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6"/>
  </p:notesMasterIdLst>
  <p:handoutMasterIdLst>
    <p:handoutMasterId r:id="rId157"/>
  </p:handoutMasterIdLst>
  <p:sldIdLst>
    <p:sldId id="400" r:id="rId2"/>
    <p:sldId id="445"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402" r:id="rId23"/>
    <p:sldId id="282" r:id="rId24"/>
    <p:sldId id="283" r:id="rId25"/>
    <p:sldId id="284" r:id="rId26"/>
    <p:sldId id="404" r:id="rId27"/>
    <p:sldId id="405" r:id="rId28"/>
    <p:sldId id="285" r:id="rId29"/>
    <p:sldId id="403" r:id="rId30"/>
    <p:sldId id="287" r:id="rId31"/>
    <p:sldId id="450" r:id="rId32"/>
    <p:sldId id="449" r:id="rId33"/>
    <p:sldId id="289" r:id="rId34"/>
    <p:sldId id="417" r:id="rId35"/>
    <p:sldId id="418" r:id="rId36"/>
    <p:sldId id="294" r:id="rId37"/>
    <p:sldId id="295" r:id="rId38"/>
    <p:sldId id="293" r:id="rId39"/>
    <p:sldId id="296" r:id="rId40"/>
    <p:sldId id="297" r:id="rId41"/>
    <p:sldId id="298" r:id="rId42"/>
    <p:sldId id="299" r:id="rId43"/>
    <p:sldId id="301" r:id="rId44"/>
    <p:sldId id="302" r:id="rId45"/>
    <p:sldId id="406" r:id="rId46"/>
    <p:sldId id="303" r:id="rId47"/>
    <p:sldId id="304" r:id="rId48"/>
    <p:sldId id="305" r:id="rId49"/>
    <p:sldId id="306" r:id="rId50"/>
    <p:sldId id="307" r:id="rId51"/>
    <p:sldId id="420" r:id="rId52"/>
    <p:sldId id="421" r:id="rId53"/>
    <p:sldId id="422" r:id="rId54"/>
    <p:sldId id="309" r:id="rId55"/>
    <p:sldId id="310" r:id="rId56"/>
    <p:sldId id="311" r:id="rId57"/>
    <p:sldId id="312" r:id="rId58"/>
    <p:sldId id="313" r:id="rId59"/>
    <p:sldId id="314" r:id="rId60"/>
    <p:sldId id="315" r:id="rId61"/>
    <p:sldId id="316" r:id="rId62"/>
    <p:sldId id="317" r:id="rId63"/>
    <p:sldId id="318" r:id="rId64"/>
    <p:sldId id="286" r:id="rId65"/>
    <p:sldId id="319" r:id="rId66"/>
    <p:sldId id="320" r:id="rId67"/>
    <p:sldId id="321" r:id="rId68"/>
    <p:sldId id="323" r:id="rId69"/>
    <p:sldId id="322" r:id="rId70"/>
    <p:sldId id="324" r:id="rId71"/>
    <p:sldId id="325" r:id="rId72"/>
    <p:sldId id="326" r:id="rId73"/>
    <p:sldId id="327" r:id="rId74"/>
    <p:sldId id="328" r:id="rId75"/>
    <p:sldId id="329" r:id="rId76"/>
    <p:sldId id="332" r:id="rId77"/>
    <p:sldId id="330" r:id="rId78"/>
    <p:sldId id="331" r:id="rId79"/>
    <p:sldId id="333" r:id="rId80"/>
    <p:sldId id="334" r:id="rId81"/>
    <p:sldId id="407" r:id="rId82"/>
    <p:sldId id="336" r:id="rId83"/>
    <p:sldId id="431" r:id="rId84"/>
    <p:sldId id="432" r:id="rId85"/>
    <p:sldId id="436" r:id="rId86"/>
    <p:sldId id="448" r:id="rId87"/>
    <p:sldId id="433" r:id="rId88"/>
    <p:sldId id="434" r:id="rId89"/>
    <p:sldId id="435" r:id="rId90"/>
    <p:sldId id="437" r:id="rId91"/>
    <p:sldId id="338" r:id="rId92"/>
    <p:sldId id="339" r:id="rId93"/>
    <p:sldId id="340" r:id="rId94"/>
    <p:sldId id="419" r:id="rId95"/>
    <p:sldId id="341" r:id="rId96"/>
    <p:sldId id="342" r:id="rId97"/>
    <p:sldId id="343" r:id="rId98"/>
    <p:sldId id="344" r:id="rId99"/>
    <p:sldId id="345" r:id="rId100"/>
    <p:sldId id="346" r:id="rId101"/>
    <p:sldId id="347" r:id="rId102"/>
    <p:sldId id="348" r:id="rId103"/>
    <p:sldId id="349" r:id="rId104"/>
    <p:sldId id="351" r:id="rId105"/>
    <p:sldId id="352" r:id="rId106"/>
    <p:sldId id="353" r:id="rId107"/>
    <p:sldId id="354" r:id="rId108"/>
    <p:sldId id="355" r:id="rId109"/>
    <p:sldId id="356" r:id="rId110"/>
    <p:sldId id="357" r:id="rId111"/>
    <p:sldId id="358" r:id="rId112"/>
    <p:sldId id="361" r:id="rId113"/>
    <p:sldId id="362" r:id="rId114"/>
    <p:sldId id="363" r:id="rId115"/>
    <p:sldId id="360" r:id="rId116"/>
    <p:sldId id="364" r:id="rId117"/>
    <p:sldId id="409" r:id="rId118"/>
    <p:sldId id="366" r:id="rId119"/>
    <p:sldId id="367" r:id="rId120"/>
    <p:sldId id="368" r:id="rId121"/>
    <p:sldId id="369" r:id="rId122"/>
    <p:sldId id="370" r:id="rId123"/>
    <p:sldId id="371" r:id="rId124"/>
    <p:sldId id="372" r:id="rId125"/>
    <p:sldId id="410" r:id="rId126"/>
    <p:sldId id="411" r:id="rId127"/>
    <p:sldId id="412" r:id="rId128"/>
    <p:sldId id="413" r:id="rId129"/>
    <p:sldId id="373" r:id="rId130"/>
    <p:sldId id="374" r:id="rId131"/>
    <p:sldId id="375" r:id="rId132"/>
    <p:sldId id="376" r:id="rId133"/>
    <p:sldId id="377" r:id="rId134"/>
    <p:sldId id="438" r:id="rId135"/>
    <p:sldId id="439" r:id="rId136"/>
    <p:sldId id="386" r:id="rId137"/>
    <p:sldId id="444" r:id="rId138"/>
    <p:sldId id="388" r:id="rId139"/>
    <p:sldId id="389" r:id="rId140"/>
    <p:sldId id="390" r:id="rId141"/>
    <p:sldId id="391" r:id="rId142"/>
    <p:sldId id="393" r:id="rId143"/>
    <p:sldId id="394" r:id="rId144"/>
    <p:sldId id="395" r:id="rId145"/>
    <p:sldId id="430" r:id="rId146"/>
    <p:sldId id="440" r:id="rId147"/>
    <p:sldId id="396" r:id="rId148"/>
    <p:sldId id="414" r:id="rId149"/>
    <p:sldId id="415" r:id="rId150"/>
    <p:sldId id="416" r:id="rId151"/>
    <p:sldId id="397" r:id="rId152"/>
    <p:sldId id="398" r:id="rId153"/>
    <p:sldId id="399" r:id="rId154"/>
    <p:sldId id="401" r:id="rId1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terson, Amy" initials="PA" lastIdx="66" clrIdx="0"/>
  <p:cmAuthor id="1" name="Scala, Jennifer (Jenny)" initials="JS" lastIdx="8" clrIdx="1"/>
  <p:cmAuthor id="2" name="Kristina Cohen" initials="KC" lastIdx="47"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0C7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26" autoAdjust="0"/>
    <p:restoredTop sz="71275" autoAdjust="0"/>
  </p:normalViewPr>
  <p:slideViewPr>
    <p:cSldViewPr snapToGrid="0" snapToObjects="1">
      <p:cViewPr varScale="1">
        <p:scale>
          <a:sx n="88" d="100"/>
          <a:sy n="88" d="100"/>
        </p:scale>
        <p:origin x="900" y="90"/>
      </p:cViewPr>
      <p:guideLst>
        <p:guide orient="horz" pos="2160"/>
        <p:guide pos="2880"/>
      </p:guideLst>
    </p:cSldViewPr>
  </p:slideViewPr>
  <p:outlineViewPr>
    <p:cViewPr>
      <p:scale>
        <a:sx n="33" d="100"/>
        <a:sy n="33" d="100"/>
      </p:scale>
      <p:origin x="0" y="-50658"/>
    </p:cViewPr>
  </p:outlineViewPr>
  <p:notesTextViewPr>
    <p:cViewPr>
      <p:scale>
        <a:sx n="100" d="100"/>
        <a:sy n="100" d="100"/>
      </p:scale>
      <p:origin x="0" y="0"/>
    </p:cViewPr>
  </p:notesTextViewPr>
  <p:sorterViewPr>
    <p:cViewPr>
      <p:scale>
        <a:sx n="66" d="100"/>
        <a:sy n="66" d="100"/>
      </p:scale>
      <p:origin x="0" y="-3564"/>
    </p:cViewPr>
  </p:sorterViewPr>
  <p:notesViewPr>
    <p:cSldViewPr snapToGrid="0" snapToObjects="1">
      <p:cViewPr varScale="1">
        <p:scale>
          <a:sx n="94" d="100"/>
          <a:sy n="94" d="100"/>
        </p:scale>
        <p:origin x="296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15299D-0AEF-43FF-9112-672737493150}"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DBFBB062-7797-41B8-BBC7-DA6EE1AD4650}">
      <dgm:prSet phldrT="[Text]" custT="1"/>
      <dgm:spPr/>
      <dgm:t>
        <a:bodyPr/>
        <a:lstStyle/>
        <a:p>
          <a:r>
            <a:rPr lang="en-US" sz="2000" b="1" dirty="0" smtClean="0">
              <a:solidFill>
                <a:schemeClr val="tx1"/>
              </a:solidFill>
            </a:rPr>
            <a:t>Point of Contact</a:t>
          </a:r>
          <a:endParaRPr lang="en-US" sz="2000" b="1" dirty="0">
            <a:solidFill>
              <a:schemeClr val="tx1"/>
            </a:solidFill>
          </a:endParaRPr>
        </a:p>
      </dgm:t>
    </dgm:pt>
    <dgm:pt modelId="{32609495-B8AB-4D36-9A42-12C3A56C7DE2}" type="parTrans" cxnId="{FC37CF94-E0DD-4CA8-919B-CCF670635179}">
      <dgm:prSet/>
      <dgm:spPr/>
      <dgm:t>
        <a:bodyPr/>
        <a:lstStyle/>
        <a:p>
          <a:endParaRPr lang="en-US"/>
        </a:p>
      </dgm:t>
    </dgm:pt>
    <dgm:pt modelId="{D3D90613-E9DD-4742-AC2A-198EC9B581B4}" type="sibTrans" cxnId="{FC37CF94-E0DD-4CA8-919B-CCF670635179}">
      <dgm:prSet/>
      <dgm:spPr/>
      <dgm:t>
        <a:bodyPr/>
        <a:lstStyle/>
        <a:p>
          <a:endParaRPr lang="en-US"/>
        </a:p>
      </dgm:t>
    </dgm:pt>
    <dgm:pt modelId="{3277910B-955F-4F10-979B-D9D547CB41B0}">
      <dgm:prSet phldrT="[Text]" custT="1"/>
      <dgm:spPr/>
      <dgm:t>
        <a:bodyPr/>
        <a:lstStyle/>
        <a:p>
          <a:r>
            <a:rPr lang="en-US" sz="1600" b="1" dirty="0" smtClean="0">
              <a:solidFill>
                <a:schemeClr val="tx1"/>
              </a:solidFill>
            </a:rPr>
            <a:t>Sponsor (Educators) </a:t>
          </a:r>
          <a:endParaRPr lang="en-US" sz="1600" b="1" dirty="0">
            <a:solidFill>
              <a:schemeClr val="tx1"/>
            </a:solidFill>
          </a:endParaRPr>
        </a:p>
      </dgm:t>
    </dgm:pt>
    <dgm:pt modelId="{D5C1B71B-A7BA-4529-8072-2728A3F32BD3}" type="parTrans" cxnId="{1E30FBBE-098A-42C5-A994-C2BE5CE998DA}">
      <dgm:prSet/>
      <dgm:spPr/>
      <dgm:t>
        <a:bodyPr/>
        <a:lstStyle/>
        <a:p>
          <a:endParaRPr lang="en-US"/>
        </a:p>
      </dgm:t>
    </dgm:pt>
    <dgm:pt modelId="{E4C95C9C-1B19-4996-877D-15D5F3007C14}" type="sibTrans" cxnId="{1E30FBBE-098A-42C5-A994-C2BE5CE998DA}">
      <dgm:prSet/>
      <dgm:spPr/>
      <dgm:t>
        <a:bodyPr/>
        <a:lstStyle/>
        <a:p>
          <a:endParaRPr lang="en-US"/>
        </a:p>
      </dgm:t>
    </dgm:pt>
    <dgm:pt modelId="{BF262792-8672-43E8-B5AD-E592C62CAC07}">
      <dgm:prSet phldrT="[Text]"/>
      <dgm:spPr/>
      <dgm:t>
        <a:bodyPr/>
        <a:lstStyle/>
        <a:p>
          <a:r>
            <a:rPr lang="en-US" b="1" dirty="0" smtClean="0">
              <a:solidFill>
                <a:schemeClr val="tx1"/>
              </a:solidFill>
            </a:rPr>
            <a:t>Member (Students)</a:t>
          </a:r>
          <a:endParaRPr lang="en-US" b="1" dirty="0">
            <a:solidFill>
              <a:schemeClr val="tx1"/>
            </a:solidFill>
          </a:endParaRPr>
        </a:p>
      </dgm:t>
    </dgm:pt>
    <dgm:pt modelId="{BACA4984-0B30-45F8-BC23-DD0D29E58D6C}" type="parTrans" cxnId="{16531488-F85B-4D65-A2B5-3BB2D753066C}">
      <dgm:prSet/>
      <dgm:spPr/>
      <dgm:t>
        <a:bodyPr/>
        <a:lstStyle/>
        <a:p>
          <a:endParaRPr lang="en-US"/>
        </a:p>
      </dgm:t>
    </dgm:pt>
    <dgm:pt modelId="{4FB402C2-7444-4767-831E-353F145C976A}" type="sibTrans" cxnId="{16531488-F85B-4D65-A2B5-3BB2D753066C}">
      <dgm:prSet/>
      <dgm:spPr/>
      <dgm:t>
        <a:bodyPr/>
        <a:lstStyle/>
        <a:p>
          <a:endParaRPr lang="en-US"/>
        </a:p>
      </dgm:t>
    </dgm:pt>
    <dgm:pt modelId="{7D06282D-E58D-4425-8845-3894F1AF8CE5}" type="pres">
      <dgm:prSet presAssocID="{AC15299D-0AEF-43FF-9112-672737493150}" presName="Name0" presStyleCnt="0">
        <dgm:presLayoutVars>
          <dgm:chMax val="7"/>
          <dgm:resizeHandles val="exact"/>
        </dgm:presLayoutVars>
      </dgm:prSet>
      <dgm:spPr/>
      <dgm:t>
        <a:bodyPr/>
        <a:lstStyle/>
        <a:p>
          <a:endParaRPr lang="en-US"/>
        </a:p>
      </dgm:t>
    </dgm:pt>
    <dgm:pt modelId="{874646DF-C6B0-417E-BB76-54897E52DB5D}" type="pres">
      <dgm:prSet presAssocID="{AC15299D-0AEF-43FF-9112-672737493150}" presName="comp1" presStyleCnt="0"/>
      <dgm:spPr/>
    </dgm:pt>
    <dgm:pt modelId="{9C31DDD8-3EEA-47EC-BD7B-724B36FAF71F}" type="pres">
      <dgm:prSet presAssocID="{AC15299D-0AEF-43FF-9112-672737493150}" presName="circle1" presStyleLbl="node1" presStyleIdx="0" presStyleCnt="3"/>
      <dgm:spPr/>
      <dgm:t>
        <a:bodyPr/>
        <a:lstStyle/>
        <a:p>
          <a:endParaRPr lang="en-US"/>
        </a:p>
      </dgm:t>
    </dgm:pt>
    <dgm:pt modelId="{005F747A-C8AF-4446-9F6F-89BF9205B355}" type="pres">
      <dgm:prSet presAssocID="{AC15299D-0AEF-43FF-9112-672737493150}" presName="c1text" presStyleLbl="node1" presStyleIdx="0" presStyleCnt="3">
        <dgm:presLayoutVars>
          <dgm:bulletEnabled val="1"/>
        </dgm:presLayoutVars>
      </dgm:prSet>
      <dgm:spPr/>
      <dgm:t>
        <a:bodyPr/>
        <a:lstStyle/>
        <a:p>
          <a:endParaRPr lang="en-US"/>
        </a:p>
      </dgm:t>
    </dgm:pt>
    <dgm:pt modelId="{599CA588-304F-4A3C-BA18-3A1D0924A923}" type="pres">
      <dgm:prSet presAssocID="{AC15299D-0AEF-43FF-9112-672737493150}" presName="comp2" presStyleCnt="0"/>
      <dgm:spPr/>
    </dgm:pt>
    <dgm:pt modelId="{62EBF721-2281-4646-860F-B77C528B2041}" type="pres">
      <dgm:prSet presAssocID="{AC15299D-0AEF-43FF-9112-672737493150}" presName="circle2" presStyleLbl="node1" presStyleIdx="1" presStyleCnt="3"/>
      <dgm:spPr/>
      <dgm:t>
        <a:bodyPr/>
        <a:lstStyle/>
        <a:p>
          <a:endParaRPr lang="en-US"/>
        </a:p>
      </dgm:t>
    </dgm:pt>
    <dgm:pt modelId="{66E21DA5-F89B-41CE-BDDF-3DC813534921}" type="pres">
      <dgm:prSet presAssocID="{AC15299D-0AEF-43FF-9112-672737493150}" presName="c2text" presStyleLbl="node1" presStyleIdx="1" presStyleCnt="3">
        <dgm:presLayoutVars>
          <dgm:bulletEnabled val="1"/>
        </dgm:presLayoutVars>
      </dgm:prSet>
      <dgm:spPr/>
      <dgm:t>
        <a:bodyPr/>
        <a:lstStyle/>
        <a:p>
          <a:endParaRPr lang="en-US"/>
        </a:p>
      </dgm:t>
    </dgm:pt>
    <dgm:pt modelId="{28D2D261-371A-4167-8386-54528CFC05B8}" type="pres">
      <dgm:prSet presAssocID="{AC15299D-0AEF-43FF-9112-672737493150}" presName="comp3" presStyleCnt="0"/>
      <dgm:spPr/>
    </dgm:pt>
    <dgm:pt modelId="{987090B2-5D91-441B-9865-546680CA7294}" type="pres">
      <dgm:prSet presAssocID="{AC15299D-0AEF-43FF-9112-672737493150}" presName="circle3" presStyleLbl="node1" presStyleIdx="2" presStyleCnt="3" custLinFactNeighborX="-2109"/>
      <dgm:spPr/>
      <dgm:t>
        <a:bodyPr/>
        <a:lstStyle/>
        <a:p>
          <a:endParaRPr lang="en-US"/>
        </a:p>
      </dgm:t>
    </dgm:pt>
    <dgm:pt modelId="{83DA9915-E95B-4DC2-9178-9CCB069D219F}" type="pres">
      <dgm:prSet presAssocID="{AC15299D-0AEF-43FF-9112-672737493150}" presName="c3text" presStyleLbl="node1" presStyleIdx="2" presStyleCnt="3">
        <dgm:presLayoutVars>
          <dgm:bulletEnabled val="1"/>
        </dgm:presLayoutVars>
      </dgm:prSet>
      <dgm:spPr/>
      <dgm:t>
        <a:bodyPr/>
        <a:lstStyle/>
        <a:p>
          <a:endParaRPr lang="en-US"/>
        </a:p>
      </dgm:t>
    </dgm:pt>
  </dgm:ptLst>
  <dgm:cxnLst>
    <dgm:cxn modelId="{FC37CF94-E0DD-4CA8-919B-CCF670635179}" srcId="{AC15299D-0AEF-43FF-9112-672737493150}" destId="{DBFBB062-7797-41B8-BBC7-DA6EE1AD4650}" srcOrd="0" destOrd="0" parTransId="{32609495-B8AB-4D36-9A42-12C3A56C7DE2}" sibTransId="{D3D90613-E9DD-4742-AC2A-198EC9B581B4}"/>
    <dgm:cxn modelId="{3385DD25-CB4A-4179-AEAE-E3DBCE2ECD10}" type="presOf" srcId="{DBFBB062-7797-41B8-BBC7-DA6EE1AD4650}" destId="{9C31DDD8-3EEA-47EC-BD7B-724B36FAF71F}" srcOrd="0" destOrd="0" presId="urn:microsoft.com/office/officeart/2005/8/layout/venn2"/>
    <dgm:cxn modelId="{89139A94-2B65-4DFE-80F5-D252DD4EE471}" type="presOf" srcId="{BF262792-8672-43E8-B5AD-E592C62CAC07}" destId="{987090B2-5D91-441B-9865-546680CA7294}" srcOrd="0" destOrd="0" presId="urn:microsoft.com/office/officeart/2005/8/layout/venn2"/>
    <dgm:cxn modelId="{6FFF4FDE-CCBE-4A32-BB95-7FCF1AA1643F}" type="presOf" srcId="{AC15299D-0AEF-43FF-9112-672737493150}" destId="{7D06282D-E58D-4425-8845-3894F1AF8CE5}" srcOrd="0" destOrd="0" presId="urn:microsoft.com/office/officeart/2005/8/layout/venn2"/>
    <dgm:cxn modelId="{E60FA241-3E4D-4B57-B6F7-9AC9FA09358B}" type="presOf" srcId="{3277910B-955F-4F10-979B-D9D547CB41B0}" destId="{66E21DA5-F89B-41CE-BDDF-3DC813534921}" srcOrd="1" destOrd="0" presId="urn:microsoft.com/office/officeart/2005/8/layout/venn2"/>
    <dgm:cxn modelId="{1E30FBBE-098A-42C5-A994-C2BE5CE998DA}" srcId="{AC15299D-0AEF-43FF-9112-672737493150}" destId="{3277910B-955F-4F10-979B-D9D547CB41B0}" srcOrd="1" destOrd="0" parTransId="{D5C1B71B-A7BA-4529-8072-2728A3F32BD3}" sibTransId="{E4C95C9C-1B19-4996-877D-15D5F3007C14}"/>
    <dgm:cxn modelId="{725B596F-5EB4-498E-8EEE-8F4ACC65C224}" type="presOf" srcId="{BF262792-8672-43E8-B5AD-E592C62CAC07}" destId="{83DA9915-E95B-4DC2-9178-9CCB069D219F}" srcOrd="1" destOrd="0" presId="urn:microsoft.com/office/officeart/2005/8/layout/venn2"/>
    <dgm:cxn modelId="{16531488-F85B-4D65-A2B5-3BB2D753066C}" srcId="{AC15299D-0AEF-43FF-9112-672737493150}" destId="{BF262792-8672-43E8-B5AD-E592C62CAC07}" srcOrd="2" destOrd="0" parTransId="{BACA4984-0B30-45F8-BC23-DD0D29E58D6C}" sibTransId="{4FB402C2-7444-4767-831E-353F145C976A}"/>
    <dgm:cxn modelId="{9F225130-306B-4969-86F2-DC68980F0F34}" type="presOf" srcId="{3277910B-955F-4F10-979B-D9D547CB41B0}" destId="{62EBF721-2281-4646-860F-B77C528B2041}" srcOrd="0" destOrd="0" presId="urn:microsoft.com/office/officeart/2005/8/layout/venn2"/>
    <dgm:cxn modelId="{97044071-3C68-436B-8A3E-1B529BE538EE}" type="presOf" srcId="{DBFBB062-7797-41B8-BBC7-DA6EE1AD4650}" destId="{005F747A-C8AF-4446-9F6F-89BF9205B355}" srcOrd="1" destOrd="0" presId="urn:microsoft.com/office/officeart/2005/8/layout/venn2"/>
    <dgm:cxn modelId="{A74D804D-8B33-4F71-AC12-BDDFD0F648F9}" type="presParOf" srcId="{7D06282D-E58D-4425-8845-3894F1AF8CE5}" destId="{874646DF-C6B0-417E-BB76-54897E52DB5D}" srcOrd="0" destOrd="0" presId="urn:microsoft.com/office/officeart/2005/8/layout/venn2"/>
    <dgm:cxn modelId="{935549C9-3B06-47B7-B2B5-79CAA65A8BA2}" type="presParOf" srcId="{874646DF-C6B0-417E-BB76-54897E52DB5D}" destId="{9C31DDD8-3EEA-47EC-BD7B-724B36FAF71F}" srcOrd="0" destOrd="0" presId="urn:microsoft.com/office/officeart/2005/8/layout/venn2"/>
    <dgm:cxn modelId="{494DF600-4A0D-48A2-8678-EEB5B721F81A}" type="presParOf" srcId="{874646DF-C6B0-417E-BB76-54897E52DB5D}" destId="{005F747A-C8AF-4446-9F6F-89BF9205B355}" srcOrd="1" destOrd="0" presId="urn:microsoft.com/office/officeart/2005/8/layout/venn2"/>
    <dgm:cxn modelId="{0C861EE5-12CC-425E-8620-3DA5946A849E}" type="presParOf" srcId="{7D06282D-E58D-4425-8845-3894F1AF8CE5}" destId="{599CA588-304F-4A3C-BA18-3A1D0924A923}" srcOrd="1" destOrd="0" presId="urn:microsoft.com/office/officeart/2005/8/layout/venn2"/>
    <dgm:cxn modelId="{17E50A51-C046-45BF-A67E-CC6297DE1BDF}" type="presParOf" srcId="{599CA588-304F-4A3C-BA18-3A1D0924A923}" destId="{62EBF721-2281-4646-860F-B77C528B2041}" srcOrd="0" destOrd="0" presId="urn:microsoft.com/office/officeart/2005/8/layout/venn2"/>
    <dgm:cxn modelId="{68357F31-74EF-4297-9105-BE57D75DC73A}" type="presParOf" srcId="{599CA588-304F-4A3C-BA18-3A1D0924A923}" destId="{66E21DA5-F89B-41CE-BDDF-3DC813534921}" srcOrd="1" destOrd="0" presId="urn:microsoft.com/office/officeart/2005/8/layout/venn2"/>
    <dgm:cxn modelId="{230C253D-66BC-450B-9398-891AF3116EED}" type="presParOf" srcId="{7D06282D-E58D-4425-8845-3894F1AF8CE5}" destId="{28D2D261-371A-4167-8386-54528CFC05B8}" srcOrd="2" destOrd="0" presId="urn:microsoft.com/office/officeart/2005/8/layout/venn2"/>
    <dgm:cxn modelId="{3FF51D1F-E3E6-4DBB-83C0-1E1D417353B1}" type="presParOf" srcId="{28D2D261-371A-4167-8386-54528CFC05B8}" destId="{987090B2-5D91-441B-9865-546680CA7294}" srcOrd="0" destOrd="0" presId="urn:microsoft.com/office/officeart/2005/8/layout/venn2"/>
    <dgm:cxn modelId="{A13BFF4B-C263-4581-8231-4E3542974617}" type="presParOf" srcId="{28D2D261-371A-4167-8386-54528CFC05B8}" destId="{83DA9915-E95B-4DC2-9178-9CCB069D219F}"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1DDD8-3EEA-47EC-BD7B-724B36FAF71F}">
      <dsp:nvSpPr>
        <dsp:cNvPr id="0" name=""/>
        <dsp:cNvSpPr/>
      </dsp:nvSpPr>
      <dsp:spPr>
        <a:xfrm>
          <a:off x="1016000" y="0"/>
          <a:ext cx="4064000" cy="4064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Point of Contact</a:t>
          </a:r>
          <a:endParaRPr lang="en-US" sz="2000" b="1" kern="1200" dirty="0">
            <a:solidFill>
              <a:schemeClr val="tx1"/>
            </a:solidFill>
          </a:endParaRPr>
        </a:p>
      </dsp:txBody>
      <dsp:txXfrm>
        <a:off x="2337816" y="203199"/>
        <a:ext cx="1420368" cy="609600"/>
      </dsp:txXfrm>
    </dsp:sp>
    <dsp:sp modelId="{62EBF721-2281-4646-860F-B77C528B2041}">
      <dsp:nvSpPr>
        <dsp:cNvPr id="0" name=""/>
        <dsp:cNvSpPr/>
      </dsp:nvSpPr>
      <dsp:spPr>
        <a:xfrm>
          <a:off x="1524000" y="1015999"/>
          <a:ext cx="3048000" cy="3048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Sponsor (Educators) </a:t>
          </a:r>
          <a:endParaRPr lang="en-US" sz="1600" b="1" kern="1200" dirty="0">
            <a:solidFill>
              <a:schemeClr val="tx1"/>
            </a:solidFill>
          </a:endParaRPr>
        </a:p>
      </dsp:txBody>
      <dsp:txXfrm>
        <a:off x="2337816" y="1206499"/>
        <a:ext cx="1420368" cy="571500"/>
      </dsp:txXfrm>
    </dsp:sp>
    <dsp:sp modelId="{987090B2-5D91-441B-9865-546680CA7294}">
      <dsp:nvSpPr>
        <dsp:cNvPr id="0" name=""/>
        <dsp:cNvSpPr/>
      </dsp:nvSpPr>
      <dsp:spPr>
        <a:xfrm>
          <a:off x="1989145" y="2032000"/>
          <a:ext cx="2032000" cy="2032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Member (Students)</a:t>
          </a:r>
          <a:endParaRPr lang="en-US" sz="1800" b="1" kern="1200" dirty="0">
            <a:solidFill>
              <a:schemeClr val="tx1"/>
            </a:solidFill>
          </a:endParaRPr>
        </a:p>
      </dsp:txBody>
      <dsp:txXfrm>
        <a:off x="2286724" y="2540000"/>
        <a:ext cx="1436840" cy="101600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617E665-1840-F846-A81E-6952EFE0A61E}" type="datetimeFigureOut">
              <a:rPr lang="en-US" smtClean="0"/>
              <a:t>9/9/2015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808D93-3B0D-C04A-BD08-995DF734D98F}" type="slidenum">
              <a:rPr lang="en-US" smtClean="0"/>
              <a:t>‹#›</a:t>
            </a:fld>
            <a:endParaRPr lang="en-US"/>
          </a:p>
        </p:txBody>
      </p:sp>
    </p:spTree>
    <p:extLst>
      <p:ext uri="{BB962C8B-B14F-4D97-AF65-F5344CB8AC3E}">
        <p14:creationId xmlns:p14="http://schemas.microsoft.com/office/powerpoint/2010/main" val="42789117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BCBB42-1CC8-7C46-875B-301FF9611385}" type="datetimeFigureOut">
              <a:rPr lang="en-US" smtClean="0"/>
              <a:t>9/9/2015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C3FE79-18C4-7847-AAF6-C48BBA9DB5B9}" type="slidenum">
              <a:rPr lang="en-US" smtClean="0"/>
              <a:t>‹#›</a:t>
            </a:fld>
            <a:endParaRPr lang="en-US"/>
          </a:p>
        </p:txBody>
      </p:sp>
    </p:spTree>
    <p:extLst>
      <p:ext uri="{BB962C8B-B14F-4D97-AF65-F5344CB8AC3E}">
        <p14:creationId xmlns:p14="http://schemas.microsoft.com/office/powerpoint/2010/main" val="178519992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bookshare.org/about/chafeeAmendmen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www.bookshare.org/" TargetMode="External"/><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bookshare.org/about/generalFAQ"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bookshare.org/about/chafeeAmendmen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bookshare.org/about/chafeeAmendment"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nimac.us"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www.nimac.us/2009_Jan_LUA.doc"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aph.org/" TargetMode="External"/><Relationship Id="rId2" Type="http://schemas.openxmlformats.org/officeDocument/2006/relationships/slide" Target="../slides/slide80.xml"/><Relationship Id="rId1" Type="http://schemas.openxmlformats.org/officeDocument/2006/relationships/notesMaster" Target="../notesMasters/notesMaster1.xml"/><Relationship Id="rId6" Type="http://schemas.openxmlformats.org/officeDocument/2006/relationships/hyperlink" Target="http://www.humanware.com/" TargetMode="External"/><Relationship Id="rId5" Type="http://schemas.openxmlformats.org/officeDocument/2006/relationships/hyperlink" Target="http://www.hims-inc.com/" TargetMode="External"/><Relationship Id="rId4" Type="http://schemas.openxmlformats.org/officeDocument/2006/relationships/hyperlink" Target="http://www.freedomscientific.co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www.bookshare.org/readingTools" TargetMode="Externa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hyperlink" Target="https://www.bookshare.org/readingTools" TargetMode="Externa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www.bookshare.org/readingTools" TargetMode="External"/><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hyperlink" Target="https://www.bookshare.org/readingTools"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apple.com/downloads/macosx/system_disk_utilities/theunarchiver.html" TargetMode="External"/><Relationship Id="rId2" Type="http://schemas.openxmlformats.org/officeDocument/2006/relationships/slide" Target="../slides/slide94.xml"/><Relationship Id="rId1" Type="http://schemas.openxmlformats.org/officeDocument/2006/relationships/notesMaster" Target="../notesMasters/notesMaster1.xml"/><Relationship Id="rId4" Type="http://schemas.openxmlformats.org/officeDocument/2006/relationships/hyperlink" Target="http://my.smithmicro.com/mac/stuffit.html"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www.dummies.com/how-to/content/how-to-change-safaris-default-file-download-locati.html"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C3FE79-18C4-7847-AAF6-C48BBA9DB5B9}" type="slidenum">
              <a:rPr lang="en-US" smtClean="0"/>
              <a:t>2</a:t>
            </a:fld>
            <a:endParaRPr lang="en-US"/>
          </a:p>
        </p:txBody>
      </p:sp>
    </p:spTree>
    <p:extLst>
      <p:ext uri="{BB962C8B-B14F-4D97-AF65-F5344CB8AC3E}">
        <p14:creationId xmlns:p14="http://schemas.microsoft.com/office/powerpoint/2010/main" val="1532338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txBox="1">
            <a:spLocks noGrp="1" noChangeArrowheads="1"/>
          </p:cNvSpPr>
          <p:nvPr/>
        </p:nvSpPr>
        <p:spPr bwMode="auto">
          <a:xfrm>
            <a:off x="3939289" y="8778165"/>
            <a:ext cx="3013974" cy="461095"/>
          </a:xfrm>
          <a:prstGeom prst="rect">
            <a:avLst/>
          </a:prstGeom>
          <a:noFill/>
          <a:ln w="9525">
            <a:noFill/>
            <a:miter lim="800000"/>
            <a:headEnd/>
            <a:tailEnd/>
          </a:ln>
        </p:spPr>
        <p:txBody>
          <a:bodyPr lIns="92519" tIns="46259" rIns="92519" bIns="46259" anchor="b"/>
          <a:lstStyle/>
          <a:p>
            <a:pPr algn="r" defTabSz="924583" eaLnBrk="0" hangingPunct="0"/>
            <a:fld id="{AA7AAE45-0C4E-46A1-A2E2-A10D8E4F99FD}" type="slidenum">
              <a:rPr lang="en-US" sz="1200">
                <a:cs typeface="ＭＳ Ｐゴシック"/>
              </a:rPr>
              <a:pPr algn="r" defTabSz="924583" eaLnBrk="0" hangingPunct="0"/>
              <a:t>12</a:t>
            </a:fld>
            <a:endParaRPr lang="en-US" sz="1200" dirty="0">
              <a:cs typeface="ＭＳ Ｐゴシック"/>
            </a:endParaRPr>
          </a:p>
        </p:txBody>
      </p:sp>
      <p:sp>
        <p:nvSpPr>
          <p:cNvPr id="40962" name="Rectangle 2"/>
          <p:cNvSpPr>
            <a:spLocks noGrp="1" noRot="1" noChangeAspect="1" noChangeArrowheads="1" noTextEdit="1"/>
          </p:cNvSpPr>
          <p:nvPr>
            <p:ph type="sldImg"/>
          </p:nvPr>
        </p:nvSpPr>
        <p:spPr>
          <a:xfrm>
            <a:off x="1169988" y="693738"/>
            <a:ext cx="4619625" cy="3465512"/>
          </a:xfrm>
          <a:ln/>
        </p:spPr>
      </p:sp>
      <p:sp>
        <p:nvSpPr>
          <p:cNvPr id="40963" name="Rectangle 3"/>
          <p:cNvSpPr>
            <a:spLocks noGrp="1" noChangeArrowheads="1"/>
          </p:cNvSpPr>
          <p:nvPr>
            <p:ph type="body" idx="1"/>
          </p:nvPr>
        </p:nvSpPr>
        <p:spPr>
          <a:xfrm>
            <a:off x="695170" y="4386715"/>
            <a:ext cx="5564501" cy="4160904"/>
          </a:xfrm>
          <a:noFill/>
          <a:ln/>
        </p:spPr>
        <p:txBody>
          <a:bodyPr lIns="92519" tIns="46259" rIns="92519" bIns="46259"/>
          <a:lstStyle/>
          <a:p>
            <a:r>
              <a:rPr lang="en-US" dirty="0" smtClean="0"/>
              <a:t>Bookshare believes that people with print disabilities should have the same ease of access to books and periodicals that people without disabilities enjoy. </a:t>
            </a:r>
          </a:p>
          <a:p>
            <a:endParaRPr lang="en-US" dirty="0" smtClean="0"/>
          </a:p>
          <a:p>
            <a:r>
              <a:rPr lang="en-US" b="1" dirty="0" smtClean="0"/>
              <a:t>Digital Books</a:t>
            </a:r>
          </a:p>
          <a:p>
            <a:pPr defTabSz="908804" eaLnBrk="1" hangingPunct="1">
              <a:buFont typeface="Arial" pitchFamily="34" charset="0"/>
              <a:buChar char="•"/>
              <a:defRPr/>
            </a:pPr>
            <a:r>
              <a:rPr lang="en-US" dirty="0" smtClean="0"/>
              <a:t> 130,000 title and growing every day</a:t>
            </a:r>
          </a:p>
          <a:p>
            <a:pPr defTabSz="908804" eaLnBrk="1" hangingPunct="1">
              <a:defRPr/>
            </a:pPr>
            <a:r>
              <a:rPr lang="en-US" b="1" dirty="0" smtClean="0"/>
              <a:t>Free</a:t>
            </a:r>
            <a:r>
              <a:rPr lang="en-US" b="1" baseline="0" dirty="0" smtClean="0"/>
              <a:t> memberships </a:t>
            </a:r>
          </a:p>
          <a:p>
            <a:pPr defTabSz="908804" eaLnBrk="1" hangingPunct="1">
              <a:buFont typeface="Arial" pitchFamily="34" charset="0"/>
              <a:buChar char="•"/>
              <a:defRPr/>
            </a:pPr>
            <a:r>
              <a:rPr lang="en-US" baseline="0" dirty="0" smtClean="0"/>
              <a:t> B</a:t>
            </a:r>
            <a:r>
              <a:rPr lang="en-US" dirty="0" smtClean="0"/>
              <a:t>ookshare operates under an </a:t>
            </a:r>
            <a:r>
              <a:rPr lang="en-US" u="none" dirty="0" smtClean="0">
                <a:solidFill>
                  <a:schemeClr val="tx1"/>
                </a:solidFill>
                <a:hlinkClick r:id="rId3"/>
              </a:rPr>
              <a:t>exc</a:t>
            </a:r>
            <a:r>
              <a:rPr lang="en-US" u="none" dirty="0" smtClean="0">
                <a:solidFill>
                  <a:srgbClr val="FF0000"/>
                </a:solidFill>
                <a:hlinkClick r:id="rId3"/>
              </a:rPr>
              <a:t>ep</a:t>
            </a:r>
            <a:r>
              <a:rPr lang="en-US" u="none" dirty="0" smtClean="0">
                <a:solidFill>
                  <a:schemeClr val="tx1"/>
                </a:solidFill>
                <a:hlinkClick r:id="rId3"/>
              </a:rPr>
              <a:t>tion to U.S. copyright law</a:t>
            </a:r>
            <a:r>
              <a:rPr lang="en-US" u="none" dirty="0" smtClean="0">
                <a:solidFill>
                  <a:schemeClr val="tx1"/>
                </a:solidFill>
              </a:rPr>
              <a:t> </a:t>
            </a:r>
            <a:r>
              <a:rPr lang="en-US" dirty="0" smtClean="0"/>
              <a:t>which allows copyrighted digital books to be made available to people with qualifying disabilities. We’ll talk about this a little more in a</a:t>
            </a:r>
            <a:r>
              <a:rPr lang="en-US" baseline="0" dirty="0" smtClean="0"/>
              <a:t> few minutes.</a:t>
            </a:r>
          </a:p>
          <a:p>
            <a:pPr defTabSz="908804" eaLnBrk="1" hangingPunct="1">
              <a:defRPr/>
            </a:pPr>
            <a:r>
              <a:rPr lang="en-US" b="1" baseline="0" dirty="0" smtClean="0"/>
              <a:t>Free assistive technology</a:t>
            </a:r>
          </a:p>
          <a:p>
            <a:pPr defTabSz="908804" eaLnBrk="1" hangingPunct="1">
              <a:buFont typeface="Arial" pitchFamily="34" charset="0"/>
              <a:buChar char="•"/>
              <a:defRPr/>
            </a:pPr>
            <a:r>
              <a:rPr lang="en-US" baseline="0" dirty="0" smtClean="0"/>
              <a:t> Read Out Loud</a:t>
            </a:r>
          </a:p>
          <a:p>
            <a:pPr defTabSz="908804" eaLnBrk="1" hangingPunct="1">
              <a:buFont typeface="Arial" pitchFamily="34" charset="0"/>
              <a:buChar char="•"/>
              <a:defRPr/>
            </a:pPr>
            <a:r>
              <a:rPr lang="en-US" baseline="0" dirty="0" smtClean="0"/>
              <a:t> Victor Reader</a:t>
            </a:r>
          </a:p>
          <a:p>
            <a:pPr defTabSz="908804" eaLnBrk="1" hangingPunct="1">
              <a:defRPr/>
            </a:pPr>
            <a:r>
              <a:rPr lang="en-US" b="1" baseline="0" dirty="0" smtClean="0"/>
              <a:t>27/7 access to books</a:t>
            </a:r>
          </a:p>
          <a:p>
            <a:pPr defTabSz="908804" eaLnBrk="1" hangingPunct="1">
              <a:buFont typeface="Arial" pitchFamily="34" charset="0"/>
              <a:buChar char="•"/>
              <a:defRPr/>
            </a:pPr>
            <a:r>
              <a:rPr lang="en-US" b="1" baseline="0" dirty="0" smtClean="0"/>
              <a:t> </a:t>
            </a:r>
            <a:r>
              <a:rPr lang="en-US" b="0" baseline="0" dirty="0" smtClean="0"/>
              <a:t>Two membership options</a:t>
            </a:r>
          </a:p>
          <a:p>
            <a:pPr defTabSz="908804" eaLnBrk="1" hangingPunct="1">
              <a:defRPr/>
            </a:pPr>
            <a:endParaRPr lang="en-US" b="0" baseline="0" dirty="0" smtClean="0"/>
          </a:p>
          <a:p>
            <a:pPr defTabSz="908804" eaLnBrk="1" hangingPunct="1">
              <a:defRPr/>
            </a:pPr>
            <a:r>
              <a:rPr lang="en-US" b="0" baseline="0" dirty="0" smtClean="0"/>
              <a:t>Let’s go into a little more depth in each of these four areas.</a:t>
            </a:r>
          </a:p>
        </p:txBody>
      </p:sp>
    </p:spTree>
    <p:extLst>
      <p:ext uri="{BB962C8B-B14F-4D97-AF65-F5344CB8AC3E}">
        <p14:creationId xmlns:p14="http://schemas.microsoft.com/office/powerpoint/2010/main" val="31486415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118</a:t>
            </a:fld>
            <a:endParaRPr lang="en-US"/>
          </a:p>
        </p:txBody>
      </p:sp>
    </p:spTree>
    <p:extLst>
      <p:ext uri="{BB962C8B-B14F-4D97-AF65-F5344CB8AC3E}">
        <p14:creationId xmlns:p14="http://schemas.microsoft.com/office/powerpoint/2010/main" val="35839204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Screen shot of opening book from a </a:t>
            </a:r>
            <a:r>
              <a:rPr lang="en-US" dirty="0" err="1" smtClean="0"/>
              <a:t>bookshare</a:t>
            </a:r>
            <a:r>
              <a:rPr lang="en-US" dirty="0" smtClean="0"/>
              <a:t> on the </a:t>
            </a:r>
            <a:r>
              <a:rPr lang="en-US" dirty="0" err="1" smtClean="0"/>
              <a:t>ipad</a:t>
            </a:r>
            <a:r>
              <a:rPr lang="en-US" dirty="0" smtClean="0"/>
              <a:t> app</a:t>
            </a:r>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119</a:t>
            </a:fld>
            <a:endParaRPr lang="en-US"/>
          </a:p>
        </p:txBody>
      </p:sp>
    </p:spTree>
    <p:extLst>
      <p:ext uri="{BB962C8B-B14F-4D97-AF65-F5344CB8AC3E}">
        <p14:creationId xmlns:p14="http://schemas.microsoft.com/office/powerpoint/2010/main" val="32897265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120</a:t>
            </a:fld>
            <a:endParaRPr lang="en-US"/>
          </a:p>
        </p:txBody>
      </p:sp>
    </p:spTree>
    <p:extLst>
      <p:ext uri="{BB962C8B-B14F-4D97-AF65-F5344CB8AC3E}">
        <p14:creationId xmlns:p14="http://schemas.microsoft.com/office/powerpoint/2010/main" val="162665575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Shows how to increase</a:t>
            </a:r>
            <a:r>
              <a:rPr lang="en-US" baseline="0" dirty="0" smtClean="0"/>
              <a:t> the font size. </a:t>
            </a:r>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121</a:t>
            </a:fld>
            <a:endParaRPr lang="en-US"/>
          </a:p>
        </p:txBody>
      </p:sp>
    </p:spTree>
    <p:extLst>
      <p:ext uri="{BB962C8B-B14F-4D97-AF65-F5344CB8AC3E}">
        <p14:creationId xmlns:p14="http://schemas.microsoft.com/office/powerpoint/2010/main" val="8110100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a:t>
            </a:r>
            <a:r>
              <a:rPr lang="en-US" baseline="0" dirty="0" smtClean="0"/>
              <a:t>s how to turn the audio on and adjust the speed. </a:t>
            </a:r>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122</a:t>
            </a:fld>
            <a:endParaRPr lang="en-US"/>
          </a:p>
        </p:txBody>
      </p:sp>
    </p:spTree>
    <p:extLst>
      <p:ext uri="{BB962C8B-B14F-4D97-AF65-F5344CB8AC3E}">
        <p14:creationId xmlns:p14="http://schemas.microsoft.com/office/powerpoint/2010/main" val="14968370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123</a:t>
            </a:fld>
            <a:endParaRPr lang="en-US"/>
          </a:p>
        </p:txBody>
      </p:sp>
    </p:spTree>
    <p:extLst>
      <p:ext uri="{BB962C8B-B14F-4D97-AF65-F5344CB8AC3E}">
        <p14:creationId xmlns:p14="http://schemas.microsoft.com/office/powerpoint/2010/main" val="386660464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the Support Portal:</a:t>
            </a:r>
          </a:p>
          <a:p>
            <a:pPr marL="226680" indent="-226680">
              <a:buFont typeface="+mj-lt"/>
              <a:buAutoNum type="arabicPeriod"/>
            </a:pPr>
            <a:r>
              <a:rPr lang="en-US" dirty="0" smtClean="0"/>
              <a:t>Ensure Read2Go is updated to version 1.0.3.10</a:t>
            </a:r>
          </a:p>
          <a:p>
            <a:pPr marL="226680" indent="-226680">
              <a:buFont typeface="+mj-lt"/>
              <a:buAutoNum type="arabicPeriod"/>
            </a:pPr>
            <a:r>
              <a:rPr lang="en-US" dirty="0" smtClean="0"/>
              <a:t>Enable images are under the visual options </a:t>
            </a:r>
          </a:p>
          <a:p>
            <a:pPr marL="226680" indent="-226680">
              <a:buFont typeface="+mj-lt"/>
              <a:buAutoNum type="arabicPeriod"/>
            </a:pPr>
            <a:endParaRPr lang="en-US" dirty="0" smtClean="0"/>
          </a:p>
          <a:p>
            <a:pPr marL="226680" indent="-226680">
              <a:buFont typeface="+mj-lt"/>
              <a:buAutoNum type="arabicPeriod"/>
            </a:pPr>
            <a:r>
              <a:rPr lang="en-US" dirty="0" smtClean="0"/>
              <a:t>After images are enabled,  search for a book with images from within Read2Go. When you select the book for download, you will receive a new pop-up message indicating the book is being prepared and that an email will be sent when the book is ready.  When you receive this email, please open the browser,  go to </a:t>
            </a:r>
            <a:r>
              <a:rPr lang="en-US" dirty="0" smtClean="0">
                <a:hlinkClick r:id="rId3"/>
              </a:rPr>
              <a:t>www.bookshare.org</a:t>
            </a:r>
            <a:r>
              <a:rPr lang="en-US" dirty="0" smtClean="0"/>
              <a:t>, and follow these steps:</a:t>
            </a:r>
          </a:p>
          <a:p>
            <a:pPr marL="226680" indent="-226680">
              <a:buFont typeface="+mj-lt"/>
              <a:buAutoNum type="arabicPeriod"/>
            </a:pPr>
            <a:r>
              <a:rPr lang="en-US" dirty="0" smtClean="0"/>
              <a:t> </a:t>
            </a:r>
          </a:p>
          <a:p>
            <a:pPr marL="226680" indent="-226680">
              <a:buFont typeface="+mj-lt"/>
              <a:buAutoNum type="arabicPeriod"/>
            </a:pPr>
            <a:r>
              <a:rPr lang="en-US" dirty="0" smtClean="0"/>
              <a:t>Enter your login information</a:t>
            </a:r>
          </a:p>
          <a:p>
            <a:pPr marL="226680" indent="-226680">
              <a:buFont typeface="+mj-lt"/>
              <a:buAutoNum type="arabicPeriod"/>
            </a:pPr>
            <a:r>
              <a:rPr lang="en-US" dirty="0" smtClean="0"/>
              <a:t>Click the “My History” link from your task bar</a:t>
            </a:r>
          </a:p>
          <a:p>
            <a:pPr marL="226680" indent="-226680">
              <a:buFont typeface="+mj-lt"/>
              <a:buAutoNum type="arabicPeriod"/>
            </a:pPr>
            <a:r>
              <a:rPr lang="en-US" dirty="0" smtClean="0"/>
              <a:t>Press and hold on the “Available” link</a:t>
            </a:r>
          </a:p>
          <a:p>
            <a:pPr marL="226680" indent="-226680">
              <a:buFont typeface="+mj-lt"/>
              <a:buAutoNum type="arabicPeriod"/>
            </a:pPr>
            <a:r>
              <a:rPr lang="en-US" dirty="0" smtClean="0"/>
              <a:t>Select “Open” from the menu</a:t>
            </a:r>
          </a:p>
          <a:p>
            <a:pPr marL="226680" indent="-226680">
              <a:buFont typeface="+mj-lt"/>
              <a:buAutoNum type="arabicPeriod"/>
            </a:pPr>
            <a:r>
              <a:rPr lang="en-US" dirty="0" smtClean="0"/>
              <a:t>Select Read2Go from the “Open In” menu </a:t>
            </a:r>
          </a:p>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124</a:t>
            </a:fld>
            <a:endParaRPr lang="en-US"/>
          </a:p>
        </p:txBody>
      </p:sp>
    </p:spTree>
    <p:extLst>
      <p:ext uri="{BB962C8B-B14F-4D97-AF65-F5344CB8AC3E}">
        <p14:creationId xmlns:p14="http://schemas.microsoft.com/office/powerpoint/2010/main" val="42240351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125</a:t>
            </a:fld>
            <a:endParaRPr lang="en-US"/>
          </a:p>
        </p:txBody>
      </p:sp>
    </p:spTree>
    <p:extLst>
      <p:ext uri="{BB962C8B-B14F-4D97-AF65-F5344CB8AC3E}">
        <p14:creationId xmlns:p14="http://schemas.microsoft.com/office/powerpoint/2010/main" val="37971157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126</a:t>
            </a:fld>
            <a:endParaRPr lang="en-US"/>
          </a:p>
        </p:txBody>
      </p:sp>
    </p:spTree>
    <p:extLst>
      <p:ext uri="{BB962C8B-B14F-4D97-AF65-F5344CB8AC3E}">
        <p14:creationId xmlns:p14="http://schemas.microsoft.com/office/powerpoint/2010/main" val="21966680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Android Application </a:t>
            </a:r>
          </a:p>
          <a:p>
            <a:r>
              <a:rPr lang="en-US" b="1" dirty="0" smtClean="0"/>
              <a:t>Free</a:t>
            </a:r>
            <a:r>
              <a:rPr lang="en-US" dirty="0" smtClean="0"/>
              <a:t> for use</a:t>
            </a:r>
          </a:p>
          <a:p>
            <a:r>
              <a:rPr lang="en-US" dirty="0" smtClean="0"/>
              <a:t>Download books from Bookshare Website</a:t>
            </a:r>
          </a:p>
          <a:p>
            <a:r>
              <a:rPr lang="en-US" dirty="0" smtClean="0"/>
              <a:t>Zoom in/out, change text color</a:t>
            </a:r>
          </a:p>
          <a:p>
            <a:r>
              <a:rPr lang="en-US" dirty="0" smtClean="0"/>
              <a:t>Navigate through table of contents, by page number</a:t>
            </a:r>
          </a:p>
          <a:p>
            <a:r>
              <a:rPr lang="en-US" dirty="0" smtClean="0"/>
              <a:t>Multi-modal</a:t>
            </a:r>
          </a:p>
          <a:p>
            <a:pPr lvl="1"/>
            <a:r>
              <a:rPr lang="en-US" dirty="0" smtClean="0"/>
              <a:t>Does not highlight by word, but by sentence</a:t>
            </a:r>
          </a:p>
          <a:p>
            <a:endParaRPr lang="en-US" sz="800"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129</a:t>
            </a:fld>
            <a:endParaRPr lang="en-US"/>
          </a:p>
        </p:txBody>
      </p:sp>
    </p:spTree>
    <p:extLst>
      <p:ext uri="{BB962C8B-B14F-4D97-AF65-F5344CB8AC3E}">
        <p14:creationId xmlns:p14="http://schemas.microsoft.com/office/powerpoint/2010/main" val="3128853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txBox="1">
            <a:spLocks noGrp="1" noChangeArrowheads="1"/>
          </p:cNvSpPr>
          <p:nvPr/>
        </p:nvSpPr>
        <p:spPr bwMode="auto">
          <a:xfrm>
            <a:off x="3939289" y="8778165"/>
            <a:ext cx="3013974" cy="461095"/>
          </a:xfrm>
          <a:prstGeom prst="rect">
            <a:avLst/>
          </a:prstGeom>
          <a:noFill/>
          <a:ln w="9525">
            <a:noFill/>
            <a:miter lim="800000"/>
            <a:headEnd/>
            <a:tailEnd/>
          </a:ln>
        </p:spPr>
        <p:txBody>
          <a:bodyPr lIns="92519" tIns="46259" rIns="92519" bIns="46259" anchor="b"/>
          <a:lstStyle/>
          <a:p>
            <a:pPr algn="r" defTabSz="924583" eaLnBrk="0" hangingPunct="0"/>
            <a:fld id="{91C022DC-6A8E-49CA-B801-B3C549816D09}" type="slidenum">
              <a:rPr lang="en-US" sz="1200">
                <a:cs typeface="ＭＳ Ｐゴシック"/>
              </a:rPr>
              <a:pPr algn="r" defTabSz="924583" eaLnBrk="0" hangingPunct="0"/>
              <a:t>13</a:t>
            </a:fld>
            <a:endParaRPr lang="en-US" sz="1200" dirty="0">
              <a:cs typeface="ＭＳ Ｐゴシック"/>
            </a:endParaRPr>
          </a:p>
        </p:txBody>
      </p:sp>
      <p:sp>
        <p:nvSpPr>
          <p:cNvPr id="55298" name="Rectangle 2"/>
          <p:cNvSpPr>
            <a:spLocks noGrp="1" noRot="1" noChangeAspect="1" noChangeArrowheads="1" noTextEdit="1"/>
          </p:cNvSpPr>
          <p:nvPr>
            <p:ph type="sldImg"/>
          </p:nvPr>
        </p:nvSpPr>
        <p:spPr>
          <a:xfrm>
            <a:off x="1169988" y="693738"/>
            <a:ext cx="4619625" cy="3465512"/>
          </a:xfrm>
          <a:ln/>
        </p:spPr>
      </p:sp>
      <p:sp>
        <p:nvSpPr>
          <p:cNvPr id="55299" name="Rectangle 3"/>
          <p:cNvSpPr>
            <a:spLocks noGrp="1" noChangeArrowheads="1"/>
          </p:cNvSpPr>
          <p:nvPr>
            <p:ph type="body" idx="1"/>
          </p:nvPr>
        </p:nvSpPr>
        <p:spPr>
          <a:xfrm>
            <a:off x="695170" y="4386715"/>
            <a:ext cx="5564501" cy="4160904"/>
          </a:xfrm>
          <a:noFill/>
          <a:ln/>
        </p:spPr>
        <p:txBody>
          <a:bodyPr lIns="92519" tIns="46259" rIns="92519" bIns="46259"/>
          <a:lstStyle/>
          <a:p>
            <a:pPr>
              <a:lnSpc>
                <a:spcPct val="90000"/>
              </a:lnSpc>
            </a:pPr>
            <a:r>
              <a:rPr lang="en-US" sz="1000" b="1" dirty="0"/>
              <a:t>Member Images:</a:t>
            </a:r>
          </a:p>
          <a:p>
            <a:pPr>
              <a:lnSpc>
                <a:spcPct val="90000"/>
              </a:lnSpc>
            </a:pPr>
            <a:r>
              <a:rPr lang="en-US" sz="1000" b="1" dirty="0"/>
              <a:t>Top left:  Alex from New York (orange shirt)</a:t>
            </a:r>
          </a:p>
          <a:p>
            <a:pPr>
              <a:lnSpc>
                <a:spcPct val="90000"/>
              </a:lnSpc>
            </a:pPr>
            <a:r>
              <a:rPr lang="en-US" sz="1000" b="1" dirty="0"/>
              <a:t>Top right: Ashley from Michigan (cap/gown)</a:t>
            </a:r>
          </a:p>
          <a:p>
            <a:pPr>
              <a:lnSpc>
                <a:spcPct val="90000"/>
              </a:lnSpc>
            </a:pPr>
            <a:r>
              <a:rPr lang="en-US" sz="1000" b="1" dirty="0"/>
              <a:t>Lower left:  </a:t>
            </a:r>
            <a:r>
              <a:rPr lang="en-US" sz="1000" b="1" dirty="0" err="1"/>
              <a:t>Steffon</a:t>
            </a:r>
            <a:r>
              <a:rPr lang="en-US" sz="1000" b="1" dirty="0"/>
              <a:t> from Alabama (white shirt)</a:t>
            </a:r>
          </a:p>
          <a:p>
            <a:pPr>
              <a:lnSpc>
                <a:spcPct val="90000"/>
              </a:lnSpc>
            </a:pPr>
            <a:r>
              <a:rPr lang="en-US" sz="1000" b="1" dirty="0"/>
              <a:t>Lower right: Jessica from New Mexico (green blouse)</a:t>
            </a:r>
          </a:p>
          <a:p>
            <a:pPr>
              <a:lnSpc>
                <a:spcPct val="90000"/>
              </a:lnSpc>
            </a:pPr>
            <a:endParaRPr lang="en-US" sz="1000" b="1" dirty="0"/>
          </a:p>
          <a:p>
            <a:pPr>
              <a:lnSpc>
                <a:spcPct val="90000"/>
              </a:lnSpc>
            </a:pPr>
            <a:r>
              <a:rPr lang="en-US" sz="1000" b="1" dirty="0"/>
              <a:t>People with Visual Impairments</a:t>
            </a:r>
            <a:r>
              <a:rPr lang="en-US" sz="1000" dirty="0"/>
              <a:t> </a:t>
            </a:r>
            <a:br>
              <a:rPr lang="en-US" sz="1000" dirty="0"/>
            </a:br>
            <a:r>
              <a:rPr lang="en-US" sz="1000" dirty="0"/>
              <a:t>Members with visual impairments can listen to books with using a text-to-speech synthesized voice, read books in Braille, or access the material in large print. </a:t>
            </a:r>
            <a:r>
              <a:rPr lang="en-US" sz="1000" dirty="0">
                <a:hlinkClick r:id="rId3"/>
              </a:rPr>
              <a:t>Hard copy Braille books</a:t>
            </a:r>
            <a:r>
              <a:rPr lang="en-US" sz="1000" dirty="0"/>
              <a:t> can also be ordered-these are then created by a partner organization that specializes in producing embossed Braille books. Members with low vision can read books in an enlarged font using either a screen magnifier or by opening the book in a software program that supports increased font size, color, contrast, etc. </a:t>
            </a:r>
          </a:p>
          <a:p>
            <a:pPr>
              <a:lnSpc>
                <a:spcPct val="90000"/>
              </a:lnSpc>
            </a:pPr>
            <a:endParaRPr lang="en-US" sz="1000" b="1" dirty="0"/>
          </a:p>
          <a:p>
            <a:pPr>
              <a:lnSpc>
                <a:spcPct val="90000"/>
              </a:lnSpc>
            </a:pPr>
            <a:r>
              <a:rPr lang="en-US" sz="1000" b="1" dirty="0"/>
              <a:t>People with Physical Disabilities</a:t>
            </a:r>
            <a:r>
              <a:rPr lang="en-US" sz="1000" dirty="0"/>
              <a:t> </a:t>
            </a:r>
            <a:br>
              <a:rPr lang="en-US" sz="1000" dirty="0"/>
            </a:br>
            <a:r>
              <a:rPr lang="en-US" sz="1000" dirty="0"/>
              <a:t>Members can read books on a computer or a variety of portable devices, either visually and with text-to-speech as desired. Bookshare books are as easy or easier to access than books on tape and may be controlled with an individual's single-switch or other adaptive technology.</a:t>
            </a:r>
          </a:p>
          <a:p>
            <a:pPr>
              <a:lnSpc>
                <a:spcPct val="90000"/>
              </a:lnSpc>
            </a:pPr>
            <a:endParaRPr lang="en-US" sz="1000" b="1" dirty="0"/>
          </a:p>
          <a:p>
            <a:pPr>
              <a:lnSpc>
                <a:spcPct val="90000"/>
              </a:lnSpc>
            </a:pPr>
            <a:r>
              <a:rPr lang="en-US" sz="1000" b="1" dirty="0"/>
              <a:t>People with Learning Disabilities</a:t>
            </a:r>
            <a:r>
              <a:rPr lang="en-US" sz="1000" dirty="0"/>
              <a:t> </a:t>
            </a:r>
            <a:br>
              <a:rPr lang="en-US" sz="1000" dirty="0"/>
            </a:br>
            <a:r>
              <a:rPr lang="en-US" sz="1000" dirty="0"/>
              <a:t>Members with severe dyslexia typically benefit from access to the full text of books in digital format, for multi-modal reading with both visual and audio (through synthetic text to speech). Many great software programs exist that provide a range of reading support specifically designed for individuals with learning disabilities, including highlighting of text as it is read aloud, changing margin, word, paragraph and line spacing, and setting custom background and print colors.</a:t>
            </a:r>
          </a:p>
          <a:p>
            <a:pPr>
              <a:lnSpc>
                <a:spcPct val="90000"/>
              </a:lnSpc>
            </a:pPr>
            <a:endParaRPr lang="en-US" sz="1000" dirty="0"/>
          </a:p>
        </p:txBody>
      </p:sp>
    </p:spTree>
    <p:extLst>
      <p:ext uri="{BB962C8B-B14F-4D97-AF65-F5344CB8AC3E}">
        <p14:creationId xmlns:p14="http://schemas.microsoft.com/office/powerpoint/2010/main" val="49071963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http://www.amazon.com/New-Designs-Unlimited-LLC-Darwin/dp/B0079MIFI6/ref=sr_1_1?s=mobile-apps&amp;ie=UTF8&amp;qid=1349118461&amp;sr=1-1&amp;keywords=darwin+reader+for+kindle+fire </a:t>
            </a:r>
          </a:p>
          <a:p>
            <a:endParaRPr lang="en-US" dirty="0" smtClean="0"/>
          </a:p>
          <a:p>
            <a:r>
              <a:rPr lang="en-US" dirty="0" smtClean="0"/>
              <a:t>Darwin Reader is the first accessible Android book reader designed specifically for blind, low vision, and print disabled users. The app fully supports DAISY formatted audio and text books, and directly integrates with </a:t>
            </a:r>
            <a:r>
              <a:rPr lang="en-US" dirty="0" err="1" smtClean="0"/>
              <a:t>Benetech</a:t>
            </a:r>
            <a:r>
              <a:rPr lang="en-US" dirty="0" smtClean="0"/>
              <a:t> Bookshare and </a:t>
            </a:r>
            <a:r>
              <a:rPr lang="en-US" dirty="0" err="1" smtClean="0"/>
              <a:t>Librivox</a:t>
            </a:r>
            <a:r>
              <a:rPr lang="en-US" dirty="0" smtClean="0"/>
              <a:t> to make downloading books amazingly simple.</a:t>
            </a:r>
            <a:br>
              <a:rPr lang="en-US" dirty="0" smtClean="0"/>
            </a:br>
            <a:r>
              <a:rPr lang="en-US" dirty="0" smtClean="0"/>
              <a:t/>
            </a:r>
            <a:br>
              <a:rPr lang="en-US" dirty="0" smtClean="0"/>
            </a:br>
            <a:r>
              <a:rPr lang="en-US" dirty="0" smtClean="0"/>
              <a:t>Read books using your preferred interface. For blind and low vision users, the app is completely navigable with the arrow keys. All menus are fully vocalized. Users with dyslexia and other print disabilities can quickly navigate by tapping the stylized graphics on the screen.</a:t>
            </a:r>
            <a:br>
              <a:rPr lang="en-US" dirty="0" smtClean="0"/>
            </a:br>
            <a:r>
              <a:rPr lang="en-US" dirty="0" smtClean="0"/>
              <a:t/>
            </a:r>
            <a:br>
              <a:rPr lang="en-US" dirty="0" smtClean="0"/>
            </a:br>
            <a:r>
              <a:rPr lang="en-US" dirty="0" smtClean="0"/>
              <a:t>During playback, choose between two modes of operation. In the "Eyes-Free" mode, simply swipe your finger across the screen to easily move between sentences and sections. In the graphical mode, all menus are vocalized and include large, graphical elements.</a:t>
            </a:r>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130</a:t>
            </a:fld>
            <a:endParaRPr lang="en-US"/>
          </a:p>
        </p:txBody>
      </p:sp>
    </p:spTree>
    <p:extLst>
      <p:ext uri="{BB962C8B-B14F-4D97-AF65-F5344CB8AC3E}">
        <p14:creationId xmlns:p14="http://schemas.microsoft.com/office/powerpoint/2010/main" val="117111432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133</a:t>
            </a:fld>
            <a:endParaRPr lang="en-US"/>
          </a:p>
        </p:txBody>
      </p:sp>
    </p:spTree>
    <p:extLst>
      <p:ext uri="{BB962C8B-B14F-4D97-AF65-F5344CB8AC3E}">
        <p14:creationId xmlns:p14="http://schemas.microsoft.com/office/powerpoint/2010/main" val="325935355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Q&amp;A</a:t>
            </a:r>
            <a:r>
              <a:rPr lang="en-US" baseline="0" dirty="0" smtClean="0"/>
              <a:t> on morning topics</a:t>
            </a:r>
          </a:p>
          <a:p>
            <a:pPr>
              <a:buFontTx/>
              <a:buChar char="-"/>
            </a:pPr>
            <a:r>
              <a:rPr lang="en-US" baseline="0" dirty="0" smtClean="0"/>
              <a:t>Check understanding of how to search library</a:t>
            </a:r>
          </a:p>
          <a:p>
            <a:pPr>
              <a:buFontTx/>
              <a:buChar char="-"/>
            </a:pPr>
            <a:r>
              <a:rPr lang="en-US" baseline="0" dirty="0" smtClean="0"/>
              <a:t>Check understanding of how to download books</a:t>
            </a:r>
          </a:p>
          <a:p>
            <a:pPr>
              <a:buFontTx/>
              <a:buChar char="-"/>
            </a:pPr>
            <a:r>
              <a:rPr lang="en-US" baseline="0" dirty="0" smtClean="0"/>
              <a:t>Check understanding of how to use Read Out Loud and Victor Readers software</a:t>
            </a:r>
          </a:p>
          <a:p>
            <a:pPr>
              <a:buFontTx/>
              <a:buChar char="-"/>
            </a:pPr>
            <a:endParaRPr lang="en-US" baseline="0" dirty="0" smtClean="0"/>
          </a:p>
          <a:p>
            <a:pPr>
              <a:buFontTx/>
              <a:buNone/>
            </a:pPr>
            <a:r>
              <a:rPr lang="en-US" baseline="0" dirty="0" smtClean="0"/>
              <a:t>Following Q&amp;A and before taking break, find out who has an account and who does not. Inform participants that for remainder of the day they will be working hands-on either within Bookshare</a:t>
            </a:r>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136</a:t>
            </a:fld>
            <a:endParaRPr lang="en-US"/>
          </a:p>
        </p:txBody>
      </p:sp>
    </p:spTree>
    <p:extLst>
      <p:ext uri="{BB962C8B-B14F-4D97-AF65-F5344CB8AC3E}">
        <p14:creationId xmlns:p14="http://schemas.microsoft.com/office/powerpoint/2010/main" val="26501704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C3FE79-18C4-7847-AAF6-C48BBA9DB5B9}" type="slidenum">
              <a:rPr lang="en-US" smtClean="0"/>
              <a:t>137</a:t>
            </a:fld>
            <a:endParaRPr lang="en-US"/>
          </a:p>
        </p:txBody>
      </p:sp>
    </p:spTree>
    <p:extLst>
      <p:ext uri="{BB962C8B-B14F-4D97-AF65-F5344CB8AC3E}">
        <p14:creationId xmlns:p14="http://schemas.microsoft.com/office/powerpoint/2010/main" val="298257910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a:ln/>
        </p:spPr>
      </p:sp>
      <p:sp>
        <p:nvSpPr>
          <p:cNvPr id="26627" name="Rectangle 3"/>
          <p:cNvSpPr>
            <a:spLocks noGrp="1"/>
          </p:cNvSpPr>
          <p:nvPr>
            <p:ph type="body" idx="1"/>
          </p:nvPr>
        </p:nvSpPr>
        <p:spPr>
          <a:noFill/>
          <a:ln/>
        </p:spPr>
        <p:txBody>
          <a:bodyPr/>
          <a:lstStyle/>
          <a:p>
            <a:r>
              <a:rPr lang="en-US" dirty="0" smtClean="0"/>
              <a:t>Remember,</a:t>
            </a:r>
            <a:r>
              <a:rPr lang="en-US" baseline="0" dirty="0" smtClean="0"/>
              <a:t> Bookshare can follow a student through all transitions in life…</a:t>
            </a:r>
            <a:endParaRPr lang="en-US" dirty="0" smtClean="0"/>
          </a:p>
        </p:txBody>
      </p:sp>
    </p:spTree>
    <p:extLst>
      <p:ext uri="{BB962C8B-B14F-4D97-AF65-F5344CB8AC3E}">
        <p14:creationId xmlns:p14="http://schemas.microsoft.com/office/powerpoint/2010/main" val="157300349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pPr eaLnBrk="1" hangingPunct="1"/>
            <a:r>
              <a:rPr lang="en-US" dirty="0" smtClean="0"/>
              <a:t>Any</a:t>
            </a:r>
            <a:r>
              <a:rPr lang="en-US" baseline="0" dirty="0" smtClean="0"/>
              <a:t> student transitioning here are some key tips.  Get them an IM, make sure it follows them throughout their transitions.  As long as they are a student it is free through OSEP support.</a:t>
            </a:r>
          </a:p>
          <a:p>
            <a:pPr eaLnBrk="1" hangingPunct="1"/>
            <a:endParaRPr lang="en-US" baseline="0" dirty="0" smtClean="0"/>
          </a:p>
          <a:p>
            <a:pPr eaLnBrk="1" hangingPunct="1"/>
            <a:r>
              <a:rPr lang="en-US" baseline="0" dirty="0" smtClean="0"/>
              <a:t>Maintain your roster, be sure new school has a membership and adds student</a:t>
            </a:r>
          </a:p>
          <a:p>
            <a:pPr eaLnBrk="1" hangingPunct="1"/>
            <a:endParaRPr lang="en-US" baseline="0" dirty="0" smtClean="0"/>
          </a:p>
          <a:p>
            <a:pPr eaLnBrk="1" hangingPunct="1"/>
            <a:r>
              <a:rPr lang="en-US" baseline="0" dirty="0" smtClean="0"/>
              <a:t>To maintain free membership, an annual renewal email will go out.  Update Student Status with new school name</a:t>
            </a:r>
          </a:p>
          <a:p>
            <a:pPr eaLnBrk="1" hangingPunct="1"/>
            <a:endParaRPr lang="en-US" baseline="0" dirty="0" smtClean="0"/>
          </a:p>
          <a:p>
            <a:pPr eaLnBrk="1" hangingPunct="1"/>
            <a:r>
              <a:rPr lang="en-US" baseline="0" dirty="0" smtClean="0"/>
              <a:t>Keep parents informed</a:t>
            </a:r>
          </a:p>
          <a:p>
            <a:pPr eaLnBrk="1" hangingPunct="1"/>
            <a:endParaRPr lang="en-US" baseline="0" dirty="0" smtClean="0"/>
          </a:p>
          <a:p>
            <a:pPr eaLnBrk="1" hangingPunct="1"/>
            <a:r>
              <a:rPr lang="en-US" baseline="0" dirty="0" smtClean="0"/>
              <a:t>Make annual book requests (process is going to become easier very soon!)  For now go to Contact Us and use requesting school book.</a:t>
            </a:r>
            <a:endParaRPr lang="en-US" dirty="0" smtClean="0"/>
          </a:p>
        </p:txBody>
      </p:sp>
      <p:sp>
        <p:nvSpPr>
          <p:cNvPr id="28676" name="Slide Number Placeholder 3"/>
          <p:cNvSpPr>
            <a:spLocks noGrp="1"/>
          </p:cNvSpPr>
          <p:nvPr>
            <p:ph type="sldNum" sz="quarter" idx="5"/>
          </p:nvPr>
        </p:nvSpPr>
        <p:spPr/>
        <p:txBody>
          <a:bodyPr/>
          <a:lstStyle/>
          <a:p>
            <a:pPr>
              <a:defRPr/>
            </a:pPr>
            <a:fld id="{DD27F05E-90BE-45C3-BB4A-D8742351AD9F}" type="slidenum">
              <a:rPr lang="en-US" smtClean="0"/>
              <a:pPr>
                <a:defRPr/>
              </a:pPr>
              <a:t>140</a:t>
            </a:fld>
            <a:endParaRPr lang="en-US" smtClean="0"/>
          </a:p>
        </p:txBody>
      </p:sp>
    </p:spTree>
    <p:extLst>
      <p:ext uri="{BB962C8B-B14F-4D97-AF65-F5344CB8AC3E}">
        <p14:creationId xmlns:p14="http://schemas.microsoft.com/office/powerpoint/2010/main" val="78090122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Keep your IM as you transition</a:t>
            </a:r>
          </a:p>
          <a:p>
            <a:endParaRPr lang="en-US" dirty="0" smtClean="0"/>
          </a:p>
          <a:p>
            <a:r>
              <a:rPr lang="en-US" dirty="0" smtClean="0"/>
              <a:t>Make</a:t>
            </a:r>
            <a:r>
              <a:rPr lang="en-US" baseline="0" dirty="0" smtClean="0"/>
              <a:t> sure you keep your student status current</a:t>
            </a:r>
          </a:p>
          <a:p>
            <a:endParaRPr lang="en-US" baseline="0" dirty="0" smtClean="0"/>
          </a:p>
          <a:p>
            <a:r>
              <a:rPr lang="en-US" baseline="0" dirty="0" smtClean="0"/>
              <a:t>Check to see if your new college has an org membership?</a:t>
            </a:r>
          </a:p>
          <a:p>
            <a:endParaRPr lang="en-US" baseline="0" dirty="0" smtClean="0"/>
          </a:p>
          <a:p>
            <a:r>
              <a:rPr lang="en-US" baseline="0" dirty="0" smtClean="0"/>
              <a:t>Start this summer learning about the services available to you!  As a college student you are now your advocate.  Not your IEP team!</a:t>
            </a:r>
            <a:endParaRPr lang="en-US" dirty="0"/>
          </a:p>
        </p:txBody>
      </p:sp>
      <p:sp>
        <p:nvSpPr>
          <p:cNvPr id="4" name="Slide Number Placeholder 3"/>
          <p:cNvSpPr>
            <a:spLocks noGrp="1"/>
          </p:cNvSpPr>
          <p:nvPr>
            <p:ph type="sldNum" sz="quarter" idx="10"/>
          </p:nvPr>
        </p:nvSpPr>
        <p:spPr/>
        <p:txBody>
          <a:bodyPr/>
          <a:lstStyle/>
          <a:p>
            <a:pPr>
              <a:defRPr/>
            </a:pPr>
            <a:fld id="{F8E00758-8354-4C2D-A123-9592C10588B2}" type="slidenum">
              <a:rPr lang="en-US" smtClean="0"/>
              <a:pPr>
                <a:defRPr/>
              </a:pPr>
              <a:t>141</a:t>
            </a:fld>
            <a:endParaRPr lang="en-US"/>
          </a:p>
        </p:txBody>
      </p:sp>
    </p:spTree>
    <p:extLst>
      <p:ext uri="{BB962C8B-B14F-4D97-AF65-F5344CB8AC3E}">
        <p14:creationId xmlns:p14="http://schemas.microsoft.com/office/powerpoint/2010/main" val="170473371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Taking</a:t>
            </a:r>
            <a:r>
              <a:rPr lang="en-US" baseline="0" dirty="0" smtClean="0"/>
              <a:t> a break?  6 weeks to continue free access, after that it is $50/year with a one time $25 registration fee the first year.</a:t>
            </a:r>
          </a:p>
          <a:p>
            <a:endParaRPr lang="en-US" baseline="0" dirty="0" smtClean="0"/>
          </a:p>
          <a:p>
            <a:r>
              <a:rPr lang="en-US" baseline="0" dirty="0" smtClean="0"/>
              <a:t>If enroll in school again, a free membership can be accessed.  Just contact us at membership@bookshare.org</a:t>
            </a:r>
            <a:endParaRPr lang="en-US" dirty="0"/>
          </a:p>
        </p:txBody>
      </p:sp>
      <p:sp>
        <p:nvSpPr>
          <p:cNvPr id="4" name="Slide Number Placeholder 3"/>
          <p:cNvSpPr>
            <a:spLocks noGrp="1"/>
          </p:cNvSpPr>
          <p:nvPr>
            <p:ph type="sldNum" sz="quarter" idx="10"/>
          </p:nvPr>
        </p:nvSpPr>
        <p:spPr/>
        <p:txBody>
          <a:bodyPr/>
          <a:lstStyle/>
          <a:p>
            <a:pPr>
              <a:defRPr/>
            </a:pPr>
            <a:fld id="{F8E00758-8354-4C2D-A123-9592C10588B2}" type="slidenum">
              <a:rPr lang="en-US" smtClean="0"/>
              <a:pPr>
                <a:defRPr/>
              </a:pPr>
              <a:t>142</a:t>
            </a:fld>
            <a:endParaRPr lang="en-US"/>
          </a:p>
        </p:txBody>
      </p:sp>
    </p:spTree>
    <p:extLst>
      <p:ext uri="{BB962C8B-B14F-4D97-AF65-F5344CB8AC3E}">
        <p14:creationId xmlns:p14="http://schemas.microsoft.com/office/powerpoint/2010/main" val="313652528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pPr eaLnBrk="1" hangingPunct="1"/>
            <a:r>
              <a:rPr lang="en-US" dirty="0" smtClean="0"/>
              <a:t>Tips</a:t>
            </a:r>
            <a:r>
              <a:rPr lang="en-US" baseline="0" dirty="0" smtClean="0"/>
              <a:t> from college students we know…</a:t>
            </a:r>
          </a:p>
          <a:p>
            <a:pPr eaLnBrk="1" hangingPunct="1"/>
            <a:endParaRPr lang="en-US" baseline="0" dirty="0" smtClean="0"/>
          </a:p>
          <a:p>
            <a:pPr eaLnBrk="1" hangingPunct="1"/>
            <a:r>
              <a:rPr lang="en-US" baseline="0" dirty="0" smtClean="0"/>
              <a:t>Test taking guides, life in college, etc.</a:t>
            </a:r>
          </a:p>
          <a:p>
            <a:pPr eaLnBrk="1" hangingPunct="1"/>
            <a:endParaRPr lang="en-US" baseline="0" dirty="0" smtClean="0"/>
          </a:p>
          <a:p>
            <a:pPr eaLnBrk="1" hangingPunct="1"/>
            <a:r>
              <a:rPr lang="en-US" baseline="0" dirty="0" smtClean="0"/>
              <a:t>Learn about DSS offices services ahead of time….</a:t>
            </a:r>
          </a:p>
          <a:p>
            <a:pPr eaLnBrk="1" hangingPunct="1"/>
            <a:endParaRPr lang="en-US" baseline="0" dirty="0" smtClean="0"/>
          </a:p>
          <a:p>
            <a:pPr eaLnBrk="1" hangingPunct="1"/>
            <a:r>
              <a:rPr lang="en-US" baseline="0" dirty="0" smtClean="0"/>
              <a:t>Look for other things like TRIO – federally funded program for students who are the first in family to attend college.  </a:t>
            </a:r>
            <a:endParaRPr lang="en-US" dirty="0" smtClean="0"/>
          </a:p>
        </p:txBody>
      </p:sp>
      <p:sp>
        <p:nvSpPr>
          <p:cNvPr id="28676" name="Slide Number Placeholder 3"/>
          <p:cNvSpPr>
            <a:spLocks noGrp="1"/>
          </p:cNvSpPr>
          <p:nvPr>
            <p:ph type="sldNum" sz="quarter" idx="5"/>
          </p:nvPr>
        </p:nvSpPr>
        <p:spPr/>
        <p:txBody>
          <a:bodyPr/>
          <a:lstStyle/>
          <a:p>
            <a:pPr>
              <a:defRPr/>
            </a:pPr>
            <a:fld id="{DD27F05E-90BE-45C3-BB4A-D8742351AD9F}" type="slidenum">
              <a:rPr lang="en-US" smtClean="0"/>
              <a:pPr>
                <a:defRPr/>
              </a:pPr>
              <a:t>143</a:t>
            </a:fld>
            <a:endParaRPr lang="en-US" smtClean="0"/>
          </a:p>
        </p:txBody>
      </p:sp>
    </p:spTree>
    <p:extLst>
      <p:ext uri="{BB962C8B-B14F-4D97-AF65-F5344CB8AC3E}">
        <p14:creationId xmlns:p14="http://schemas.microsoft.com/office/powerpoint/2010/main" val="244902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pPr eaLnBrk="1" hangingPunct="1"/>
            <a:r>
              <a:rPr lang="en-US" dirty="0" smtClean="0"/>
              <a:t>Learn what AT</a:t>
            </a:r>
            <a:r>
              <a:rPr lang="en-US" baseline="0" dirty="0" smtClean="0"/>
              <a:t> is available to you and what works best for you.  Master the technology before you arrive at school.  You’ll have enough to deal with </a:t>
            </a:r>
            <a:r>
              <a:rPr lang="en-US" baseline="0" dirty="0" err="1" smtClean="0"/>
              <a:t>with</a:t>
            </a:r>
            <a:r>
              <a:rPr lang="en-US" baseline="0" dirty="0" smtClean="0"/>
              <a:t> the new demands of college, etc.  Arrive equipped to go!</a:t>
            </a:r>
          </a:p>
          <a:p>
            <a:pPr eaLnBrk="1" hangingPunct="1"/>
            <a:endParaRPr lang="en-US" baseline="0" dirty="0" smtClean="0"/>
          </a:p>
          <a:p>
            <a:pPr eaLnBrk="1" hangingPunct="1"/>
            <a:r>
              <a:rPr lang="en-US" baseline="0" dirty="0" smtClean="0"/>
              <a:t>Explore services available, take full advantage</a:t>
            </a:r>
          </a:p>
          <a:p>
            <a:pPr eaLnBrk="1" hangingPunct="1"/>
            <a:endParaRPr lang="en-US" baseline="0" dirty="0" smtClean="0"/>
          </a:p>
          <a:p>
            <a:pPr eaLnBrk="1" hangingPunct="1"/>
            <a:r>
              <a:rPr lang="en-US" baseline="0" dirty="0" smtClean="0"/>
              <a:t>Know your rights and communicate your needs from the get go.  Get to know your professors.  One student I know wrote a letter to each of her professors and before each semester, introducing herself, talking about her learning challenges and what kinds of things she does to keep up with school work</a:t>
            </a:r>
          </a:p>
          <a:p>
            <a:pPr eaLnBrk="1" hangingPunct="1"/>
            <a:endParaRPr lang="en-US" baseline="0" dirty="0" smtClean="0"/>
          </a:p>
          <a:p>
            <a:pPr eaLnBrk="1" hangingPunct="1"/>
            <a:endParaRPr lang="en-US" dirty="0" smtClean="0"/>
          </a:p>
        </p:txBody>
      </p:sp>
      <p:sp>
        <p:nvSpPr>
          <p:cNvPr id="28676" name="Slide Number Placeholder 3"/>
          <p:cNvSpPr>
            <a:spLocks noGrp="1"/>
          </p:cNvSpPr>
          <p:nvPr>
            <p:ph type="sldNum" sz="quarter" idx="5"/>
          </p:nvPr>
        </p:nvSpPr>
        <p:spPr/>
        <p:txBody>
          <a:bodyPr/>
          <a:lstStyle/>
          <a:p>
            <a:pPr>
              <a:defRPr/>
            </a:pPr>
            <a:fld id="{DD27F05E-90BE-45C3-BB4A-D8742351AD9F}" type="slidenum">
              <a:rPr lang="en-US" smtClean="0"/>
              <a:pPr>
                <a:defRPr/>
              </a:pPr>
              <a:t>144</a:t>
            </a:fld>
            <a:endParaRPr lang="en-US" smtClean="0"/>
          </a:p>
        </p:txBody>
      </p:sp>
    </p:spTree>
    <p:extLst>
      <p:ext uri="{BB962C8B-B14F-4D97-AF65-F5344CB8AC3E}">
        <p14:creationId xmlns:p14="http://schemas.microsoft.com/office/powerpoint/2010/main" val="4224263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ln/>
        </p:spPr>
      </p:sp>
      <p:sp>
        <p:nvSpPr>
          <p:cNvPr id="45058" name="Notes Placeholder 2"/>
          <p:cNvSpPr>
            <a:spLocks noGrp="1"/>
          </p:cNvSpPr>
          <p:nvPr>
            <p:ph type="body" idx="1"/>
          </p:nvPr>
        </p:nvSpPr>
        <p:spPr>
          <a:noFill/>
          <a:ln/>
        </p:spPr>
        <p:txBody>
          <a:bodyPr/>
          <a:lstStyle/>
          <a:p>
            <a:pPr defTabSz="906719">
              <a:defRPr/>
            </a:pPr>
            <a:r>
              <a:rPr lang="en-US" dirty="0" smtClean="0"/>
              <a:t>Let’s take a look! https://www.youtube.com/watch?v=pqMyXvjAapg&amp;list=UUsdaGZ6BwljeFXCyz694hkQ</a:t>
            </a:r>
          </a:p>
          <a:p>
            <a:pPr defTabSz="906719">
              <a:defRPr/>
            </a:pPr>
            <a:endParaRPr lang="en-US" dirty="0" smtClean="0"/>
          </a:p>
        </p:txBody>
      </p:sp>
      <p:sp>
        <p:nvSpPr>
          <p:cNvPr id="45059" name="Slide Number Placeholder 3"/>
          <p:cNvSpPr>
            <a:spLocks noGrp="1"/>
          </p:cNvSpPr>
          <p:nvPr>
            <p:ph type="sldNum" sz="quarter" idx="5"/>
          </p:nvPr>
        </p:nvSpPr>
        <p:spPr/>
        <p:txBody>
          <a:bodyPr/>
          <a:lstStyle/>
          <a:p>
            <a:pPr>
              <a:defRPr/>
            </a:pPr>
            <a:fld id="{129667A1-1252-42C6-AD3A-AD7CB82280BE}" type="slidenum">
              <a:rPr lang="en-US" smtClean="0">
                <a:ea typeface="ＭＳ Ｐゴシック" pitchFamily="34" charset="-128"/>
              </a:rPr>
              <a:pPr>
                <a:defRPr/>
              </a:pPr>
              <a:t>14</a:t>
            </a:fld>
            <a:endParaRPr lang="en-US" smtClean="0">
              <a:ea typeface="ＭＳ Ｐゴシック" pitchFamily="34" charset="-128"/>
            </a:endParaRPr>
          </a:p>
        </p:txBody>
      </p:sp>
    </p:spTree>
    <p:extLst>
      <p:ext uri="{BB962C8B-B14F-4D97-AF65-F5344CB8AC3E}">
        <p14:creationId xmlns:p14="http://schemas.microsoft.com/office/powerpoint/2010/main" val="241910663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ln/>
        </p:spPr>
      </p:sp>
      <p:sp>
        <p:nvSpPr>
          <p:cNvPr id="98306" name="Notes Placeholder 2"/>
          <p:cNvSpPr>
            <a:spLocks noGrp="1"/>
          </p:cNvSpPr>
          <p:nvPr>
            <p:ph type="body" idx="1"/>
          </p:nvPr>
        </p:nvSpPr>
        <p:spPr>
          <a:noFill/>
          <a:ln/>
        </p:spPr>
        <p:txBody>
          <a:bodyPr/>
          <a:lstStyle/>
          <a:p>
            <a:endParaRPr lang="en-US" dirty="0" smtClean="0"/>
          </a:p>
          <a:p>
            <a:r>
              <a:rPr lang="en-US" dirty="0" smtClean="0"/>
              <a:t>This</a:t>
            </a:r>
            <a:r>
              <a:rPr lang="en-US" baseline="0" dirty="0" smtClean="0"/>
              <a:t> can also be delivered as an THINK-PAIR-SHARE to identify next steps. (This may work better if you don’t have participants from same district or schools). </a:t>
            </a:r>
            <a:endParaRPr lang="en-US" dirty="0" smtClean="0"/>
          </a:p>
          <a:p>
            <a:endParaRPr lang="en-US" dirty="0" smtClean="0"/>
          </a:p>
          <a:p>
            <a:r>
              <a:rPr lang="en-US" dirty="0" smtClean="0"/>
              <a:t>Reference handouts – sample and blank action plan template</a:t>
            </a:r>
          </a:p>
          <a:p>
            <a:endParaRPr lang="en-US" dirty="0" smtClean="0"/>
          </a:p>
          <a:p>
            <a:pPr defTabSz="908804">
              <a:defRPr/>
            </a:pPr>
            <a:r>
              <a:rPr lang="en-US" dirty="0" smtClean="0"/>
              <a:t>Here’s an EXAMPLE of an action plan and how you might consider implementing Bookshare into your classroom.  Here you’ll TRAINER to point out various populated fields and prepare participants to discuss and begin populating their own classroom action plans.  Depending on time and class size, trainer may consider breaking the group into 3-small groups for a hands-on approach and then to allow each small group to ‘share’ with everyone.</a:t>
            </a:r>
          </a:p>
          <a:p>
            <a:pPr defTabSz="908804">
              <a:defRPr/>
            </a:pPr>
            <a:endParaRPr lang="en-US" dirty="0" smtClean="0"/>
          </a:p>
          <a:p>
            <a:r>
              <a:rPr lang="en-US" dirty="0" smtClean="0"/>
              <a:t>Participant from group:  get them to openly share ways on how you’d apply what you’ve learned today, into your classroom:</a:t>
            </a:r>
          </a:p>
          <a:p>
            <a:pPr>
              <a:buFontTx/>
              <a:buChar char="•"/>
            </a:pPr>
            <a:r>
              <a:rPr lang="en-US" dirty="0" smtClean="0"/>
              <a:t>What are some simple steps you can take next-week?</a:t>
            </a:r>
          </a:p>
          <a:p>
            <a:pPr>
              <a:buFontTx/>
              <a:buChar char="•"/>
            </a:pPr>
            <a:r>
              <a:rPr lang="en-US" dirty="0" smtClean="0"/>
              <a:t>How would you begin to complete this form?  By-student, By-class, </a:t>
            </a:r>
          </a:p>
          <a:p>
            <a:r>
              <a:rPr lang="en-US" dirty="0" smtClean="0"/>
              <a:t>Let participants view the POPULATED template = here’s an EXAMPLE of a CLASSROOM action plan…..call-out some things….let them view this….THEN, click to next slide = BLANK TEMPLATE to solicit ideas on how they’d populate this.  Each participant received an e-file of this template (sent to the primarily contact setting up this workshop), they can access and use once back in school.</a:t>
            </a:r>
          </a:p>
          <a:p>
            <a:r>
              <a:rPr lang="en-US" dirty="0" smtClean="0"/>
              <a:t>ENCOURAGE DIALOGUE AND GROUP SHARING/LEARNING!</a:t>
            </a:r>
          </a:p>
          <a:p>
            <a:endParaRPr lang="en-US" dirty="0" smtClean="0"/>
          </a:p>
        </p:txBody>
      </p:sp>
      <p:sp>
        <p:nvSpPr>
          <p:cNvPr id="94211" name="Slide Number Placeholder 3"/>
          <p:cNvSpPr>
            <a:spLocks noGrp="1"/>
          </p:cNvSpPr>
          <p:nvPr>
            <p:ph type="sldNum" sz="quarter" idx="5"/>
          </p:nvPr>
        </p:nvSpPr>
        <p:spPr/>
        <p:txBody>
          <a:bodyPr/>
          <a:lstStyle/>
          <a:p>
            <a:pPr>
              <a:defRPr/>
            </a:pPr>
            <a:fld id="{EC528ACD-CB2E-486D-AE1F-427F1418607A}" type="slidenum">
              <a:rPr lang="en-US" smtClean="0">
                <a:ea typeface="ＭＳ Ｐゴシック" pitchFamily="34" charset="-128"/>
              </a:rPr>
              <a:pPr>
                <a:defRPr/>
              </a:pPr>
              <a:t>147</a:t>
            </a:fld>
            <a:endParaRPr lang="en-US" smtClean="0">
              <a:ea typeface="ＭＳ Ｐゴシック" pitchFamily="34" charset="-128"/>
            </a:endParaRPr>
          </a:p>
        </p:txBody>
      </p:sp>
    </p:spTree>
    <p:extLst>
      <p:ext uri="{BB962C8B-B14F-4D97-AF65-F5344CB8AC3E}">
        <p14:creationId xmlns:p14="http://schemas.microsoft.com/office/powerpoint/2010/main" val="252304027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C3FE79-18C4-7847-AAF6-C48BBA9DB5B9}" type="slidenum">
              <a:rPr lang="en-US" smtClean="0"/>
              <a:t>150</a:t>
            </a:fld>
            <a:endParaRPr lang="en-US"/>
          </a:p>
        </p:txBody>
      </p:sp>
    </p:spTree>
    <p:extLst>
      <p:ext uri="{BB962C8B-B14F-4D97-AF65-F5344CB8AC3E}">
        <p14:creationId xmlns:p14="http://schemas.microsoft.com/office/powerpoint/2010/main" val="122888059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ln/>
        </p:spPr>
      </p:sp>
      <p:sp>
        <p:nvSpPr>
          <p:cNvPr id="98306" name="Notes Placeholder 2"/>
          <p:cNvSpPr>
            <a:spLocks noGrp="1"/>
          </p:cNvSpPr>
          <p:nvPr>
            <p:ph type="body" idx="1"/>
          </p:nvPr>
        </p:nvSpPr>
        <p:spPr>
          <a:noFill/>
          <a:ln/>
        </p:spPr>
        <p:txBody>
          <a:bodyPr/>
          <a:lstStyle/>
          <a:p>
            <a:r>
              <a:rPr lang="en-US" dirty="0" smtClean="0"/>
              <a:t>Show website again…..key e-mails: support@bookshare.org; membership@bookshare.org</a:t>
            </a:r>
          </a:p>
          <a:p>
            <a:endParaRPr lang="en-US" dirty="0" smtClean="0"/>
          </a:p>
          <a:p>
            <a:endParaRPr lang="en-US" dirty="0" smtClean="0"/>
          </a:p>
        </p:txBody>
      </p:sp>
      <p:sp>
        <p:nvSpPr>
          <p:cNvPr id="94211" name="Slide Number Placeholder 3"/>
          <p:cNvSpPr>
            <a:spLocks noGrp="1"/>
          </p:cNvSpPr>
          <p:nvPr>
            <p:ph type="sldNum" sz="quarter" idx="5"/>
          </p:nvPr>
        </p:nvSpPr>
        <p:spPr/>
        <p:txBody>
          <a:bodyPr/>
          <a:lstStyle/>
          <a:p>
            <a:pPr>
              <a:defRPr/>
            </a:pPr>
            <a:fld id="{EC528ACD-CB2E-486D-AE1F-427F1418607A}" type="slidenum">
              <a:rPr lang="en-US" smtClean="0">
                <a:ea typeface="ＭＳ Ｐゴシック" pitchFamily="34" charset="-128"/>
              </a:rPr>
              <a:pPr>
                <a:defRPr/>
              </a:pPr>
              <a:t>151</a:t>
            </a:fld>
            <a:endParaRPr lang="en-US" smtClean="0">
              <a:ea typeface="ＭＳ Ｐゴシック" pitchFamily="34" charset="-128"/>
            </a:endParaRPr>
          </a:p>
        </p:txBody>
      </p:sp>
    </p:spTree>
    <p:extLst>
      <p:ext uri="{BB962C8B-B14F-4D97-AF65-F5344CB8AC3E}">
        <p14:creationId xmlns:p14="http://schemas.microsoft.com/office/powerpoint/2010/main" val="347460516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Number Placeholder 7"/>
          <p:cNvSpPr>
            <a:spLocks noGrp="1" noChangeArrowheads="1"/>
          </p:cNvSpPr>
          <p:nvPr>
            <p:ph type="sldNum" sz="quarter" idx="5"/>
          </p:nvPr>
        </p:nvSpPr>
        <p:spPr/>
        <p:txBody>
          <a:bodyPr/>
          <a:lstStyle/>
          <a:p>
            <a:pPr>
              <a:defRPr/>
            </a:pPr>
            <a:fld id="{BF4156E6-2637-47D9-80F3-3664A1572F1F}" type="slidenum">
              <a:rPr lang="en-US" smtClean="0">
                <a:ea typeface="ＭＳ Ｐゴシック" pitchFamily="34" charset="-128"/>
              </a:rPr>
              <a:pPr>
                <a:defRPr/>
              </a:pPr>
              <a:t>152</a:t>
            </a:fld>
            <a:endParaRPr lang="en-US" smtClean="0">
              <a:ea typeface="ＭＳ Ｐゴシック" pitchFamily="34" charset="-128"/>
            </a:endParaRPr>
          </a:p>
        </p:txBody>
      </p:sp>
      <p:sp>
        <p:nvSpPr>
          <p:cNvPr id="155650" name="Rectangle 7"/>
          <p:cNvSpPr txBox="1">
            <a:spLocks noGrp="1" noChangeArrowheads="1"/>
          </p:cNvSpPr>
          <p:nvPr/>
        </p:nvSpPr>
        <p:spPr bwMode="auto">
          <a:xfrm>
            <a:off x="3939289" y="8778165"/>
            <a:ext cx="3013974" cy="461095"/>
          </a:xfrm>
          <a:prstGeom prst="rect">
            <a:avLst/>
          </a:prstGeom>
          <a:noFill/>
          <a:ln w="9525">
            <a:noFill/>
            <a:miter lim="800000"/>
            <a:headEnd/>
            <a:tailEnd/>
          </a:ln>
        </p:spPr>
        <p:txBody>
          <a:bodyPr lIns="92519" tIns="46259" rIns="92519" bIns="46259" anchor="b"/>
          <a:lstStyle/>
          <a:p>
            <a:pPr algn="r" eaLnBrk="0" hangingPunct="0"/>
            <a:fld id="{85DBFBED-911C-46C2-B824-D63511AFB586}" type="slidenum">
              <a:rPr lang="en-US" sz="1200">
                <a:cs typeface="ＭＳ Ｐゴシック"/>
              </a:rPr>
              <a:pPr algn="r" eaLnBrk="0" hangingPunct="0"/>
              <a:t>152</a:t>
            </a:fld>
            <a:endParaRPr lang="en-US" sz="1200" dirty="0">
              <a:cs typeface="ＭＳ Ｐゴシック"/>
            </a:endParaRPr>
          </a:p>
        </p:txBody>
      </p:sp>
      <p:sp>
        <p:nvSpPr>
          <p:cNvPr id="155651" name="Rectangle 2"/>
          <p:cNvSpPr>
            <a:spLocks noGrp="1" noRot="1" noChangeAspect="1" noChangeArrowheads="1" noTextEdit="1"/>
          </p:cNvSpPr>
          <p:nvPr>
            <p:ph type="sldImg"/>
          </p:nvPr>
        </p:nvSpPr>
        <p:spPr>
          <a:xfrm>
            <a:off x="1169988" y="693738"/>
            <a:ext cx="4618037" cy="3465512"/>
          </a:xfrm>
          <a:ln/>
        </p:spPr>
      </p:sp>
      <p:sp>
        <p:nvSpPr>
          <p:cNvPr id="155652" name="Rectangle 3"/>
          <p:cNvSpPr>
            <a:spLocks noGrp="1" noChangeArrowheads="1"/>
          </p:cNvSpPr>
          <p:nvPr>
            <p:ph type="body" idx="1"/>
          </p:nvPr>
        </p:nvSpPr>
        <p:spPr>
          <a:noFill/>
          <a:ln/>
        </p:spPr>
        <p:txBody>
          <a:bodyPr lIns="92519" tIns="46259" rIns="92519" bIns="46259"/>
          <a:lstStyle/>
          <a:p>
            <a:r>
              <a:rPr lang="en-US" b="1" dirty="0" smtClean="0"/>
              <a:t>TRAINER:  remove the education manager name that does not apply, keeping only the one that does. </a:t>
            </a:r>
          </a:p>
          <a:p>
            <a:endParaRPr lang="en-US" b="1" dirty="0" smtClean="0"/>
          </a:p>
          <a:p>
            <a:r>
              <a:rPr lang="en-US" sz="1000" dirty="0"/>
              <a:t>Alabama	Lisa Wadors</a:t>
            </a:r>
          </a:p>
          <a:p>
            <a:r>
              <a:rPr lang="en-US" sz="1000" dirty="0"/>
              <a:t>Alaska	Christine Jones</a:t>
            </a:r>
          </a:p>
          <a:p>
            <a:r>
              <a:rPr lang="en-US" sz="1000" dirty="0"/>
              <a:t>Arizona	Lisa Wadors</a:t>
            </a:r>
          </a:p>
          <a:p>
            <a:r>
              <a:rPr lang="en-US" sz="1000" dirty="0"/>
              <a:t>Arkansas	Lisa Wadors</a:t>
            </a:r>
          </a:p>
          <a:p>
            <a:r>
              <a:rPr lang="en-US" sz="1000" dirty="0"/>
              <a:t>California	Kristina Cohen</a:t>
            </a:r>
          </a:p>
          <a:p>
            <a:r>
              <a:rPr lang="en-US" sz="1000" dirty="0"/>
              <a:t>Colorado	Kristina Cohen</a:t>
            </a:r>
          </a:p>
          <a:p>
            <a:r>
              <a:rPr lang="en-US" sz="1000" dirty="0"/>
              <a:t>Connecticut	Christine Jones</a:t>
            </a:r>
          </a:p>
          <a:p>
            <a:r>
              <a:rPr lang="en-US" sz="1000" dirty="0"/>
              <a:t>Delaware	Lisa Wadors</a:t>
            </a:r>
          </a:p>
          <a:p>
            <a:r>
              <a:rPr lang="en-US" sz="1000" dirty="0"/>
              <a:t>District of Columbia	Christine Jones</a:t>
            </a:r>
          </a:p>
          <a:p>
            <a:r>
              <a:rPr lang="en-US" sz="1000" dirty="0"/>
              <a:t>Florida	Lisa Wadors</a:t>
            </a:r>
          </a:p>
          <a:p>
            <a:r>
              <a:rPr lang="en-US" sz="1000" dirty="0"/>
              <a:t>Georgia	Christine Jones</a:t>
            </a:r>
          </a:p>
          <a:p>
            <a:r>
              <a:rPr lang="en-US" sz="1000" dirty="0"/>
              <a:t>Hawaii	Lisa Wadors</a:t>
            </a:r>
          </a:p>
          <a:p>
            <a:r>
              <a:rPr lang="en-US" sz="1000" dirty="0"/>
              <a:t>Idaho	Lisa Wadors</a:t>
            </a:r>
          </a:p>
          <a:p>
            <a:r>
              <a:rPr lang="en-US" sz="1000" dirty="0"/>
              <a:t>Illinois	Kristina Cohen</a:t>
            </a:r>
          </a:p>
          <a:p>
            <a:r>
              <a:rPr lang="en-US" sz="1000" dirty="0"/>
              <a:t>Indiana	Kristina Cohen</a:t>
            </a:r>
          </a:p>
          <a:p>
            <a:r>
              <a:rPr lang="en-US" sz="1000" dirty="0"/>
              <a:t>Iowa	Kristina Cohen</a:t>
            </a:r>
          </a:p>
          <a:p>
            <a:r>
              <a:rPr lang="en-US" sz="1000" dirty="0"/>
              <a:t>Kansas	Kristina Cohen</a:t>
            </a:r>
          </a:p>
          <a:p>
            <a:r>
              <a:rPr lang="en-US" sz="1000" dirty="0"/>
              <a:t>Kentucky	Christine Jones</a:t>
            </a:r>
          </a:p>
          <a:p>
            <a:r>
              <a:rPr lang="en-US" sz="1000" dirty="0"/>
              <a:t>Louisiana	Christine Jones</a:t>
            </a:r>
          </a:p>
          <a:p>
            <a:r>
              <a:rPr lang="en-US" sz="1000" dirty="0"/>
              <a:t>Maine	Christine Jones</a:t>
            </a:r>
          </a:p>
          <a:p>
            <a:r>
              <a:rPr lang="en-US" sz="1000" dirty="0"/>
              <a:t>Maryland	Christine Jones</a:t>
            </a:r>
          </a:p>
          <a:p>
            <a:r>
              <a:rPr lang="en-US" sz="1000" dirty="0"/>
              <a:t>Massachusetts	Kristina Cohen</a:t>
            </a:r>
          </a:p>
          <a:p>
            <a:r>
              <a:rPr lang="en-US" sz="1000" dirty="0"/>
              <a:t>Michigan	Kristina Cohen</a:t>
            </a:r>
          </a:p>
          <a:p>
            <a:r>
              <a:rPr lang="en-US" sz="1000" dirty="0"/>
              <a:t>Minnesota	Lisa Wadors</a:t>
            </a:r>
          </a:p>
          <a:p>
            <a:r>
              <a:rPr lang="en-US" sz="1000" dirty="0"/>
              <a:t>Mississippi	Lisa Wadors</a:t>
            </a:r>
          </a:p>
          <a:p>
            <a:r>
              <a:rPr lang="en-US" sz="1000" dirty="0"/>
              <a:t>Missouri	Kristina Cohen</a:t>
            </a:r>
          </a:p>
          <a:p>
            <a:r>
              <a:rPr lang="en-US" sz="1000" dirty="0"/>
              <a:t>Montana	Lisa Wadors</a:t>
            </a:r>
          </a:p>
          <a:p>
            <a:r>
              <a:rPr lang="en-US" sz="1000" dirty="0"/>
              <a:t>Nebraska	Christine Jones</a:t>
            </a:r>
          </a:p>
          <a:p>
            <a:r>
              <a:rPr lang="en-US" sz="1000" dirty="0"/>
              <a:t>Nevada	Lisa Wadors</a:t>
            </a:r>
          </a:p>
          <a:p>
            <a:r>
              <a:rPr lang="en-US" sz="1000" dirty="0"/>
              <a:t>New Hampshire	Kristina Cohen</a:t>
            </a:r>
          </a:p>
          <a:p>
            <a:r>
              <a:rPr lang="en-US" sz="1000" dirty="0"/>
              <a:t>New Jersey	Christine Jones</a:t>
            </a:r>
          </a:p>
          <a:p>
            <a:r>
              <a:rPr lang="en-US" sz="1000" dirty="0"/>
              <a:t>New Mexico	Christine Jones</a:t>
            </a:r>
          </a:p>
          <a:p>
            <a:r>
              <a:rPr lang="en-US" sz="1000" dirty="0"/>
              <a:t>New York	Kristina Cohen</a:t>
            </a:r>
          </a:p>
          <a:p>
            <a:r>
              <a:rPr lang="en-US" sz="1000" dirty="0"/>
              <a:t>North Carolina	Lisa Wadors</a:t>
            </a:r>
          </a:p>
          <a:p>
            <a:r>
              <a:rPr lang="en-US" sz="1000" dirty="0"/>
              <a:t>North Dakota	Christine Jones</a:t>
            </a:r>
          </a:p>
          <a:p>
            <a:r>
              <a:rPr lang="en-US" sz="1000" dirty="0"/>
              <a:t>Ohio	Lisa Wadors</a:t>
            </a:r>
          </a:p>
          <a:p>
            <a:r>
              <a:rPr lang="en-US" sz="1000" dirty="0"/>
              <a:t>Oklahoma	Christine Jones</a:t>
            </a:r>
          </a:p>
          <a:p>
            <a:r>
              <a:rPr lang="en-US" sz="1000" dirty="0"/>
              <a:t>Oregon	Kristina Cohen</a:t>
            </a:r>
          </a:p>
          <a:p>
            <a:r>
              <a:rPr lang="en-US" sz="1000" dirty="0"/>
              <a:t>Pennsylvania	Christine Jones</a:t>
            </a:r>
          </a:p>
          <a:p>
            <a:r>
              <a:rPr lang="en-US" sz="1000" dirty="0"/>
              <a:t>Rhode Island	Lisa Wadors</a:t>
            </a:r>
          </a:p>
          <a:p>
            <a:r>
              <a:rPr lang="en-US" sz="1000" dirty="0"/>
              <a:t>South Carolina	Lisa Wadors</a:t>
            </a:r>
          </a:p>
          <a:p>
            <a:r>
              <a:rPr lang="en-US" sz="1000" dirty="0"/>
              <a:t>South Dakota	Christine Jones</a:t>
            </a:r>
          </a:p>
          <a:p>
            <a:r>
              <a:rPr lang="en-US" sz="1000" dirty="0"/>
              <a:t>Tennessee	Lisa Wadors</a:t>
            </a:r>
          </a:p>
          <a:p>
            <a:r>
              <a:rPr lang="en-US" sz="1000" dirty="0"/>
              <a:t>Texas	Christine Jones</a:t>
            </a:r>
          </a:p>
          <a:p>
            <a:r>
              <a:rPr lang="en-US" sz="1000" dirty="0"/>
              <a:t>Utah	Lisa Wadors</a:t>
            </a:r>
          </a:p>
          <a:p>
            <a:r>
              <a:rPr lang="en-US" sz="1000" dirty="0"/>
              <a:t>Vermont	Kristina Cohen</a:t>
            </a:r>
          </a:p>
          <a:p>
            <a:r>
              <a:rPr lang="en-US" sz="1000" dirty="0"/>
              <a:t>Virginia	Kristina Cohen</a:t>
            </a:r>
          </a:p>
          <a:p>
            <a:r>
              <a:rPr lang="en-US" sz="1000" dirty="0"/>
              <a:t>Washington	Kristina Cohen</a:t>
            </a:r>
          </a:p>
          <a:p>
            <a:r>
              <a:rPr lang="en-US" sz="1000" dirty="0"/>
              <a:t>West Virginia	Lisa Wadors</a:t>
            </a:r>
          </a:p>
          <a:p>
            <a:r>
              <a:rPr lang="en-US" sz="1000" dirty="0"/>
              <a:t>Wisconsin	Kristina Cohen</a:t>
            </a:r>
          </a:p>
          <a:p>
            <a:r>
              <a:rPr lang="en-US" sz="1000" dirty="0"/>
              <a:t>Wyoming	Kristina Cohen</a:t>
            </a:r>
          </a:p>
          <a:p>
            <a:endParaRPr lang="en-US" sz="1000" dirty="0"/>
          </a:p>
        </p:txBody>
      </p:sp>
    </p:spTree>
    <p:extLst>
      <p:ext uri="{BB962C8B-B14F-4D97-AF65-F5344CB8AC3E}">
        <p14:creationId xmlns:p14="http://schemas.microsoft.com/office/powerpoint/2010/main" val="203987940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 questions</a:t>
            </a:r>
            <a:endParaRPr lang="en-US" baseline="0" dirty="0" smtClean="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153</a:t>
            </a:fld>
            <a:endParaRPr lang="en-US"/>
          </a:p>
        </p:txBody>
      </p:sp>
    </p:spTree>
    <p:extLst>
      <p:ext uri="{BB962C8B-B14F-4D97-AF65-F5344CB8AC3E}">
        <p14:creationId xmlns:p14="http://schemas.microsoft.com/office/powerpoint/2010/main" val="46820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txBox="1">
            <a:spLocks noGrp="1" noChangeArrowheads="1"/>
          </p:cNvSpPr>
          <p:nvPr/>
        </p:nvSpPr>
        <p:spPr bwMode="auto">
          <a:xfrm>
            <a:off x="3939289" y="8778165"/>
            <a:ext cx="3013974" cy="461095"/>
          </a:xfrm>
          <a:prstGeom prst="rect">
            <a:avLst/>
          </a:prstGeom>
          <a:noFill/>
          <a:ln w="9525">
            <a:noFill/>
            <a:miter lim="800000"/>
            <a:headEnd/>
            <a:tailEnd/>
          </a:ln>
        </p:spPr>
        <p:txBody>
          <a:bodyPr lIns="92519" tIns="46259" rIns="92519" bIns="46259" anchor="b"/>
          <a:lstStyle/>
          <a:p>
            <a:pPr algn="r" defTabSz="924583" eaLnBrk="0" hangingPunct="0"/>
            <a:fld id="{3DF50C92-1FA5-4693-8FB2-6F6DC4F5B5E8}" type="slidenum">
              <a:rPr lang="en-US" sz="1200">
                <a:cs typeface="ＭＳ Ｐゴシック"/>
              </a:rPr>
              <a:pPr algn="r" defTabSz="924583" eaLnBrk="0" hangingPunct="0"/>
              <a:t>15</a:t>
            </a:fld>
            <a:endParaRPr lang="en-US" sz="1200" dirty="0">
              <a:cs typeface="ＭＳ Ｐゴシック"/>
            </a:endParaRPr>
          </a:p>
        </p:txBody>
      </p:sp>
      <p:sp>
        <p:nvSpPr>
          <p:cNvPr id="115714" name="Rectangle 2"/>
          <p:cNvSpPr>
            <a:spLocks noGrp="1" noRot="1" noChangeAspect="1" noChangeArrowheads="1" noTextEdit="1"/>
          </p:cNvSpPr>
          <p:nvPr>
            <p:ph type="sldImg"/>
          </p:nvPr>
        </p:nvSpPr>
        <p:spPr>
          <a:xfrm>
            <a:off x="1169988" y="693738"/>
            <a:ext cx="4619625" cy="3465512"/>
          </a:xfrm>
          <a:ln/>
        </p:spPr>
      </p:sp>
      <p:sp>
        <p:nvSpPr>
          <p:cNvPr id="115715" name="Rectangle 3"/>
          <p:cNvSpPr>
            <a:spLocks noGrp="1" noChangeArrowheads="1"/>
          </p:cNvSpPr>
          <p:nvPr>
            <p:ph type="body" idx="1"/>
          </p:nvPr>
        </p:nvSpPr>
        <p:spPr>
          <a:xfrm>
            <a:off x="695170" y="4386715"/>
            <a:ext cx="5564501" cy="4160904"/>
          </a:xfrm>
          <a:noFill/>
          <a:ln/>
        </p:spPr>
        <p:txBody>
          <a:bodyPr lIns="92519" tIns="46259" rIns="92519" bIns="46259"/>
          <a:lstStyle/>
          <a:p>
            <a:r>
              <a:rPr lang="en-US" dirty="0" smtClean="0"/>
              <a:t>You may have used an assistive reading tool such as </a:t>
            </a:r>
            <a:r>
              <a:rPr lang="en-US" dirty="0" err="1" smtClean="0"/>
              <a:t>Read:OutLoud</a:t>
            </a:r>
            <a:r>
              <a:rPr lang="en-US" dirty="0" smtClean="0"/>
              <a:t> </a:t>
            </a:r>
            <a:r>
              <a:rPr lang="en-US" dirty="0" err="1" smtClean="0"/>
              <a:t>Bookshar</a:t>
            </a:r>
            <a:r>
              <a:rPr lang="en-US" baseline="0" dirty="0" err="1" smtClean="0"/>
              <a:t>e</a:t>
            </a:r>
            <a:r>
              <a:rPr lang="en-US" baseline="0" dirty="0" smtClean="0"/>
              <a:t> edition</a:t>
            </a:r>
            <a:r>
              <a:rPr lang="en-US" dirty="0" smtClean="0"/>
              <a:t>,</a:t>
            </a:r>
            <a:r>
              <a:rPr lang="en-US" baseline="0" dirty="0" smtClean="0"/>
              <a:t> Web Reader, Read2Go, or Go Read </a:t>
            </a:r>
            <a:r>
              <a:rPr lang="en-US" dirty="0" smtClean="0"/>
              <a:t>to read a book, using multi-modal reading where text and audio are synchronized.</a:t>
            </a:r>
          </a:p>
          <a:p>
            <a:r>
              <a:rPr lang="en-US" dirty="0" smtClean="0"/>
              <a:t>Students can also read </a:t>
            </a:r>
            <a:r>
              <a:rPr lang="en-US" dirty="0" err="1" smtClean="0"/>
              <a:t>Bookshare</a:t>
            </a:r>
            <a:r>
              <a:rPr lang="en-US" dirty="0" smtClean="0"/>
              <a:t> books in three other ways (view, listen, and </a:t>
            </a:r>
            <a:r>
              <a:rPr lang="en-US" dirty="0" err="1" smtClean="0"/>
              <a:t>braille</a:t>
            </a:r>
            <a:r>
              <a:rPr lang="en-US" dirty="0" smtClean="0"/>
              <a:t>).</a:t>
            </a:r>
          </a:p>
        </p:txBody>
      </p:sp>
    </p:spTree>
    <p:extLst>
      <p:ext uri="{BB962C8B-B14F-4D97-AF65-F5344CB8AC3E}">
        <p14:creationId xmlns:p14="http://schemas.microsoft.com/office/powerpoint/2010/main" val="2149338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p:spPr>
        <p:txBody>
          <a:bodyPr/>
          <a:lstStyle/>
          <a:p>
            <a:r>
              <a:rPr lang="en-US" dirty="0" smtClean="0"/>
              <a:t>Bookshare is one source of accessible instructional materials for students with print disabilities. It provides three specialized formats of copyrighted print materials (BRF, DAISY</a:t>
            </a:r>
            <a:r>
              <a:rPr lang="en-US" baseline="0" dirty="0" smtClean="0"/>
              <a:t> 3 text,</a:t>
            </a:r>
            <a:r>
              <a:rPr lang="en-US" dirty="0" smtClean="0"/>
              <a:t> and MP3) and two other formats for freely-distributed materials (HTML and TXT). </a:t>
            </a:r>
          </a:p>
          <a:p>
            <a:endParaRPr lang="en-US" dirty="0" smtClean="0"/>
          </a:p>
          <a:p>
            <a:r>
              <a:rPr lang="en-US" dirty="0" smtClean="0"/>
              <a:t>Information from AIM slides that might</a:t>
            </a:r>
            <a:r>
              <a:rPr lang="en-US" baseline="0" dirty="0" smtClean="0"/>
              <a:t> be used in this section:</a:t>
            </a:r>
          </a:p>
          <a:p>
            <a:pPr>
              <a:lnSpc>
                <a:spcPct val="80000"/>
              </a:lnSpc>
            </a:pPr>
            <a:r>
              <a:rPr lang="en-US" b="1" dirty="0" smtClean="0"/>
              <a:t>Accessible educational</a:t>
            </a:r>
            <a:r>
              <a:rPr lang="en-US" b="1" baseline="0" dirty="0" smtClean="0"/>
              <a:t> </a:t>
            </a:r>
            <a:r>
              <a:rPr lang="en-US" b="1" dirty="0" smtClean="0"/>
              <a:t>materials (AEM) </a:t>
            </a:r>
            <a:r>
              <a:rPr lang="en-US" dirty="0" smtClean="0"/>
              <a:t>are specialized formats of core instructional materials that can be used by and with students with print disabilities. IDEA 2004 describes four kinds of specialized formats: </a:t>
            </a:r>
            <a:r>
              <a:rPr lang="en-US" dirty="0" err="1" smtClean="0"/>
              <a:t>braille</a:t>
            </a:r>
            <a:r>
              <a:rPr lang="en-US" dirty="0" smtClean="0"/>
              <a:t>, audio, enlarged print and electronic text. </a:t>
            </a:r>
          </a:p>
          <a:p>
            <a:pPr>
              <a:lnSpc>
                <a:spcPct val="80000"/>
              </a:lnSpc>
            </a:pPr>
            <a:endParaRPr lang="en-US" dirty="0" smtClean="0"/>
          </a:p>
          <a:p>
            <a:pPr>
              <a:lnSpc>
                <a:spcPct val="80000"/>
              </a:lnSpc>
            </a:pPr>
            <a:r>
              <a:rPr lang="en-US" i="1" dirty="0" smtClean="0"/>
              <a:t>Background information for trainers:</a:t>
            </a:r>
          </a:p>
          <a:p>
            <a:pPr>
              <a:lnSpc>
                <a:spcPct val="80000"/>
              </a:lnSpc>
            </a:pPr>
            <a:endParaRPr lang="en-US" dirty="0" smtClean="0"/>
          </a:p>
          <a:p>
            <a:pPr>
              <a:lnSpc>
                <a:spcPct val="80000"/>
              </a:lnSpc>
            </a:pPr>
            <a:r>
              <a:rPr lang="en-US" b="1" dirty="0" smtClean="0"/>
              <a:t>Braille</a:t>
            </a:r>
            <a:r>
              <a:rPr lang="en-US" dirty="0" smtClean="0"/>
              <a:t> is defined by the American Foundation for the Blind (AFB) as "a series of raised dots that can be read with the fingers by people who are blind or whose eyesight is not sufficient for reading printed material… Braille is not a language. Rather, it is a code by which languages… may be written and read”. Braille materials provide the same content as standard print. They can be embossed on specialized paper and digital </a:t>
            </a:r>
            <a:r>
              <a:rPr lang="en-US" dirty="0" err="1" smtClean="0"/>
              <a:t>braille</a:t>
            </a:r>
            <a:r>
              <a:rPr lang="en-US" dirty="0" smtClean="0"/>
              <a:t> can be made available through refreshable displays. </a:t>
            </a:r>
          </a:p>
          <a:p>
            <a:pPr>
              <a:lnSpc>
                <a:spcPct val="80000"/>
              </a:lnSpc>
            </a:pPr>
            <a:endParaRPr lang="en-US" dirty="0" smtClean="0"/>
          </a:p>
          <a:p>
            <a:pPr>
              <a:lnSpc>
                <a:spcPct val="80000"/>
              </a:lnSpc>
            </a:pPr>
            <a:r>
              <a:rPr lang="en-US" b="1" dirty="0" smtClean="0"/>
              <a:t>Audio</a:t>
            </a:r>
            <a:r>
              <a:rPr lang="en-US" dirty="0" smtClean="0"/>
              <a:t> is a format that allows students to access printed material by listening to CDs, MP3 files, text-to-speech programs, and other auditory alternatives to printed texts. </a:t>
            </a:r>
          </a:p>
          <a:p>
            <a:pPr>
              <a:lnSpc>
                <a:spcPct val="80000"/>
              </a:lnSpc>
            </a:pPr>
            <a:r>
              <a:rPr lang="en-US" dirty="0" smtClean="0"/>
              <a:t> </a:t>
            </a:r>
          </a:p>
          <a:p>
            <a:pPr>
              <a:lnSpc>
                <a:spcPct val="80000"/>
              </a:lnSpc>
            </a:pPr>
            <a:r>
              <a:rPr lang="en-US" b="1" dirty="0" smtClean="0"/>
              <a:t>Enlarged print </a:t>
            </a:r>
            <a:r>
              <a:rPr lang="en-US" dirty="0" smtClean="0"/>
              <a:t>is defined by the American Printing House for the Blind (APH) as “print for text passages that is larger than the print used by that segment of the population with normal vision.” Enlarged print format provides the same content as standard print, but the print is larger. In addition, the printed page may appear in simpler font type and the page sizes may be larger to enable those with visual impairments to read more easily.</a:t>
            </a:r>
          </a:p>
          <a:p>
            <a:pPr>
              <a:lnSpc>
                <a:spcPct val="80000"/>
              </a:lnSpc>
            </a:pPr>
            <a:endParaRPr lang="en-US" dirty="0" smtClean="0"/>
          </a:p>
          <a:p>
            <a:pPr>
              <a:lnSpc>
                <a:spcPct val="80000"/>
              </a:lnSpc>
            </a:pPr>
            <a:r>
              <a:rPr lang="en-US" b="1" dirty="0" smtClean="0"/>
              <a:t>Digital text </a:t>
            </a:r>
            <a:r>
              <a:rPr lang="en-US" dirty="0" smtClean="0"/>
              <a:t>(also known as electronic text or E-text) files include file formats produced by word processing or text editing programs, such as Microsoft Word formats, Rich Text Format (RTF), American Standard Code for Information Interchange (ASCII), Hypertext Markup Language (HTML), and Digital Talking Books (DTB – Text-based DAISY format). These files can be transformed into accessible forms that provide font size and color options, text-to-speech capability, and other text enhancement features.</a:t>
            </a:r>
          </a:p>
          <a:p>
            <a:pPr>
              <a:lnSpc>
                <a:spcPct val="80000"/>
              </a:lnSpc>
            </a:pPr>
            <a:endParaRPr lang="en-US" dirty="0" smtClean="0"/>
          </a:p>
          <a:p>
            <a:r>
              <a:rPr lang="en-US" dirty="0" smtClean="0"/>
              <a:t>Specialized formats enable students with print disabilities to gain access to curricular content, master IEP goals, and achieve academic standards. Accessible instructional materials provide students with the same curricular content as print-based text. The use of specialized formats is an accommodation for access to curricular content. </a:t>
            </a:r>
          </a:p>
          <a:p>
            <a:endParaRPr lang="en-US" dirty="0" smtClean="0"/>
          </a:p>
          <a:p>
            <a:r>
              <a:rPr lang="en-US" dirty="0" smtClean="0"/>
              <a:t>AEM and Access</a:t>
            </a:r>
            <a:r>
              <a:rPr lang="en-US" baseline="0" dirty="0" smtClean="0"/>
              <a:t> to the Curriculum</a:t>
            </a:r>
          </a:p>
          <a:p>
            <a:pPr>
              <a:buFont typeface="Arial" pitchFamily="34" charset="0"/>
              <a:buChar char="•"/>
            </a:pPr>
            <a:r>
              <a:rPr lang="en-US" dirty="0" smtClean="0"/>
              <a:t>Provides meaningful and equal access to curricular content</a:t>
            </a:r>
          </a:p>
          <a:p>
            <a:pPr>
              <a:buFont typeface="Arial" pitchFamily="34" charset="0"/>
              <a:buChar char="•"/>
            </a:pPr>
            <a:r>
              <a:rPr lang="en-US" dirty="0" smtClean="0"/>
              <a:t>Lessens barriers posed by traditional texts</a:t>
            </a:r>
          </a:p>
          <a:p>
            <a:pPr>
              <a:buFont typeface="Arial" pitchFamily="34" charset="0"/>
              <a:buChar char="•"/>
            </a:pPr>
            <a:r>
              <a:rPr lang="en-US" dirty="0" smtClean="0"/>
              <a:t>Facilitates access to learning</a:t>
            </a:r>
          </a:p>
          <a:p>
            <a:pPr>
              <a:buFont typeface="Arial" pitchFamily="34" charset="0"/>
              <a:buChar char="•"/>
            </a:pPr>
            <a:r>
              <a:rPr lang="en-US" dirty="0" smtClean="0"/>
              <a:t>Promotes accessible curriculum  </a:t>
            </a:r>
          </a:p>
          <a:p>
            <a:pPr>
              <a:lnSpc>
                <a:spcPct val="80000"/>
              </a:lnSpc>
            </a:pPr>
            <a:endParaRPr lang="en-US" dirty="0" smtClean="0"/>
          </a:p>
          <a:p>
            <a:pPr>
              <a:lnSpc>
                <a:spcPct val="80000"/>
              </a:lnSpc>
            </a:pPr>
            <a:r>
              <a:rPr lang="en-US" b="1" dirty="0" smtClean="0"/>
              <a:t>What are the responsibilities of schools to provide AIM?</a:t>
            </a:r>
          </a:p>
          <a:p>
            <a:pPr>
              <a:lnSpc>
                <a:spcPct val="80000"/>
              </a:lnSpc>
            </a:pPr>
            <a:r>
              <a:rPr lang="en-US" dirty="0" smtClean="0"/>
              <a:t>IDEA 2004 requires that all students with disabilities who need AIM should be provided with the instructional materials they need, in the formats they need, at the time the materials are needed. In addition, some protected handicapped students served under Chapter 15 of the Rehabilitation Act of 1973 may qualify as persons with print disabilities.</a:t>
            </a:r>
          </a:p>
          <a:p>
            <a:pPr>
              <a:lnSpc>
                <a:spcPct val="80000"/>
              </a:lnSpc>
            </a:pPr>
            <a:endParaRPr lang="en-US" dirty="0" smtClean="0"/>
          </a:p>
          <a:p>
            <a:pPr defTabSz="908804">
              <a:lnSpc>
                <a:spcPct val="80000"/>
              </a:lnSpc>
              <a:defRPr/>
            </a:pPr>
            <a:endParaRPr lang="en-US" b="1" dirty="0" smtClean="0"/>
          </a:p>
          <a:p>
            <a:pPr defTabSz="908804">
              <a:lnSpc>
                <a:spcPct val="80000"/>
              </a:lnSpc>
              <a:defRPr/>
            </a:pPr>
            <a:r>
              <a:rPr lang="en-US" dirty="0" smtClean="0"/>
              <a:t>However, it is important to note that the definition of SWD within IDEA does not match that of  the definition in copyright law. Therefore, just because a student has an IEP or 504, does not mean they are eligible for Bookshare. The next slide details the eligibility requirements.</a:t>
            </a:r>
          </a:p>
          <a:p>
            <a:endParaRPr lang="en-US" dirty="0" smtClean="0"/>
          </a:p>
        </p:txBody>
      </p:sp>
      <p:sp>
        <p:nvSpPr>
          <p:cNvPr id="53251" name="Slide Number Placeholder 3"/>
          <p:cNvSpPr>
            <a:spLocks noGrp="1"/>
          </p:cNvSpPr>
          <p:nvPr>
            <p:ph type="sldNum" sz="quarter" idx="5"/>
          </p:nvPr>
        </p:nvSpPr>
        <p:spPr/>
        <p:txBody>
          <a:bodyPr/>
          <a:lstStyle/>
          <a:p>
            <a:pPr>
              <a:defRPr/>
            </a:pPr>
            <a:fld id="{E6BC1C21-18FB-44FC-A1C2-6428B1FC07C0}" type="slidenum">
              <a:rPr lang="en-US" smtClean="0">
                <a:ea typeface="ＭＳ Ｐゴシック" pitchFamily="34" charset="-128"/>
              </a:rPr>
              <a:pPr>
                <a:defRPr/>
              </a:pPr>
              <a:t>16</a:t>
            </a:fld>
            <a:endParaRPr lang="en-US" smtClean="0">
              <a:ea typeface="ＭＳ Ｐゴシック" pitchFamily="34" charset="-128"/>
            </a:endParaRPr>
          </a:p>
        </p:txBody>
      </p:sp>
    </p:spTree>
    <p:extLst>
      <p:ext uri="{BB962C8B-B14F-4D97-AF65-F5344CB8AC3E}">
        <p14:creationId xmlns:p14="http://schemas.microsoft.com/office/powerpoint/2010/main" val="700064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ln/>
        </p:spPr>
        <p:txBody>
          <a:bodyPr/>
          <a:lstStyle/>
          <a:p>
            <a:pPr defTabSz="924583" eaLnBrk="1" hangingPunct="1">
              <a:lnSpc>
                <a:spcPct val="80000"/>
              </a:lnSpc>
              <a:defRPr/>
            </a:pPr>
            <a:r>
              <a:rPr lang="en-US" sz="1100" dirty="0"/>
              <a:t>DAISY is the acronym for </a:t>
            </a:r>
            <a:r>
              <a:rPr lang="en-US" sz="1100" b="1" dirty="0"/>
              <a:t>Digital Accessible Information System</a:t>
            </a:r>
            <a:r>
              <a:rPr lang="en-US" sz="1100" dirty="0"/>
              <a:t>. A DAISY book is the multimedia equivalent of a print publication. DAISY formats allow multiple modes of access. DAISY usually refers to Digital Talking Books, digital text (electronic) books, or a combination of synchronized audio and digital text (electronic) books. A DAISY book is designed to be easily navigated, so the reader can move around the text efficiently and flexibly. </a:t>
            </a:r>
          </a:p>
          <a:p>
            <a:pPr lvl="1" defTabSz="924583">
              <a:lnSpc>
                <a:spcPct val="80000"/>
              </a:lnSpc>
              <a:defRPr/>
            </a:pPr>
            <a:endParaRPr lang="en-US" sz="1100" dirty="0"/>
          </a:p>
          <a:p>
            <a:pPr defTabSz="924583">
              <a:lnSpc>
                <a:spcPct val="80000"/>
              </a:lnSpc>
              <a:defRPr/>
            </a:pPr>
            <a:r>
              <a:rPr lang="en-US" sz="1100" b="1" dirty="0"/>
              <a:t>Bookshare produces DAISY 3 text format (text and no audio) and MP3 format.  </a:t>
            </a:r>
            <a:r>
              <a:rPr lang="en-US" sz="1100" dirty="0"/>
              <a:t>The DAISY 3 text format is a DTB containing a Navigation Center and marked up/structured electronic text only. No audio is present. This file may be used for the production of </a:t>
            </a:r>
            <a:r>
              <a:rPr lang="en-US" sz="1100" dirty="0" err="1"/>
              <a:t>braille</a:t>
            </a:r>
            <a:r>
              <a:rPr lang="en-US" sz="1100" dirty="0"/>
              <a:t>. It uses XML markup, which allows a DTB producer the ability to structure a book in detail.</a:t>
            </a:r>
          </a:p>
          <a:p>
            <a:pPr defTabSz="924583">
              <a:lnSpc>
                <a:spcPct val="80000"/>
              </a:lnSpc>
              <a:defRPr/>
            </a:pPr>
            <a:endParaRPr lang="en-US" sz="1100" dirty="0"/>
          </a:p>
          <a:p>
            <a:pPr defTabSz="924583">
              <a:lnSpc>
                <a:spcPct val="80000"/>
              </a:lnSpc>
              <a:defRPr/>
            </a:pPr>
            <a:r>
              <a:rPr lang="en-US" sz="1100" dirty="0"/>
              <a:t>Bookshare offers two types of DAISY-text files: one without images and one with images.  Members can choose whether or not  they want the books with images. The image file is much larger than the text file. Bookshare is also incorporating image descriptions.  Levels of structure: Chapter, Section, Page, Paragraph, Word.</a:t>
            </a:r>
          </a:p>
          <a:p>
            <a:pPr defTabSz="924583">
              <a:lnSpc>
                <a:spcPct val="80000"/>
              </a:lnSpc>
              <a:defRPr/>
            </a:pPr>
            <a:endParaRPr lang="en-US" sz="1100" dirty="0"/>
          </a:p>
          <a:p>
            <a:pPr defTabSz="924583">
              <a:defRPr/>
            </a:pPr>
            <a:r>
              <a:rPr lang="en-US" sz="1000" dirty="0"/>
              <a:t>Downloading books:</a:t>
            </a:r>
          </a:p>
          <a:p>
            <a:pPr defTabSz="924583">
              <a:defRPr/>
            </a:pPr>
            <a:r>
              <a:rPr lang="en-US" sz="1000" dirty="0" err="1"/>
              <a:t>Bookshare</a:t>
            </a:r>
            <a:r>
              <a:rPr lang="en-US" sz="1000" dirty="0"/>
              <a:t> uses standard Zip compression technology, so files download as “zipped” files. The zip compression creates just one file per book, which means Bookshare books are much easier to manage and take up less disk space on your computer. Windows XP and above have Zip capability built into the operating system.</a:t>
            </a:r>
          </a:p>
          <a:p>
            <a:pPr defTabSz="924583">
              <a:defRPr/>
            </a:pPr>
            <a:endParaRPr lang="en-US" sz="1000" b="1" dirty="0"/>
          </a:p>
          <a:p>
            <a:pPr defTabSz="924583">
              <a:defRPr/>
            </a:pPr>
            <a:r>
              <a:rPr lang="en-US" sz="1000" dirty="0"/>
              <a:t>Once delivered to the user's PC, the electronic text in the DAISY text file can be spoken to the user using synthetic speech: a computer-generated voice that speaks the text aloud. This can be done by specialized software that knows how to speak the text. There is a range of different voice synthesizers available, each with its own voice characteristics. DAISY players also enable navigation by keyboard commands and text-to-speech.</a:t>
            </a:r>
          </a:p>
          <a:p>
            <a:pPr defTabSz="924583">
              <a:defRPr/>
            </a:pPr>
            <a:endParaRPr lang="en-US" sz="1000" dirty="0"/>
          </a:p>
          <a:p>
            <a:pPr defTabSz="924583">
              <a:defRPr/>
            </a:pPr>
            <a:r>
              <a:rPr lang="en-US" sz="1000" dirty="0"/>
              <a:t>Digital text can be synchronized visually with audio, for simultaneous reading and hearing a word read out loud using one of the many very high quality voices. The text in </a:t>
            </a:r>
            <a:r>
              <a:rPr lang="en-US" sz="1000" dirty="0" err="1"/>
              <a:t>Bookshare</a:t>
            </a:r>
            <a:r>
              <a:rPr lang="en-US" sz="1000" dirty="0"/>
              <a:t> DAISY files can also be enlarged for people with low vision, as well as being supported by most Braille displays. These differences give readers with print disabilities choices over how they want to read books. </a:t>
            </a:r>
          </a:p>
          <a:p>
            <a:pPr defTabSz="924583">
              <a:defRPr/>
            </a:pPr>
            <a:endParaRPr lang="en-US" sz="1000" dirty="0"/>
          </a:p>
          <a:p>
            <a:pPr defTabSz="924583">
              <a:defRPr/>
            </a:pPr>
            <a:r>
              <a:rPr lang="en-US" sz="1000" dirty="0"/>
              <a:t>DAISY text can support braille output, including r</a:t>
            </a:r>
            <a:r>
              <a:rPr lang="en-US" sz="900" dirty="0"/>
              <a:t>efreshable braille and hard copy braille.</a:t>
            </a:r>
          </a:p>
          <a:p>
            <a:pPr marL="736826" lvl="1" indent="-282425" defTabSz="924583">
              <a:defRPr/>
            </a:pPr>
            <a:endParaRPr lang="en-US" sz="900" dirty="0"/>
          </a:p>
          <a:p>
            <a:pPr defTabSz="924583">
              <a:defRPr/>
            </a:pPr>
            <a:r>
              <a:rPr lang="en-US" sz="1000" dirty="0"/>
              <a:t>Depending on what you use to read the book, note taking may be possible with DAISY text. </a:t>
            </a:r>
            <a:r>
              <a:rPr lang="en-US" sz="1000" dirty="0" err="1"/>
              <a:t>Bookshare’s</a:t>
            </a:r>
            <a:r>
              <a:rPr lang="en-US" sz="1000" dirty="0"/>
              <a:t> complimentary copies of both Victor Reader Soft Bookshare Edition and </a:t>
            </a:r>
            <a:r>
              <a:rPr lang="en-US" sz="1000" dirty="0" err="1"/>
              <a:t>READ:OutLoud</a:t>
            </a:r>
            <a:r>
              <a:rPr lang="en-US" sz="1000" dirty="0"/>
              <a:t> Bookshare Edition have note taking features which allow you to insert your own text and move from note to note. </a:t>
            </a:r>
          </a:p>
          <a:p>
            <a:pPr defTabSz="924583">
              <a:defRPr/>
            </a:pPr>
            <a:endParaRPr lang="en-US" sz="1000" dirty="0"/>
          </a:p>
          <a:p>
            <a:pPr defTabSz="924583">
              <a:defRPr/>
            </a:pPr>
            <a:endParaRPr lang="en-US" sz="1000" dirty="0"/>
          </a:p>
          <a:p>
            <a:pPr defTabSz="924583" eaLnBrk="1" hangingPunct="1">
              <a:lnSpc>
                <a:spcPct val="80000"/>
              </a:lnSpc>
              <a:defRPr/>
            </a:pPr>
            <a:endParaRPr lang="en-US" sz="1100" dirty="0"/>
          </a:p>
          <a:p>
            <a:pPr defTabSz="924583" eaLnBrk="1" hangingPunct="1">
              <a:lnSpc>
                <a:spcPct val="80000"/>
              </a:lnSpc>
              <a:defRPr/>
            </a:pPr>
            <a:endParaRPr lang="en-US" sz="1100" dirty="0"/>
          </a:p>
          <a:p>
            <a:pPr defTabSz="924583" eaLnBrk="1" hangingPunct="1">
              <a:lnSpc>
                <a:spcPct val="80000"/>
              </a:lnSpc>
              <a:defRPr/>
            </a:pPr>
            <a:endParaRPr lang="en-US" sz="1100" dirty="0"/>
          </a:p>
        </p:txBody>
      </p:sp>
      <p:sp>
        <p:nvSpPr>
          <p:cNvPr id="113667" name="Slide Number Placeholder 3"/>
          <p:cNvSpPr>
            <a:spLocks noGrp="1"/>
          </p:cNvSpPr>
          <p:nvPr>
            <p:ph type="sldNum" sz="quarter" idx="5"/>
          </p:nvPr>
        </p:nvSpPr>
        <p:spPr/>
        <p:txBody>
          <a:bodyPr/>
          <a:lstStyle/>
          <a:p>
            <a:pPr>
              <a:defRPr/>
            </a:pPr>
            <a:fld id="{9ED8D344-8253-4B7F-ACD1-2C82CD14520F}" type="slidenum">
              <a:rPr lang="en-US" smtClean="0">
                <a:ea typeface="ＭＳ Ｐゴシック" pitchFamily="34" charset="-128"/>
              </a:rPr>
              <a:pPr>
                <a:defRPr/>
              </a:pPr>
              <a:t>17</a:t>
            </a:fld>
            <a:endParaRPr lang="en-US" smtClean="0">
              <a:ea typeface="ＭＳ Ｐゴシック" pitchFamily="34" charset="-128"/>
            </a:endParaRPr>
          </a:p>
        </p:txBody>
      </p:sp>
    </p:spTree>
    <p:extLst>
      <p:ext uri="{BB962C8B-B14F-4D97-AF65-F5344CB8AC3E}">
        <p14:creationId xmlns:p14="http://schemas.microsoft.com/office/powerpoint/2010/main" val="1668718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a:ln/>
        </p:spPr>
      </p:sp>
      <p:sp>
        <p:nvSpPr>
          <p:cNvPr id="119810" name="Notes Placeholder 2"/>
          <p:cNvSpPr>
            <a:spLocks noGrp="1"/>
          </p:cNvSpPr>
          <p:nvPr>
            <p:ph type="body" idx="1"/>
          </p:nvPr>
        </p:nvSpPr>
        <p:spPr>
          <a:noFill/>
          <a:ln/>
        </p:spPr>
        <p:txBody>
          <a:bodyPr/>
          <a:lstStyle/>
          <a:p>
            <a:pPr defTabSz="924583" eaLnBrk="1" hangingPunct="1">
              <a:lnSpc>
                <a:spcPct val="80000"/>
              </a:lnSpc>
            </a:pPr>
            <a:r>
              <a:rPr lang="en-US" sz="900" dirty="0"/>
              <a:t>Bookshare members read DAISY books using DAISY applications. A DAISY application can be hardware or software-based.</a:t>
            </a:r>
          </a:p>
          <a:p>
            <a:pPr defTabSz="924583" eaLnBrk="1" hangingPunct="1">
              <a:lnSpc>
                <a:spcPct val="80000"/>
              </a:lnSpc>
            </a:pPr>
            <a:endParaRPr lang="en-US" sz="900" b="1" dirty="0"/>
          </a:p>
          <a:p>
            <a:pPr defTabSz="924583" eaLnBrk="1" hangingPunct="1">
              <a:lnSpc>
                <a:spcPct val="80000"/>
              </a:lnSpc>
            </a:pPr>
            <a:r>
              <a:rPr lang="en-US" sz="900" b="1" dirty="0"/>
              <a:t>Students who are blind or visually impaired:</a:t>
            </a:r>
          </a:p>
          <a:p>
            <a:pPr defTabSz="924583" eaLnBrk="1" hangingPunct="1">
              <a:lnSpc>
                <a:spcPct val="80000"/>
              </a:lnSpc>
              <a:buFontTx/>
              <a:buChar char="•"/>
            </a:pPr>
            <a:r>
              <a:rPr lang="en-US" sz="900" dirty="0"/>
              <a:t>DAISY files offer multiple tactual and auditory reading features for blind and visually impaired students. Using a portable player or computer, students are able to navigate through a DAISY book by moving among headings, chapters, and pages. DAISY players often enable navigation by keyboard commands. DAISY allows readers to pause the reading and speed up or slow down the reading. Some DAISY books include images with descriptions. DAISY players – both hardware and software – often allow users to place bookmarks and notes for reference. The detail with which DAISY books can be navigated depends on the support within the individual book for these navigation features. Also, certain functions are dependent on the software or hardware player that is used to read the book. </a:t>
            </a:r>
            <a:r>
              <a:rPr lang="en-US" sz="900" dirty="0" err="1"/>
              <a:t>Bookshare’s</a:t>
            </a:r>
            <a:r>
              <a:rPr lang="en-US" sz="900" dirty="0"/>
              <a:t> DAISY format XML books can be displayed in web browsers. Members who use screen readers sometimes prefer to listen to and navigate Bookshare books in their favorite web browser. Also, Members using a Macintosh computer without access to other software can read Bookshare DAISY XML books in their browser by using </a:t>
            </a:r>
            <a:r>
              <a:rPr lang="en-US" sz="900" dirty="0" err="1"/>
              <a:t>VoiceOver</a:t>
            </a:r>
            <a:r>
              <a:rPr lang="en-US" sz="900" dirty="0"/>
              <a:t>, a system utility in the operating system.</a:t>
            </a:r>
            <a:endParaRPr lang="en-US" sz="900" dirty="0">
              <a:solidFill>
                <a:srgbClr val="FF0000"/>
              </a:solidFill>
            </a:endParaRPr>
          </a:p>
          <a:p>
            <a:pPr defTabSz="924583" eaLnBrk="1" hangingPunct="1">
              <a:lnSpc>
                <a:spcPct val="80000"/>
              </a:lnSpc>
            </a:pPr>
            <a:endParaRPr lang="en-US" sz="900" dirty="0"/>
          </a:p>
          <a:p>
            <a:pPr defTabSz="924583" eaLnBrk="1" hangingPunct="1">
              <a:lnSpc>
                <a:spcPct val="80000"/>
              </a:lnSpc>
            </a:pPr>
            <a:r>
              <a:rPr lang="en-US" sz="900" b="1" dirty="0"/>
              <a:t>Students with learning disabilities:</a:t>
            </a:r>
          </a:p>
          <a:p>
            <a:pPr defTabSz="924583" eaLnBrk="1" hangingPunct="1">
              <a:lnSpc>
                <a:spcPct val="80000"/>
              </a:lnSpc>
            </a:pPr>
            <a:r>
              <a:rPr lang="en-US" sz="900" dirty="0"/>
              <a:t>The DAISY book offers students with learning disabilities a multi-sensory approach to reading. They can listen to the book and review the print at the same time. DAISY software often allows students to have the text on the computer screen highlighted as it is read aloud. The DAISY format offers many visual and auditory reading features for LD students. Several DAISY software players also provide study skill and writing skills features, and well as differentiation features.</a:t>
            </a:r>
          </a:p>
          <a:p>
            <a:pPr defTabSz="924583" eaLnBrk="1" hangingPunct="1">
              <a:lnSpc>
                <a:spcPct val="80000"/>
              </a:lnSpc>
            </a:pPr>
            <a:endParaRPr lang="en-US" sz="900" dirty="0"/>
          </a:p>
          <a:p>
            <a:pPr defTabSz="924583" eaLnBrk="1" hangingPunct="1">
              <a:lnSpc>
                <a:spcPct val="80000"/>
              </a:lnSpc>
            </a:pPr>
            <a:r>
              <a:rPr lang="en-US" sz="900" b="1" dirty="0"/>
              <a:t>Students with physical disabilities:</a:t>
            </a:r>
          </a:p>
          <a:p>
            <a:pPr defTabSz="924583" eaLnBrk="1" hangingPunct="1">
              <a:lnSpc>
                <a:spcPct val="80000"/>
              </a:lnSpc>
            </a:pPr>
            <a:r>
              <a:rPr lang="en-US" sz="900" dirty="0"/>
              <a:t>Many students with physical disabilities also require specialized formats of instructional materials. These formats are usually mandatory for students with low-incidence (severe) physical disabilities, and may be needed by students with high-incidence (mild to moderate) physical disabilities. Many of these students have difficulty or cannot lift or orient a book, or turn its pages. Utilizing access technology and specialized formats, including electronic text and audio formats, these students can participate more fully in the general curriculum. Access and control features of technology used by students with physical disabilities may include switch/scanning, Morse Code, speech recognition, eye-tracking, head-tracking, onscreen keyboard, use of a </a:t>
            </a:r>
            <a:r>
              <a:rPr lang="en-US" sz="900" dirty="0" err="1"/>
              <a:t>headstick</a:t>
            </a:r>
            <a:r>
              <a:rPr lang="en-US" sz="900" dirty="0"/>
              <a:t>, </a:t>
            </a:r>
            <a:r>
              <a:rPr lang="en-US" sz="900" dirty="0" err="1"/>
              <a:t>mouthstick</a:t>
            </a:r>
            <a:r>
              <a:rPr lang="en-US" sz="900" dirty="0"/>
              <a:t>, adapted trackball/joystick, or adapted keyboard, and other assistive technologies.  It is important that there is a smooth interaction among the digital book, the player required to interact with or read aloud the file, and the student’s assistive technology software and equipment.</a:t>
            </a:r>
          </a:p>
          <a:p>
            <a:pPr defTabSz="924583" eaLnBrk="1" hangingPunct="1">
              <a:lnSpc>
                <a:spcPct val="80000"/>
              </a:lnSpc>
            </a:pPr>
            <a:endParaRPr lang="en-US" sz="900" dirty="0"/>
          </a:p>
          <a:p>
            <a:pPr defTabSz="924583">
              <a:lnSpc>
                <a:spcPct val="80000"/>
              </a:lnSpc>
            </a:pPr>
            <a:endParaRPr lang="en-US" sz="900" dirty="0"/>
          </a:p>
        </p:txBody>
      </p:sp>
      <p:sp>
        <p:nvSpPr>
          <p:cNvPr id="115715" name="Slide Number Placeholder 3"/>
          <p:cNvSpPr>
            <a:spLocks noGrp="1"/>
          </p:cNvSpPr>
          <p:nvPr>
            <p:ph type="sldNum" sz="quarter" idx="5"/>
          </p:nvPr>
        </p:nvSpPr>
        <p:spPr/>
        <p:txBody>
          <a:bodyPr/>
          <a:lstStyle/>
          <a:p>
            <a:pPr>
              <a:defRPr/>
            </a:pPr>
            <a:fld id="{EDDD5164-93B9-40C8-95A1-64865104E0AA}" type="slidenum">
              <a:rPr lang="en-US" smtClean="0">
                <a:ea typeface="ＭＳ Ｐゴシック" pitchFamily="34" charset="-128"/>
              </a:rPr>
              <a:pPr>
                <a:defRPr/>
              </a:pPr>
              <a:t>18</a:t>
            </a:fld>
            <a:endParaRPr lang="en-US" smtClean="0">
              <a:ea typeface="ＭＳ Ｐゴシック" pitchFamily="34" charset="-128"/>
            </a:endParaRPr>
          </a:p>
        </p:txBody>
      </p:sp>
    </p:spTree>
    <p:extLst>
      <p:ext uri="{BB962C8B-B14F-4D97-AF65-F5344CB8AC3E}">
        <p14:creationId xmlns:p14="http://schemas.microsoft.com/office/powerpoint/2010/main" val="4138447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804">
              <a:defRPr/>
            </a:pPr>
            <a:r>
              <a:rPr lang="en-US" dirty="0" smtClean="0"/>
              <a:t>Bookshare also offers MP3 format. Unlike DAISY-text format that has structure and navigation, MP3 format is a “flat” format (i.e., a “flat” reading experience).</a:t>
            </a:r>
          </a:p>
          <a:p>
            <a:pPr defTabSz="908804">
              <a:defRPr/>
            </a:pPr>
            <a:endParaRPr lang="en-US" dirty="0" smtClean="0"/>
          </a:p>
          <a:p>
            <a:pPr defTabSz="908804">
              <a:defRPr/>
            </a:pPr>
            <a:r>
              <a:rPr lang="en-US" dirty="0" smtClean="0"/>
              <a:t>Download the zipped Bookshare MP3 file to a computer, unzip it, add it to a media manager software program (e.g., iTunes or Songbird), and then sync it to your MP3 player.</a:t>
            </a:r>
          </a:p>
          <a:p>
            <a:pPr defTabSz="908804">
              <a:defRPr/>
            </a:pPr>
            <a:endParaRPr lang="en-US" dirty="0" smtClean="0"/>
          </a:p>
          <a:p>
            <a:pPr defTabSz="908804">
              <a:defRPr/>
            </a:pPr>
            <a:r>
              <a:rPr lang="en-US" dirty="0" smtClean="0"/>
              <a:t>Demonstration: Trainers should play the beginning of a Bookshare MP3 book using their own MP3 player (iPod, etc.) </a:t>
            </a:r>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19</a:t>
            </a:fld>
            <a:endParaRPr lang="en-US"/>
          </a:p>
        </p:txBody>
      </p:sp>
    </p:spTree>
    <p:extLst>
      <p:ext uri="{BB962C8B-B14F-4D97-AF65-F5344CB8AC3E}">
        <p14:creationId xmlns:p14="http://schemas.microsoft.com/office/powerpoint/2010/main" val="2474861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a:ln/>
        </p:spPr>
      </p:sp>
      <p:sp>
        <p:nvSpPr>
          <p:cNvPr id="121858" name="Notes Placeholder 2"/>
          <p:cNvSpPr>
            <a:spLocks noGrp="1"/>
          </p:cNvSpPr>
          <p:nvPr>
            <p:ph type="body" idx="1"/>
          </p:nvPr>
        </p:nvSpPr>
        <p:spPr>
          <a:noFill/>
          <a:ln/>
        </p:spPr>
        <p:txBody>
          <a:bodyPr/>
          <a:lstStyle/>
          <a:p>
            <a:r>
              <a:rPr lang="en-US" dirty="0" smtClean="0"/>
              <a:t>Students who are blind can benefit from Bookshare books in BRF format. A BRF files is an electronic representation of a </a:t>
            </a:r>
            <a:r>
              <a:rPr lang="en-US" dirty="0" err="1" smtClean="0"/>
              <a:t>braille</a:t>
            </a:r>
            <a:r>
              <a:rPr lang="en-US" dirty="0" smtClean="0"/>
              <a:t> book. BRF files are generally created in contracted (also known as “grade 2”) ASCII  </a:t>
            </a:r>
            <a:r>
              <a:rPr lang="en-US" dirty="0" err="1" smtClean="0"/>
              <a:t>braille</a:t>
            </a:r>
            <a:r>
              <a:rPr lang="en-US" dirty="0" smtClean="0"/>
              <a:t>. But Bookshare produces both contracted and </a:t>
            </a:r>
            <a:r>
              <a:rPr lang="en-US" dirty="0" err="1" smtClean="0"/>
              <a:t>uncontracted</a:t>
            </a:r>
            <a:r>
              <a:rPr lang="en-US" dirty="0" smtClean="0"/>
              <a:t> BRF files.</a:t>
            </a:r>
          </a:p>
          <a:p>
            <a:endParaRPr lang="en-US" dirty="0" smtClean="0"/>
          </a:p>
          <a:p>
            <a:pPr eaLnBrk="1" hangingPunct="1"/>
            <a:r>
              <a:rPr lang="en-US" dirty="0" smtClean="0"/>
              <a:t>BRF files are typically formatted 25 lines per page, 39 characters per line, with upper case only. No images or text formatting are available. Bookshare has also added variable cell line length as a setting in user preferences so that the books can accommodate different displays and </a:t>
            </a:r>
            <a:r>
              <a:rPr lang="en-US" dirty="0" err="1" smtClean="0"/>
              <a:t>braille</a:t>
            </a:r>
            <a:r>
              <a:rPr lang="en-US" dirty="0" smtClean="0"/>
              <a:t> outputs. </a:t>
            </a:r>
          </a:p>
          <a:p>
            <a:pPr eaLnBrk="1" hangingPunct="1"/>
            <a:endParaRPr lang="en-US" dirty="0" smtClean="0"/>
          </a:p>
          <a:p>
            <a:pPr eaLnBrk="1" hangingPunct="1"/>
            <a:r>
              <a:rPr lang="en-US" dirty="0" smtClean="0"/>
              <a:t>BRF offers only tactual mode of access (unlike DAISY formats, which offer multiple modes of access.)</a:t>
            </a:r>
          </a:p>
          <a:p>
            <a:pPr eaLnBrk="1" hangingPunct="1"/>
            <a:endParaRPr lang="en-US" dirty="0" smtClean="0"/>
          </a:p>
          <a:p>
            <a:pPr eaLnBrk="1" hangingPunct="1"/>
            <a:r>
              <a:rPr lang="en-US" dirty="0" err="1" smtClean="0"/>
              <a:t>Bookshare’s</a:t>
            </a:r>
            <a:r>
              <a:rPr lang="en-US" dirty="0" smtClean="0"/>
              <a:t> conversion software produces these documents automatically from the submitted book format. While of good quality, the output is never as good as </a:t>
            </a:r>
            <a:r>
              <a:rPr lang="en-US" dirty="0" err="1" smtClean="0"/>
              <a:t>braille</a:t>
            </a:r>
            <a:r>
              <a:rPr lang="en-US" dirty="0" smtClean="0"/>
              <a:t> that has been proofread by a knowledgeable human editor/transcriber.</a:t>
            </a:r>
          </a:p>
          <a:p>
            <a:endParaRPr lang="en-US" dirty="0" smtClean="0"/>
          </a:p>
        </p:txBody>
      </p:sp>
      <p:sp>
        <p:nvSpPr>
          <p:cNvPr id="117763" name="Slide Number Placeholder 3"/>
          <p:cNvSpPr>
            <a:spLocks noGrp="1"/>
          </p:cNvSpPr>
          <p:nvPr>
            <p:ph type="sldNum" sz="quarter" idx="5"/>
          </p:nvPr>
        </p:nvSpPr>
        <p:spPr/>
        <p:txBody>
          <a:bodyPr/>
          <a:lstStyle/>
          <a:p>
            <a:pPr>
              <a:defRPr/>
            </a:pPr>
            <a:fld id="{83A816B8-C460-4729-BEF6-FAFDAE55D352}" type="slidenum">
              <a:rPr lang="en-US" smtClean="0">
                <a:ea typeface="ＭＳ Ｐゴシック" pitchFamily="34" charset="-128"/>
              </a:rPr>
              <a:pPr>
                <a:defRPr/>
              </a:pPr>
              <a:t>20</a:t>
            </a:fld>
            <a:endParaRPr lang="en-US" smtClean="0">
              <a:ea typeface="ＭＳ Ｐゴシック" pitchFamily="34" charset="-128"/>
            </a:endParaRPr>
          </a:p>
        </p:txBody>
      </p:sp>
    </p:spTree>
    <p:extLst>
      <p:ext uri="{BB962C8B-B14F-4D97-AF65-F5344CB8AC3E}">
        <p14:creationId xmlns:p14="http://schemas.microsoft.com/office/powerpoint/2010/main" val="315064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21</a:t>
            </a:fld>
            <a:endParaRPr lang="en-US"/>
          </a:p>
        </p:txBody>
      </p:sp>
    </p:spTree>
    <p:extLst>
      <p:ext uri="{BB962C8B-B14F-4D97-AF65-F5344CB8AC3E}">
        <p14:creationId xmlns:p14="http://schemas.microsoft.com/office/powerpoint/2010/main" val="308098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Introductions. Name, Role, what hope to get out of the training. </a:t>
            </a:r>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3</a:t>
            </a:fld>
            <a:endParaRPr lang="en-US"/>
          </a:p>
        </p:txBody>
      </p:sp>
    </p:spTree>
    <p:extLst>
      <p:ext uri="{BB962C8B-B14F-4D97-AF65-F5344CB8AC3E}">
        <p14:creationId xmlns:p14="http://schemas.microsoft.com/office/powerpoint/2010/main" val="1555779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mn-lt"/>
              </a:rPr>
              <a:t>We are going to do a brief pre-quiz to see how much you know about </a:t>
            </a:r>
            <a:r>
              <a:rPr lang="en-US" dirty="0" err="1" smtClean="0">
                <a:latin typeface="+mn-lt"/>
              </a:rPr>
              <a:t>Bookshare</a:t>
            </a:r>
            <a:r>
              <a:rPr lang="en-US" dirty="0" smtClean="0">
                <a:latin typeface="+mn-lt"/>
              </a:rPr>
              <a:t> eligibility criteria. You are going to complete a pre-quiz and a post-quiz to assess how your knowledge of </a:t>
            </a:r>
            <a:r>
              <a:rPr lang="en-US" dirty="0" err="1" smtClean="0">
                <a:latin typeface="+mn-lt"/>
              </a:rPr>
              <a:t>Bookshare</a:t>
            </a:r>
            <a:r>
              <a:rPr lang="en-US" dirty="0" smtClean="0">
                <a:latin typeface="+mn-lt"/>
              </a:rPr>
              <a:t> eligibility criteria changes over the course of this section of the presentation. You will independently complete the pre-quiz by making note of your answers on a piece of scratch paper. We will review the correct answers at the end of the section after the post-quiz. </a:t>
            </a:r>
          </a:p>
          <a:p>
            <a:r>
              <a:rPr lang="en-US" i="1" dirty="0" smtClean="0">
                <a:latin typeface="+mn-lt"/>
              </a:rPr>
              <a:t>Note: At this time just have participants mark down the answers to the following questions. We will review the answers at the end of this section after the post-quiz. </a:t>
            </a:r>
          </a:p>
          <a:p>
            <a:endParaRPr lang="en-US" dirty="0" smtClean="0">
              <a:latin typeface="+mn-lt"/>
            </a:endParaRPr>
          </a:p>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22</a:t>
            </a:fld>
            <a:endParaRPr lang="en-US"/>
          </a:p>
        </p:txBody>
      </p:sp>
    </p:spTree>
    <p:extLst>
      <p:ext uri="{BB962C8B-B14F-4D97-AF65-F5344CB8AC3E}">
        <p14:creationId xmlns:p14="http://schemas.microsoft.com/office/powerpoint/2010/main" val="4076979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Bookshare</a:t>
            </a:r>
            <a:r>
              <a:rPr lang="en-US" dirty="0"/>
              <a:t> believes that people with print disabilities should have the same ease of access to books and periodicals that people without disabilities enjoy.</a:t>
            </a:r>
          </a:p>
          <a:p>
            <a:endParaRPr lang="en-US" dirty="0"/>
          </a:p>
          <a:p>
            <a:pPr defTabSz="908804" eaLnBrk="1" hangingPunct="1">
              <a:defRPr/>
            </a:pPr>
            <a:r>
              <a:rPr lang="en-US" dirty="0" err="1"/>
              <a:t>Bookshare</a:t>
            </a:r>
            <a:r>
              <a:rPr lang="en-US" dirty="0"/>
              <a:t> operates under an </a:t>
            </a:r>
            <a:r>
              <a:rPr lang="en-US" dirty="0">
                <a:hlinkClick r:id="rId3"/>
              </a:rPr>
              <a:t>exception to U.S. copyright law</a:t>
            </a:r>
            <a:r>
              <a:rPr lang="en-US" dirty="0"/>
              <a:t> which allows copyrighted digital books to be made available to people with qualifying disabilities. </a:t>
            </a:r>
          </a:p>
          <a:p>
            <a:pPr defTabSz="908804" eaLnBrk="1" hangingPunct="1">
              <a:defRPr/>
            </a:pPr>
            <a:endParaRPr lang="en-US" dirty="0"/>
          </a:p>
          <a:p>
            <a:pPr defTabSz="908804" eaLnBrk="1" hangingPunct="1">
              <a:defRPr/>
            </a:pPr>
            <a:r>
              <a:rPr lang="en-US" dirty="0"/>
              <a:t>The law states that it is not an infringement of copyright for an authorized entity (</a:t>
            </a:r>
            <a:r>
              <a:rPr lang="en-US" dirty="0" err="1"/>
              <a:t>Bookshare</a:t>
            </a:r>
            <a:r>
              <a:rPr lang="en-US" dirty="0"/>
              <a:t> is an authorized entity) to reproduce or to distribute copies of materials if they are reproduced or distributed in specialized formats exclusively for use by blind or other persons with disabilities. </a:t>
            </a:r>
          </a:p>
          <a:p>
            <a:pPr defTabSz="908804" eaLnBrk="1" hangingPunct="1">
              <a:defRPr/>
            </a:pPr>
            <a:endParaRPr lang="en-US" dirty="0"/>
          </a:p>
          <a:p>
            <a:pPr defTabSz="908804" eaLnBrk="1" hangingPunct="1">
              <a:defRPr/>
            </a:pPr>
            <a:r>
              <a:rPr lang="en-US" dirty="0"/>
              <a:t>As mentioned before, the definition of “blind or other persons with disabilities” DOES NOT refer to the IDEA definitions, but rather the definitions within copyright law. So, just because a student has an IEP or 504 plan does not make them automatically eligible for </a:t>
            </a:r>
            <a:r>
              <a:rPr lang="en-US" dirty="0" err="1"/>
              <a:t>Bookshare</a:t>
            </a:r>
            <a:r>
              <a:rPr lang="en-US" dirty="0"/>
              <a:t>. In a little while, we will go over in more detail student eligibility requirements.</a:t>
            </a:r>
          </a:p>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23</a:t>
            </a:fld>
            <a:endParaRPr lang="en-US"/>
          </a:p>
        </p:txBody>
      </p:sp>
    </p:spTree>
    <p:extLst>
      <p:ext uri="{BB962C8B-B14F-4D97-AF65-F5344CB8AC3E}">
        <p14:creationId xmlns:p14="http://schemas.microsoft.com/office/powerpoint/2010/main" val="214795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cs typeface="ＭＳ Ｐゴシック"/>
              </a:rPr>
              <a:t>A print disability is a physically-based disability that makes it very difficult or impossible to read standard print. </a:t>
            </a:r>
          </a:p>
          <a:p>
            <a:r>
              <a:rPr lang="en-US" dirty="0" smtClean="0">
                <a:cs typeface="ＭＳ Ｐゴシック"/>
              </a:rPr>
              <a:t>These include:</a:t>
            </a:r>
          </a:p>
          <a:p>
            <a:pPr lvl="1">
              <a:buFont typeface="Arial" pitchFamily="34" charset="0"/>
              <a:buChar char="•"/>
            </a:pPr>
            <a:r>
              <a:rPr lang="en-US" dirty="0" smtClean="0">
                <a:cs typeface="ＭＳ Ｐゴシック"/>
              </a:rPr>
              <a:t>blindness or low vision, </a:t>
            </a:r>
          </a:p>
          <a:p>
            <a:pPr lvl="1">
              <a:buFont typeface="Arial" pitchFamily="34" charset="0"/>
              <a:buChar char="•"/>
            </a:pPr>
            <a:r>
              <a:rPr lang="en-US" dirty="0" smtClean="0">
                <a:cs typeface="ＭＳ Ｐゴシック"/>
              </a:rPr>
              <a:t>a physical disability in which an individual cannot hold a book or turn the pages of a book, or </a:t>
            </a:r>
          </a:p>
          <a:p>
            <a:pPr lvl="1">
              <a:buFont typeface="Arial" pitchFamily="34" charset="0"/>
              <a:buChar char="•"/>
            </a:pPr>
            <a:r>
              <a:rPr lang="en-US" dirty="0" smtClean="0">
                <a:cs typeface="ＭＳ Ｐゴシック"/>
              </a:rPr>
              <a:t>a documented learning or reading disability</a:t>
            </a:r>
            <a:endParaRPr lang="en-US" sz="800"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24</a:t>
            </a:fld>
            <a:endParaRPr lang="en-US"/>
          </a:p>
        </p:txBody>
      </p:sp>
    </p:spTree>
    <p:extLst>
      <p:ext uri="{BB962C8B-B14F-4D97-AF65-F5344CB8AC3E}">
        <p14:creationId xmlns:p14="http://schemas.microsoft.com/office/powerpoint/2010/main" val="1076530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nchor="b"/>
          <a:lstStyle>
            <a:lvl1pPr defTabSz="91281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1281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1281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1281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1281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6772BEDE-C2AB-4CAA-B3C4-D3DD4F380987}" type="slidenum">
              <a:rPr lang="en-US" altLang="en-US"/>
              <a:pPr algn="r">
                <a:spcBef>
                  <a:spcPct val="0"/>
                </a:spcBef>
              </a:pPr>
              <a:t>25</a:t>
            </a:fld>
            <a:endParaRPr lang="en-US" altLang="en-US"/>
          </a:p>
        </p:txBody>
      </p:sp>
      <p:sp>
        <p:nvSpPr>
          <p:cNvPr id="20483" name="Rectangle 2"/>
          <p:cNvSpPr>
            <a:spLocks noGrp="1" noRot="1" noChangeAspect="1" noChangeArrowheads="1" noTextEdit="1"/>
          </p:cNvSpPr>
          <p:nvPr>
            <p:ph type="sldImg"/>
          </p:nvPr>
        </p:nvSpPr>
        <p:spPr>
          <a:xfrm>
            <a:off x="1144588" y="685800"/>
            <a:ext cx="4572000" cy="3430588"/>
          </a:xfrm>
          <a:ln/>
        </p:spPr>
      </p:sp>
      <p:sp>
        <p:nvSpPr>
          <p:cNvPr id="204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lstStyle/>
          <a:p>
            <a:r>
              <a:rPr lang="en-US" altLang="en-US" smtClean="0">
                <a:latin typeface="Arial" panose="020B0604020202020204" pitchFamily="34" charset="0"/>
                <a:ea typeface="ＭＳ Ｐゴシック" panose="020B0600070205080204" pitchFamily="34" charset="-128"/>
                <a:cs typeface="Arial" panose="020B0604020202020204" pitchFamily="34" charset="0"/>
              </a:rPr>
              <a:t>The chart helps clarify eligibility:</a:t>
            </a:r>
          </a:p>
          <a:p>
            <a:r>
              <a:rPr lang="en-US" altLang="en-US" smtClean="0">
                <a:latin typeface="Arial" panose="020B0604020202020204" pitchFamily="34" charset="0"/>
                <a:cs typeface="Arial" panose="020B0604020202020204" pitchFamily="34" charset="0"/>
              </a:rPr>
              <a:t>Only blind or other persons with disabilities that affect their ability to access print are permitted to download copyrighted books.  </a:t>
            </a:r>
            <a:r>
              <a:rPr lang="en-US" altLang="en-US" smtClean="0">
                <a:latin typeface="Arial" panose="020B0604020202020204" pitchFamily="34" charset="0"/>
                <a:ea typeface="ＭＳ Ｐゴシック" panose="020B0600070205080204" pitchFamily="34" charset="-128"/>
                <a:cs typeface="Arial" panose="020B0604020202020204" pitchFamily="34" charset="0"/>
              </a:rPr>
              <a:t>A print disability is a physically-based disability that makes it very difficult or impossible to read standard print. These include blindness or low vision, a physical disability in which an individual cannot hold a book or turn the pages of a book, or a severe learning disability, such as severe dyslexia, that affects reading. The disability must be a physically-based disability that makes it very difficult or impossible to read standard print.</a:t>
            </a:r>
          </a:p>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Bookshare operates under the Copyright Act As Amended (“Chafee Amendment”) and determines eligibility based on the Chafee Amendment rather than the definitions of disability in education law (IDEA). </a:t>
            </a:r>
          </a:p>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It is up to the certifying professional who knows and is working with the student to make the decision regarding eligibility.  If the student has documentation from a qualified professional that states that he or she has a print disability that requires print materials in alternate formats, then that student qualifies for Bookshare. A certifying professional can be any professional with credentials in the specific disability being assessed, such as a qualified professional in the field of disabilities services, education, medicine, or psychology. </a:t>
            </a:r>
            <a:br>
              <a:rPr lang="en-US" altLang="en-US" smtClean="0">
                <a:latin typeface="Arial" panose="020B0604020202020204" pitchFamily="34" charset="0"/>
                <a:ea typeface="ＭＳ Ｐゴシック" panose="020B0600070205080204" pitchFamily="34" charset="-128"/>
                <a:cs typeface="Arial" panose="020B0604020202020204" pitchFamily="34" charset="0"/>
              </a:rPr>
            </a:b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b="1" smtClean="0">
                <a:latin typeface="Arial" panose="020B0604020202020204" pitchFamily="34" charset="0"/>
                <a:cs typeface="Arial" panose="020B0604020202020204" pitchFamily="34" charset="0"/>
              </a:rPr>
              <a:t>Bookshare’s process:</a:t>
            </a:r>
          </a:p>
          <a:p>
            <a:r>
              <a:rPr lang="en-US" altLang="en-US" smtClean="0">
                <a:latin typeface="Arial" panose="020B0604020202020204" pitchFamily="34" charset="0"/>
                <a:cs typeface="Arial" panose="020B0604020202020204" pitchFamily="34" charset="0"/>
              </a:rPr>
              <a:t>Bookshare follows the procedures and standards for access to books that were developed by Recording for the Blind and Dyslexic (RFB&amp;D). A Bookshare user must register and supply a signed certification completed by an appropriate professional in the field of disability services education, medicine, psychology or a related area. The certifier must be a recognized expert who can attest to the physical basis that limits the applicant's use of standard print. Appropriate certifying experts may differ from disability to disability. For example, in the case of blindness and visual impairments, an appropriate certifier may be a physician, ophthalmologist, or optometrist. In the case of a perceptual disability, a neurologist, learning disability specialist, or a psychologist with a background in learning disabilities may be the most qualified certifying professional. </a:t>
            </a:r>
          </a:p>
          <a:p>
            <a:r>
              <a:rPr lang="en-US" altLang="en-US" smtClean="0">
                <a:latin typeface="Arial" panose="020B0604020202020204" pitchFamily="34" charset="0"/>
                <a:cs typeface="Arial" panose="020B0604020202020204" pitchFamily="34" charset="0"/>
              </a:rPr>
              <a:t>In addition, since any U.S. resident who has previously submitted a proof of disability to NLS (National Library Service for the Blind and Physically Handicapped of the Library of Congress) would qualify under the law, we have a cooperative agreement where NLS will certify to us that he or she has such proof already. </a:t>
            </a:r>
          </a:p>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36743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rPr>
              <a:t>Here are some examples to help clarify common misconceptions related to eligibility of students with learning and reading disabilities. </a:t>
            </a:r>
          </a:p>
          <a:p>
            <a:r>
              <a:rPr lang="en-US" i="1" dirty="0">
                <a:latin typeface="+mn-lt"/>
              </a:rPr>
              <a:t>Review slide. </a:t>
            </a:r>
          </a:p>
          <a:p>
            <a:endParaRPr lang="en-US" i="1"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26</a:t>
            </a:fld>
            <a:endParaRPr lang="en-US"/>
          </a:p>
        </p:txBody>
      </p:sp>
    </p:spTree>
    <p:extLst>
      <p:ext uri="{BB962C8B-B14F-4D97-AF65-F5344CB8AC3E}">
        <p14:creationId xmlns:p14="http://schemas.microsoft.com/office/powerpoint/2010/main" val="3701412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0862" y="4346840"/>
            <a:ext cx="5487022" cy="4115737"/>
          </a:xfrm>
        </p:spPr>
        <p:txBody>
          <a:bodyPr/>
          <a:lstStyle/>
          <a:p>
            <a:r>
              <a:rPr lang="en-US" dirty="0">
                <a:latin typeface="+mn-lt"/>
              </a:rPr>
              <a:t>Remember </a:t>
            </a:r>
            <a:r>
              <a:rPr lang="en-US" dirty="0" err="1">
                <a:latin typeface="+mn-lt"/>
              </a:rPr>
              <a:t>Bookshare</a:t>
            </a:r>
            <a:r>
              <a:rPr lang="en-US" dirty="0">
                <a:latin typeface="+mn-lt"/>
              </a:rPr>
              <a:t> eligibility decisions must be made by a </a:t>
            </a:r>
            <a:r>
              <a:rPr lang="en-US" dirty="0" smtClean="0">
                <a:latin typeface="+mn-lt"/>
              </a:rPr>
              <a:t>competent</a:t>
            </a:r>
            <a:r>
              <a:rPr lang="en-US" baseline="0" dirty="0" smtClean="0">
                <a:latin typeface="+mn-lt"/>
              </a:rPr>
              <a:t> authority </a:t>
            </a:r>
            <a:r>
              <a:rPr lang="en-US" dirty="0" smtClean="0">
                <a:latin typeface="+mn-lt"/>
              </a:rPr>
              <a:t>who </a:t>
            </a:r>
            <a:r>
              <a:rPr lang="en-US" dirty="0">
                <a:latin typeface="+mn-lt"/>
              </a:rPr>
              <a:t>knows and is working with the student to make the decision regarding eligibility. </a:t>
            </a:r>
            <a:r>
              <a:rPr lang="en-US" dirty="0" err="1" smtClean="0">
                <a:latin typeface="+mn-lt"/>
              </a:rPr>
              <a:t>Bookshare</a:t>
            </a:r>
            <a:r>
              <a:rPr lang="en-US" dirty="0" smtClean="0">
                <a:latin typeface="+mn-lt"/>
              </a:rPr>
              <a:t> </a:t>
            </a:r>
            <a:r>
              <a:rPr lang="en-US" dirty="0">
                <a:latin typeface="+mn-lt"/>
              </a:rPr>
              <a:t>does </a:t>
            </a:r>
            <a:r>
              <a:rPr lang="en-US" dirty="0" smtClean="0">
                <a:latin typeface="+mn-lt"/>
              </a:rPr>
              <a:t>NOT certify </a:t>
            </a:r>
            <a:r>
              <a:rPr lang="en-US" dirty="0">
                <a:latin typeface="+mn-lt"/>
              </a:rPr>
              <a:t>eligible students</a:t>
            </a:r>
            <a:r>
              <a:rPr lang="en-US" dirty="0" smtClean="0">
                <a:latin typeface="+mn-lt"/>
              </a:rPr>
              <a:t>, but the following questions can be helpful to consider when thinking about eligibility. </a:t>
            </a:r>
          </a:p>
          <a:p>
            <a:r>
              <a:rPr lang="en-US" i="1" dirty="0" smtClean="0">
                <a:latin typeface="+mn-lt"/>
              </a:rPr>
              <a:t>Review slide. </a:t>
            </a:r>
          </a:p>
          <a:p>
            <a:endParaRPr lang="en-US" dirty="0">
              <a:latin typeface="+mn-lt"/>
            </a:endParaRPr>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27</a:t>
            </a:fld>
            <a:endParaRPr lang="en-US"/>
          </a:p>
        </p:txBody>
      </p:sp>
    </p:spTree>
    <p:extLst>
      <p:ext uri="{BB962C8B-B14F-4D97-AF65-F5344CB8AC3E}">
        <p14:creationId xmlns:p14="http://schemas.microsoft.com/office/powerpoint/2010/main" val="4140811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28</a:t>
            </a:fld>
            <a:endParaRPr lang="en-US"/>
          </a:p>
        </p:txBody>
      </p:sp>
    </p:spTree>
    <p:extLst>
      <p:ext uri="{BB962C8B-B14F-4D97-AF65-F5344CB8AC3E}">
        <p14:creationId xmlns:p14="http://schemas.microsoft.com/office/powerpoint/2010/main" val="3356725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Does this student qualify for </a:t>
            </a:r>
            <a:r>
              <a:rPr lang="en-US" sz="1200" dirty="0" err="1" smtClean="0"/>
              <a:t>Bookshare</a:t>
            </a:r>
            <a:r>
              <a:rPr lang="en-US" sz="1200" dirty="0" smtClean="0"/>
              <a:t>? The student is developmentally delayed and reads three grades below grade level. The student is on an IEP but there is no indication of a reading disability and there is nothing noted in the special accommodations indicating the need for reading help. </a:t>
            </a:r>
          </a:p>
          <a:p>
            <a:r>
              <a:rPr lang="en-US" sz="1200" dirty="0" smtClean="0"/>
              <a:t>ANSWER:  NO, the student may qualify</a:t>
            </a:r>
            <a:r>
              <a:rPr lang="en-US" sz="1200" baseline="0" dirty="0" smtClean="0"/>
              <a:t> for </a:t>
            </a:r>
            <a:r>
              <a:rPr lang="en-US" sz="1200" baseline="0" dirty="0" err="1" smtClean="0"/>
              <a:t>Bookshare</a:t>
            </a:r>
            <a:r>
              <a:rPr lang="en-US" sz="1200" baseline="0" dirty="0" smtClean="0"/>
              <a:t> but before we know that is the case the student </a:t>
            </a:r>
            <a:r>
              <a:rPr lang="en-US" sz="1200" dirty="0" smtClean="0"/>
              <a:t>needs to be evaluated by a certifying professional for a print disability.</a:t>
            </a:r>
          </a:p>
          <a:p>
            <a:endParaRPr lang="en-US" sz="1200" dirty="0" smtClean="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29</a:t>
            </a:fld>
            <a:endParaRPr lang="en-US"/>
          </a:p>
        </p:txBody>
      </p:sp>
    </p:spTree>
    <p:extLst>
      <p:ext uri="{BB962C8B-B14F-4D97-AF65-F5344CB8AC3E}">
        <p14:creationId xmlns:p14="http://schemas.microsoft.com/office/powerpoint/2010/main" val="3779077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C3FE79-18C4-7847-AAF6-C48BBA9DB5B9}" type="slidenum">
              <a:rPr lang="en-US" smtClean="0"/>
              <a:t>31</a:t>
            </a:fld>
            <a:endParaRPr lang="en-US"/>
          </a:p>
        </p:txBody>
      </p:sp>
    </p:spTree>
    <p:extLst>
      <p:ext uri="{BB962C8B-B14F-4D97-AF65-F5344CB8AC3E}">
        <p14:creationId xmlns:p14="http://schemas.microsoft.com/office/powerpoint/2010/main" val="1178609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 up your Student’s Login:</a:t>
            </a:r>
          </a:p>
          <a:p>
            <a:endParaRPr lang="en-US" dirty="0" smtClean="0"/>
          </a:p>
          <a:p>
            <a:r>
              <a:rPr lang="en-US" dirty="0" smtClean="0"/>
              <a:t>1)</a:t>
            </a:r>
            <a:r>
              <a:rPr lang="en-US" baseline="0" dirty="0" smtClean="0"/>
              <a:t> </a:t>
            </a:r>
            <a:r>
              <a:rPr lang="en-US" dirty="0" smtClean="0"/>
              <a:t>Log in to your account.</a:t>
            </a:r>
          </a:p>
          <a:p>
            <a:r>
              <a:rPr lang="en-US" dirty="0" smtClean="0"/>
              <a:t>2)</a:t>
            </a:r>
            <a:r>
              <a:rPr lang="en-US" baseline="0" dirty="0" smtClean="0"/>
              <a:t> </a:t>
            </a:r>
            <a:r>
              <a:rPr lang="en-US" dirty="0" smtClean="0"/>
              <a:t>Go to “Members”</a:t>
            </a:r>
          </a:p>
          <a:p>
            <a:r>
              <a:rPr lang="en-US" dirty="0" smtClean="0"/>
              <a:t>3)</a:t>
            </a:r>
            <a:r>
              <a:rPr lang="en-US" baseline="0" dirty="0" smtClean="0"/>
              <a:t> </a:t>
            </a:r>
            <a:r>
              <a:rPr lang="en-US" dirty="0" smtClean="0"/>
              <a:t>Select a student with an organizational membership and select their last name to edit.</a:t>
            </a:r>
          </a:p>
          <a:p>
            <a:r>
              <a:rPr lang="en-US" dirty="0" smtClean="0"/>
              <a:t>4)</a:t>
            </a:r>
            <a:r>
              <a:rPr lang="en-US" baseline="0" dirty="0" smtClean="0"/>
              <a:t> </a:t>
            </a:r>
            <a:r>
              <a:rPr lang="en-US" dirty="0" smtClean="0"/>
              <a:t>Set a username and password for your student. Usernames can be an email, nickname, or student ID, and </a:t>
            </a:r>
            <a:r>
              <a:rPr lang="en-US" u="sng" dirty="0" smtClean="0"/>
              <a:t>must be unique and a minimum of 6 characters long</a:t>
            </a:r>
            <a:r>
              <a:rPr lang="en-US" dirty="0" smtClean="0"/>
              <a:t>. </a:t>
            </a:r>
          </a:p>
          <a:p>
            <a:endParaRPr lang="en-US" dirty="0" smtClean="0"/>
          </a:p>
          <a:p>
            <a:endParaRPr lang="en-US" dirty="0" smtClean="0"/>
          </a:p>
          <a:p>
            <a:r>
              <a:rPr lang="en-US" dirty="0" smtClean="0"/>
              <a:t>Tip: Write down the username and password on a useful form found in the “Help Center" under “Training and Resources &gt; Brochures and How-To Guides.”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AC3FE79-18C4-7847-AAF6-C48BBA9DB5B9}" type="slidenum">
              <a:rPr lang="en-US" smtClean="0"/>
              <a:t>32</a:t>
            </a:fld>
            <a:endParaRPr lang="en-US"/>
          </a:p>
        </p:txBody>
      </p:sp>
    </p:spTree>
    <p:extLst>
      <p:ext uri="{BB962C8B-B14F-4D97-AF65-F5344CB8AC3E}">
        <p14:creationId xmlns:p14="http://schemas.microsoft.com/office/powerpoint/2010/main" val="2147260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Allow participants to take 1-3 minutes</a:t>
            </a:r>
            <a:r>
              <a:rPr lang="en-US" baseline="0" dirty="0" smtClean="0"/>
              <a:t> to jot down their goals for the training and questions they have before getting started. Share out some examples </a:t>
            </a:r>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4</a:t>
            </a:fld>
            <a:endParaRPr lang="en-US"/>
          </a:p>
        </p:txBody>
      </p:sp>
    </p:spTree>
    <p:extLst>
      <p:ext uri="{BB962C8B-B14F-4D97-AF65-F5344CB8AC3E}">
        <p14:creationId xmlns:p14="http://schemas.microsoft.com/office/powerpoint/2010/main" val="150523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33</a:t>
            </a:fld>
            <a:endParaRPr lang="en-US"/>
          </a:p>
        </p:txBody>
      </p:sp>
    </p:spTree>
    <p:extLst>
      <p:ext uri="{BB962C8B-B14F-4D97-AF65-F5344CB8AC3E}">
        <p14:creationId xmlns:p14="http://schemas.microsoft.com/office/powerpoint/2010/main" val="452804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a:ln/>
        </p:spPr>
      </p:sp>
      <p:sp>
        <p:nvSpPr>
          <p:cNvPr id="81922" name="Notes Placeholder 2"/>
          <p:cNvSpPr>
            <a:spLocks noGrp="1"/>
          </p:cNvSpPr>
          <p:nvPr>
            <p:ph type="body" idx="1"/>
          </p:nvPr>
        </p:nvSpPr>
        <p:spPr>
          <a:noFill/>
          <a:ln/>
        </p:spPr>
        <p:txBody>
          <a:bodyPr/>
          <a:lstStyle/>
          <a:p>
            <a:r>
              <a:rPr lang="en-US" dirty="0" smtClean="0"/>
              <a:t>These are some of the benefits of helping students access </a:t>
            </a:r>
            <a:r>
              <a:rPr lang="en-US" dirty="0" err="1" smtClean="0"/>
              <a:t>Bookshare</a:t>
            </a:r>
            <a:r>
              <a:rPr lang="en-US" dirty="0" smtClean="0"/>
              <a:t> at home – ready anytime anywhere!  We’ll cover ‘how’ easy it is for a teacher to facilitate!  </a:t>
            </a:r>
          </a:p>
          <a:p>
            <a:r>
              <a:rPr lang="en-US" dirty="0" smtClean="0"/>
              <a:t>Before moving on, I’d like to point out that for those students who do not have access to the internet at home, they can still download books and reading tools to a CD, thumb drive, other accessories that they CAN take home.</a:t>
            </a:r>
          </a:p>
        </p:txBody>
      </p:sp>
      <p:sp>
        <p:nvSpPr>
          <p:cNvPr id="81923" name="Slide Number Placeholder 3"/>
          <p:cNvSpPr txBox="1">
            <a:spLocks noGrp="1"/>
          </p:cNvSpPr>
          <p:nvPr/>
        </p:nvSpPr>
        <p:spPr bwMode="auto">
          <a:xfrm>
            <a:off x="3939289" y="8778165"/>
            <a:ext cx="3013974" cy="461095"/>
          </a:xfrm>
          <a:prstGeom prst="rect">
            <a:avLst/>
          </a:prstGeom>
          <a:noFill/>
          <a:ln w="9525">
            <a:noFill/>
            <a:miter lim="800000"/>
            <a:headEnd/>
            <a:tailEnd/>
          </a:ln>
        </p:spPr>
        <p:txBody>
          <a:bodyPr lIns="92530" tIns="46266" rIns="92530" bIns="46266" anchor="b"/>
          <a:lstStyle/>
          <a:p>
            <a:pPr algn="r"/>
            <a:fld id="{CFFFED48-8181-478B-A147-C3751A923A74}" type="slidenum">
              <a:rPr lang="en-US" sz="1200">
                <a:cs typeface="ＭＳ Ｐゴシック"/>
              </a:rPr>
              <a:pPr algn="r"/>
              <a:t>36</a:t>
            </a:fld>
            <a:endParaRPr lang="en-US" sz="1200" dirty="0">
              <a:cs typeface="ＭＳ Ｐゴシック"/>
            </a:endParaRPr>
          </a:p>
        </p:txBody>
      </p:sp>
    </p:spTree>
    <p:extLst>
      <p:ext uri="{BB962C8B-B14F-4D97-AF65-F5344CB8AC3E}">
        <p14:creationId xmlns:p14="http://schemas.microsoft.com/office/powerpoint/2010/main" val="1172191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can help your students get Individual memberships with an easy process. Students who have individual memberships (with their own passwords) can download books for themselves. </a:t>
            </a:r>
          </a:p>
          <a:p>
            <a:endParaRPr lang="en-US" dirty="0" smtClean="0"/>
          </a:p>
          <a:p>
            <a:r>
              <a:rPr lang="en-US" dirty="0" err="1" smtClean="0"/>
              <a:t>Bookshare</a:t>
            </a:r>
            <a:r>
              <a:rPr lang="en-US" dirty="0" smtClean="0"/>
              <a:t> now allows all Individual Memberships, including members who are under 18 years of age, to agree to the </a:t>
            </a:r>
            <a:r>
              <a:rPr lang="en-US" dirty="0" err="1" smtClean="0"/>
              <a:t>Bookshare</a:t>
            </a:r>
            <a:r>
              <a:rPr lang="en-US" dirty="0" smtClean="0"/>
              <a:t> Terms of Use online.  Members who are under 18 will require a Parent or Guardian to complete the online agreement form.</a:t>
            </a:r>
          </a:p>
          <a:p>
            <a:endParaRPr lang="en-US" dirty="0" smtClean="0"/>
          </a:p>
          <a:p>
            <a:r>
              <a:rPr lang="en-US" dirty="0" smtClean="0"/>
              <a:t>This form will automatically appear for all new members during the sign up process.  For existing members who have not yet completed their agreement can log into your account, select the My </a:t>
            </a:r>
            <a:r>
              <a:rPr lang="en-US" dirty="0" err="1" smtClean="0"/>
              <a:t>Bookshare</a:t>
            </a:r>
            <a:r>
              <a:rPr lang="en-US" dirty="0" smtClean="0"/>
              <a:t> page, and select the Complete Agreement Online link from the account status banner.  If you require a physical form please select the Request Help link below to request one from the Customer Service team.</a:t>
            </a:r>
          </a:p>
          <a:p>
            <a:endParaRPr lang="en-US" dirty="0" smtClean="0"/>
          </a:p>
          <a:p>
            <a:endParaRPr lang="en-US" dirty="0" smtClean="0"/>
          </a:p>
          <a:p>
            <a:r>
              <a:rPr lang="en-US" dirty="0" smtClean="0"/>
              <a:t>If the student is already a member of your organizational membership, you can get them an</a:t>
            </a:r>
            <a:r>
              <a:rPr lang="en-US" baseline="0" dirty="0" smtClean="0"/>
              <a:t> Individual Membership without </a:t>
            </a:r>
            <a:r>
              <a:rPr lang="en-US" dirty="0" smtClean="0"/>
              <a:t> sending additional proof of disability. </a:t>
            </a:r>
            <a:r>
              <a:rPr lang="en-US" b="1" dirty="0" smtClean="0"/>
              <a:t>Go to</a:t>
            </a:r>
            <a:r>
              <a:rPr lang="en-US" dirty="0" smtClean="0"/>
              <a:t> </a:t>
            </a:r>
            <a:r>
              <a:rPr lang="en-US" u="sng" dirty="0" smtClean="0"/>
              <a:t>My Organization</a:t>
            </a:r>
            <a:r>
              <a:rPr lang="en-US" dirty="0" smtClean="0"/>
              <a:t>, select the “</a:t>
            </a:r>
            <a:r>
              <a:rPr lang="en-US" u="sng" dirty="0" smtClean="0"/>
              <a:t>Members</a:t>
            </a:r>
            <a:r>
              <a:rPr lang="en-US" dirty="0" smtClean="0"/>
              <a:t>” option, </a:t>
            </a:r>
            <a:r>
              <a:rPr lang="en-US" u="sng" dirty="0" smtClean="0"/>
              <a:t>select a student on your roster</a:t>
            </a:r>
            <a:r>
              <a:rPr lang="en-US" dirty="0" smtClean="0"/>
              <a:t> and select the “</a:t>
            </a:r>
            <a:r>
              <a:rPr lang="en-US" u="sng" dirty="0" smtClean="0"/>
              <a:t>Add Individual Membership</a:t>
            </a:r>
            <a:r>
              <a:rPr lang="en-US" dirty="0" smtClean="0"/>
              <a:t>” button. You’ll be asked to email or download a PDF form. This form contains a special code that will allow </a:t>
            </a:r>
            <a:r>
              <a:rPr lang="en-US" dirty="0" err="1" smtClean="0"/>
              <a:t>Bookshare</a:t>
            </a:r>
            <a:r>
              <a:rPr lang="en-US" dirty="0" smtClean="0"/>
              <a:t> to approve disability based on the student’s organizational membership details. Have the student or parent fill out the remaining fields online or on the form and obtain</a:t>
            </a:r>
            <a:r>
              <a:rPr lang="en-US" baseline="0" dirty="0" smtClean="0"/>
              <a:t> applicants digital signature.</a:t>
            </a:r>
            <a:endParaRPr lang="en-US" dirty="0" smtClean="0"/>
          </a:p>
          <a:p>
            <a:endParaRPr lang="en-US" dirty="0" smtClean="0"/>
          </a:p>
          <a:p>
            <a:r>
              <a:rPr lang="en-US" dirty="0" smtClean="0"/>
              <a:t>Trainers should also make sure to remind teachers that they should inform students and parents of </a:t>
            </a:r>
            <a:r>
              <a:rPr lang="en-US" dirty="0" err="1" smtClean="0"/>
              <a:t>Bookshare</a:t>
            </a:r>
            <a:r>
              <a:rPr lang="en-US" dirty="0" smtClean="0"/>
              <a:t> rules and future trainings.</a:t>
            </a:r>
          </a:p>
          <a:p>
            <a:r>
              <a:rPr lang="en-US" dirty="0" smtClean="0"/>
              <a:t>Teachers will have access to the </a:t>
            </a:r>
            <a:r>
              <a:rPr lang="en-US" b="1" dirty="0" smtClean="0"/>
              <a:t>“</a:t>
            </a:r>
            <a:r>
              <a:rPr lang="en-US" b="1" dirty="0" err="1" smtClean="0"/>
              <a:t>Bookshare</a:t>
            </a:r>
            <a:r>
              <a:rPr lang="en-US" b="1" dirty="0" smtClean="0"/>
              <a:t> letter for parents</a:t>
            </a:r>
            <a:r>
              <a:rPr lang="en-US" dirty="0" smtClean="0"/>
              <a:t>” on the </a:t>
            </a:r>
            <a:r>
              <a:rPr lang="en-US" u="sng" dirty="0" smtClean="0"/>
              <a:t>Bookshare.org website in the ‘training page</a:t>
            </a:r>
            <a:r>
              <a:rPr lang="en-US" dirty="0" smtClean="0"/>
              <a:t>’ where they can also find the </a:t>
            </a:r>
            <a:r>
              <a:rPr lang="en-US" dirty="0" err="1" smtClean="0"/>
              <a:t>Bookshare</a:t>
            </a:r>
            <a:r>
              <a:rPr lang="en-US" dirty="0" smtClean="0"/>
              <a:t> quick guides.</a:t>
            </a:r>
          </a:p>
          <a:p>
            <a:endParaRPr lang="en-US" dirty="0" smtClean="0"/>
          </a:p>
          <a:p>
            <a:r>
              <a:rPr lang="en-US" b="1" dirty="0" smtClean="0"/>
              <a:t>Steps:</a:t>
            </a:r>
          </a:p>
          <a:p>
            <a:r>
              <a:rPr lang="en-US" dirty="0" smtClean="0"/>
              <a:t>Easily Print Pre-filled  Individual Membership Forms</a:t>
            </a:r>
          </a:p>
          <a:p>
            <a:pPr marL="530136" indent="-530136">
              <a:lnSpc>
                <a:spcPct val="80000"/>
              </a:lnSpc>
              <a:buFont typeface="Wingdings" pitchFamily="2" charset="2"/>
              <a:buAutoNum type="arabicPeriod"/>
            </a:pPr>
            <a:r>
              <a:rPr lang="en-US" dirty="0" smtClean="0"/>
              <a:t>Login to </a:t>
            </a:r>
            <a:r>
              <a:rPr lang="en-US" dirty="0" err="1" smtClean="0"/>
              <a:t>Bookshare</a:t>
            </a:r>
            <a:endParaRPr lang="en-US" dirty="0" smtClean="0"/>
          </a:p>
          <a:p>
            <a:pPr marL="530136" indent="-530136">
              <a:lnSpc>
                <a:spcPct val="80000"/>
              </a:lnSpc>
              <a:buFont typeface="Wingdings" pitchFamily="2" charset="2"/>
              <a:buAutoNum type="arabicPeriod"/>
            </a:pPr>
            <a:r>
              <a:rPr lang="en-US" dirty="0" smtClean="0"/>
              <a:t>Select “My Organization” from task bar</a:t>
            </a:r>
          </a:p>
          <a:p>
            <a:pPr marL="530136" indent="-530136">
              <a:lnSpc>
                <a:spcPct val="80000"/>
              </a:lnSpc>
              <a:buFont typeface="Wingdings" pitchFamily="2" charset="2"/>
              <a:buAutoNum type="arabicPeriod"/>
            </a:pPr>
            <a:r>
              <a:rPr lang="en-US" dirty="0" smtClean="0"/>
              <a:t>Select “Members”</a:t>
            </a:r>
          </a:p>
          <a:p>
            <a:pPr marL="530136" indent="-530136">
              <a:lnSpc>
                <a:spcPct val="80000"/>
              </a:lnSpc>
              <a:buFont typeface="Wingdings" pitchFamily="2" charset="2"/>
              <a:buAutoNum type="arabicPeriod"/>
            </a:pPr>
            <a:r>
              <a:rPr lang="en-US" dirty="0" smtClean="0"/>
              <a:t>Select check box by name of each student</a:t>
            </a:r>
          </a:p>
          <a:p>
            <a:pPr marL="530136" indent="-530136">
              <a:lnSpc>
                <a:spcPct val="80000"/>
              </a:lnSpc>
              <a:buFont typeface="Wingdings" pitchFamily="2" charset="2"/>
              <a:buAutoNum type="arabicPeriod"/>
            </a:pPr>
            <a:r>
              <a:rPr lang="en-US" dirty="0" smtClean="0"/>
              <a:t>Email or download and print forms </a:t>
            </a:r>
          </a:p>
          <a:p>
            <a:pPr marL="530136" indent="-530136">
              <a:lnSpc>
                <a:spcPct val="80000"/>
              </a:lnSpc>
              <a:buFont typeface="Wingdings" pitchFamily="2" charset="2"/>
              <a:buAutoNum type="arabicPeriod"/>
            </a:pPr>
            <a:r>
              <a:rPr lang="en-US" dirty="0" smtClean="0"/>
              <a:t>Download and print “Send Home Membership Letter for Parents” on </a:t>
            </a:r>
            <a:r>
              <a:rPr lang="en-US" dirty="0" err="1" smtClean="0"/>
              <a:t>Bookshare</a:t>
            </a:r>
            <a:r>
              <a:rPr lang="en-US" dirty="0" smtClean="0"/>
              <a:t> Training page</a:t>
            </a:r>
          </a:p>
          <a:p>
            <a:pPr marL="530136" indent="-530136">
              <a:lnSpc>
                <a:spcPct val="80000"/>
              </a:lnSpc>
              <a:buFont typeface="Wingdings" pitchFamily="2" charset="2"/>
              <a:buAutoNum type="arabicPeriod"/>
            </a:pPr>
            <a:r>
              <a:rPr lang="en-US" dirty="0" smtClean="0"/>
              <a:t>Email or send home both forms with your students for parents to read</a:t>
            </a:r>
            <a:r>
              <a:rPr lang="en-US" baseline="0" dirty="0" smtClean="0"/>
              <a:t> and sign up online</a:t>
            </a:r>
          </a:p>
          <a:p>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37</a:t>
            </a:fld>
            <a:endParaRPr lang="en-US"/>
          </a:p>
        </p:txBody>
      </p:sp>
    </p:spTree>
    <p:extLst>
      <p:ext uri="{BB962C8B-B14F-4D97-AF65-F5344CB8AC3E}">
        <p14:creationId xmlns:p14="http://schemas.microsoft.com/office/powerpoint/2010/main" val="3517483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3940864" y="8786059"/>
            <a:ext cx="3013974" cy="454779"/>
          </a:xfrm>
          <a:prstGeom prst="rect">
            <a:avLst/>
          </a:prstGeom>
          <a:noFill/>
          <a:ln w="9525">
            <a:noFill/>
            <a:miter lim="800000"/>
            <a:headEnd/>
            <a:tailEnd/>
          </a:ln>
        </p:spPr>
        <p:txBody>
          <a:bodyPr lIns="92530" tIns="46266" rIns="92530" bIns="46266" anchor="b"/>
          <a:lstStyle/>
          <a:p>
            <a:pPr algn="r" defTabSz="924583" eaLnBrk="0" hangingPunct="0"/>
            <a:fld id="{9A274D8C-90CE-4ECE-946D-8B164C678599}" type="slidenum">
              <a:rPr lang="en-US" sz="1200">
                <a:cs typeface="ＭＳ Ｐゴシック"/>
              </a:rPr>
              <a:pPr algn="r" defTabSz="924583" eaLnBrk="0" hangingPunct="0"/>
              <a:t>38</a:t>
            </a:fld>
            <a:endParaRPr lang="en-US" sz="1200" dirty="0">
              <a:cs typeface="ＭＳ Ｐゴシック"/>
            </a:endParaRPr>
          </a:p>
        </p:txBody>
      </p:sp>
      <p:sp>
        <p:nvSpPr>
          <p:cNvPr id="72706" name="Rectangle 2"/>
          <p:cNvSpPr>
            <a:spLocks noGrp="1" noRot="1" noChangeAspect="1" noChangeArrowheads="1" noTextEdit="1"/>
          </p:cNvSpPr>
          <p:nvPr>
            <p:ph type="sldImg"/>
          </p:nvPr>
        </p:nvSpPr>
        <p:spPr>
          <a:xfrm>
            <a:off x="1158875" y="682625"/>
            <a:ext cx="4641850" cy="3482975"/>
          </a:xfrm>
          <a:ln/>
        </p:spPr>
      </p:sp>
      <p:sp>
        <p:nvSpPr>
          <p:cNvPr id="72707" name="Rectangle 3"/>
          <p:cNvSpPr>
            <a:spLocks noGrp="1" noChangeArrowheads="1"/>
          </p:cNvSpPr>
          <p:nvPr>
            <p:ph type="body" idx="1"/>
          </p:nvPr>
        </p:nvSpPr>
        <p:spPr>
          <a:xfrm>
            <a:off x="928469" y="4391452"/>
            <a:ext cx="5097903" cy="4167220"/>
          </a:xfrm>
          <a:noFill/>
          <a:ln/>
        </p:spPr>
        <p:txBody>
          <a:bodyPr/>
          <a:lstStyle/>
          <a:p>
            <a:r>
              <a:rPr lang="en-US" dirty="0" smtClean="0"/>
              <a:t>This covers the main points regarding our usage terms for organizations.</a:t>
            </a:r>
          </a:p>
          <a:p>
            <a:endParaRPr lang="en-US" dirty="0" smtClean="0"/>
          </a:p>
          <a:p>
            <a:r>
              <a:rPr lang="en-US" dirty="0" smtClean="0"/>
              <a:t>Access to Bookshare books is a privilege, and it is based on a social bargain between the publishers and authors and the disability community.</a:t>
            </a:r>
          </a:p>
          <a:p>
            <a:endParaRPr lang="en-US" dirty="0" smtClean="0"/>
          </a:p>
          <a:p>
            <a:r>
              <a:rPr lang="en-US" dirty="0" smtClean="0"/>
              <a:t> It’s important to not redistribute these Accessible Media to other individuals, regardless of whether or not they would qualify for Bookshare. Members are permitted to use Bookshare books for their own personal use. Bookshare uses Digital Rights Management (DRM) technology and contractual agreements with Members to maximize personal access to books and minimize abuse of this privilege. Bookshare copyrighted books are not available to the general public, and cannot be shared with individuals other than the Member for whom the book was downloaded, regardless of whether or not the other individual would qualify for service. </a:t>
            </a:r>
          </a:p>
          <a:p>
            <a:endParaRPr lang="en-US" dirty="0" smtClean="0"/>
          </a:p>
          <a:p>
            <a:r>
              <a:rPr lang="en-US" dirty="0" smtClean="0"/>
              <a:t>Teachers should inform students about these restrictions and that these Accessible Media are for their sole use.</a:t>
            </a:r>
          </a:p>
          <a:p>
            <a:endParaRPr lang="en-US" dirty="0" smtClean="0"/>
          </a:p>
        </p:txBody>
      </p:sp>
    </p:spTree>
    <p:extLst>
      <p:ext uri="{BB962C8B-B14F-4D97-AF65-F5344CB8AC3E}">
        <p14:creationId xmlns:p14="http://schemas.microsoft.com/office/powerpoint/2010/main" val="734389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69988" y="693738"/>
            <a:ext cx="4619625" cy="3465512"/>
          </a:xfrm>
          <a:ln/>
        </p:spPr>
      </p:sp>
      <p:sp>
        <p:nvSpPr>
          <p:cNvPr id="75778" name="Rectangle 3"/>
          <p:cNvSpPr>
            <a:spLocks noGrp="1" noChangeArrowheads="1"/>
          </p:cNvSpPr>
          <p:nvPr>
            <p:ph type="body" idx="1"/>
          </p:nvPr>
        </p:nvSpPr>
        <p:spPr>
          <a:xfrm>
            <a:off x="695170" y="4386715"/>
            <a:ext cx="5564501" cy="4160904"/>
          </a:xfrm>
          <a:noFill/>
          <a:ln/>
        </p:spPr>
        <p:txBody>
          <a:bodyPr/>
          <a:lstStyle/>
          <a:p>
            <a:r>
              <a:rPr lang="en-US" b="1" dirty="0" smtClean="0"/>
              <a:t>Qualified users</a:t>
            </a:r>
            <a:r>
              <a:rPr lang="en-US" dirty="0" smtClean="0"/>
              <a:t>: Only blind or other persons with disabilities that affect their ability to access print are permitted to download copyrighted books.</a:t>
            </a:r>
          </a:p>
          <a:p>
            <a:endParaRPr lang="en-US" dirty="0" smtClean="0"/>
          </a:p>
          <a:p>
            <a:r>
              <a:rPr lang="en-US" b="1" dirty="0" smtClean="0"/>
              <a:t>Contractual agreement</a:t>
            </a:r>
            <a:r>
              <a:rPr lang="en-US" dirty="0" smtClean="0"/>
              <a:t>: All Bookshare users have to agree to terms of use that forbid violation of the copyright law restrictions on redistribution and use of copyrighted material. Users who violate these terms will lose their access to Bookshare and may suffer other legal consequences as a result of their actions. Attorneys from the publishing industry had the opportunity to comment on these agreements and Bookshare made numerous changes in response to their concerns.</a:t>
            </a:r>
          </a:p>
          <a:p>
            <a:endParaRPr lang="en-US" dirty="0" smtClean="0"/>
          </a:p>
          <a:p>
            <a:r>
              <a:rPr lang="en-US" b="1" dirty="0" smtClean="0"/>
              <a:t>Copyright notice</a:t>
            </a:r>
            <a:r>
              <a:rPr lang="en-US" dirty="0" smtClean="0"/>
              <a:t>: In order to comply with the copyright law regulating the provision of accessible books to people with disabilities (17 U.S.C. § 121), Bookshare ensures that all copyrighted materials bear a notice that any further reproduction or distribution in a format other than a specialized format is an infringement. Such content includes a copyright notice identifying the copyright owner and the date of the original publication. </a:t>
            </a:r>
          </a:p>
          <a:p>
            <a:r>
              <a:rPr lang="en-US" dirty="0" smtClean="0"/>
              <a:t>In addition, there is other language reminding users of their obligations to use this material only as permitted by their agreements with Bookshare and the law. It also informs people who are not Bookshare users that their possession of a Bookshare digital book is a violation of the copyright law and that they should erase such a book without using or copying it.</a:t>
            </a:r>
          </a:p>
          <a:p>
            <a:endParaRPr lang="en-US" dirty="0" smtClean="0"/>
          </a:p>
          <a:p>
            <a:r>
              <a:rPr lang="en-US" b="1" dirty="0" smtClean="0"/>
              <a:t>Encryption</a:t>
            </a:r>
            <a:r>
              <a:rPr lang="en-US" dirty="0" smtClean="0"/>
              <a:t>: Bookshare encrypts a requested book for a given user. The content delivered for that user can be decrypted only by a password and is then saved to the specified DAISY or BRF (Braille) file.</a:t>
            </a:r>
          </a:p>
          <a:p>
            <a:endParaRPr lang="en-US" dirty="0" smtClean="0"/>
          </a:p>
          <a:p>
            <a:r>
              <a:rPr lang="en-US" b="1" dirty="0" smtClean="0"/>
              <a:t>Fingerprint</a:t>
            </a:r>
            <a:r>
              <a:rPr lang="en-US" dirty="0" smtClean="0"/>
              <a:t>: All copyrighted material downloaded is fingerprinted as part of the encryption process so that the identity of the authorized user is contained within the decrypted material in a difficult to find fashion. This way, if a user illegally redistributes material downloaded from Bookshare, it is possible to confirm both that the materials came from Bookshare and which user was responsible.</a:t>
            </a:r>
          </a:p>
          <a:p>
            <a:endParaRPr lang="en-US" dirty="0" smtClean="0"/>
          </a:p>
          <a:p>
            <a:r>
              <a:rPr lang="en-US" b="1" dirty="0" smtClean="0"/>
              <a:t>Security database</a:t>
            </a:r>
            <a:r>
              <a:rPr lang="en-US" dirty="0" smtClean="0"/>
              <a:t>: All transactions, encryption codes and fingerprints are stored in a database enabling Bookshare to track any abuse to the source. Users are informed of the existence of this database as part of </a:t>
            </a:r>
            <a:r>
              <a:rPr lang="en-US" dirty="0" err="1" smtClean="0"/>
              <a:t>Bookshare's</a:t>
            </a:r>
            <a:r>
              <a:rPr lang="en-US" dirty="0" smtClean="0"/>
              <a:t> privacy program, and are informed of the limitations of the use of this data (it will only be used to respond to abuse problems, and not for marketing or other purposes).</a:t>
            </a:r>
          </a:p>
          <a:p>
            <a:endParaRPr lang="en-US" dirty="0" smtClean="0"/>
          </a:p>
          <a:p>
            <a:r>
              <a:rPr lang="en-US" b="1" dirty="0" smtClean="0"/>
              <a:t>Security watch program</a:t>
            </a:r>
            <a:r>
              <a:rPr lang="en-US" dirty="0" smtClean="0"/>
              <a:t>: A security program monitors all transactions and will suspend any user whose account exhibits any excessive downloading of content or other unusual activity. This program will build usage profiles and over time will be strengthened through experience to flag potential abuse. For example, there will be an active effort to suspend accounts that show evidence of abuse.</a:t>
            </a:r>
          </a:p>
        </p:txBody>
      </p:sp>
    </p:spTree>
    <p:extLst>
      <p:ext uri="{BB962C8B-B14F-4D97-AF65-F5344CB8AC3E}">
        <p14:creationId xmlns:p14="http://schemas.microsoft.com/office/powerpoint/2010/main" val="629887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Q&amp;A</a:t>
            </a:r>
            <a:r>
              <a:rPr lang="en-US" baseline="0" dirty="0" smtClean="0"/>
              <a:t> on morning topics</a:t>
            </a:r>
          </a:p>
          <a:p>
            <a:pPr>
              <a:buFontTx/>
              <a:buChar char="-"/>
            </a:pPr>
            <a:r>
              <a:rPr lang="en-US" baseline="0" dirty="0" smtClean="0"/>
              <a:t>Check basic understanding of Bookshare</a:t>
            </a:r>
          </a:p>
          <a:p>
            <a:pPr>
              <a:buFontTx/>
              <a:buChar char="-"/>
            </a:pPr>
            <a:r>
              <a:rPr lang="en-US" baseline="0" dirty="0" smtClean="0"/>
              <a:t>Check understanding of eligibility requirements</a:t>
            </a:r>
          </a:p>
          <a:p>
            <a:pPr>
              <a:buFontTx/>
              <a:buChar char="-"/>
            </a:pPr>
            <a:r>
              <a:rPr lang="en-US" baseline="0" dirty="0" smtClean="0"/>
              <a:t>Check understanding of membership options</a:t>
            </a:r>
          </a:p>
          <a:p>
            <a:pPr>
              <a:buFontTx/>
              <a:buNone/>
            </a:pPr>
            <a:endParaRPr lang="en-US" baseline="0" dirty="0" smtClean="0"/>
          </a:p>
          <a:p>
            <a:pPr>
              <a:buFontTx/>
              <a:buNone/>
            </a:pPr>
            <a:r>
              <a:rPr lang="en-US" baseline="0" dirty="0" smtClean="0"/>
              <a:t>Following Q&amp;A and before taking break, find out who has an account and who does not. Inform participants that for remainder of the day they will be working hands-on either within Bookshare</a:t>
            </a:r>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40</a:t>
            </a:fld>
            <a:endParaRPr lang="en-US"/>
          </a:p>
        </p:txBody>
      </p:sp>
    </p:spTree>
    <p:extLst>
      <p:ext uri="{BB962C8B-B14F-4D97-AF65-F5344CB8AC3E}">
        <p14:creationId xmlns:p14="http://schemas.microsoft.com/office/powerpoint/2010/main" val="3792067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42</a:t>
            </a:fld>
            <a:endParaRPr lang="en-US"/>
          </a:p>
        </p:txBody>
      </p:sp>
    </p:spTree>
    <p:extLst>
      <p:ext uri="{BB962C8B-B14F-4D97-AF65-F5344CB8AC3E}">
        <p14:creationId xmlns:p14="http://schemas.microsoft.com/office/powerpoint/2010/main" val="13655006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719">
              <a:defRPr/>
            </a:pPr>
            <a:r>
              <a:rPr lang="en-US" dirty="0" smtClean="0"/>
              <a:t>This is a screen shot of the </a:t>
            </a:r>
            <a:r>
              <a:rPr lang="en-US" dirty="0" err="1" smtClean="0"/>
              <a:t>bookshare</a:t>
            </a:r>
            <a:r>
              <a:rPr lang="en-US" baseline="0" dirty="0" smtClean="0"/>
              <a:t> website home screen with the Help Center, My </a:t>
            </a:r>
            <a:r>
              <a:rPr lang="en-US" baseline="0" dirty="0" err="1" smtClean="0"/>
              <a:t>Bookshare</a:t>
            </a:r>
            <a:r>
              <a:rPr lang="en-US" baseline="0" dirty="0" smtClean="0"/>
              <a:t>, and Get Started tabs highlighted as tabs that participants might be interested</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43</a:t>
            </a:fld>
            <a:endParaRPr lang="en-US"/>
          </a:p>
        </p:txBody>
      </p:sp>
    </p:spTree>
    <p:extLst>
      <p:ext uri="{BB962C8B-B14F-4D97-AF65-F5344CB8AC3E}">
        <p14:creationId xmlns:p14="http://schemas.microsoft.com/office/powerpoint/2010/main" val="134035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CC89E4B-FCD7-4859-8E37-3DB983CA97E0}" type="slidenum">
              <a:rPr lang="en-US" altLang="en-US" smtClean="0"/>
              <a:pPr>
                <a:defRPr/>
              </a:pPr>
              <a:t>44</a:t>
            </a:fld>
            <a:endParaRPr lang="en-US" altLang="en-US"/>
          </a:p>
        </p:txBody>
      </p:sp>
    </p:spTree>
    <p:extLst>
      <p:ext uri="{BB962C8B-B14F-4D97-AF65-F5344CB8AC3E}">
        <p14:creationId xmlns:p14="http://schemas.microsoft.com/office/powerpoint/2010/main" val="35847211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45</a:t>
            </a:fld>
            <a:endParaRPr lang="en-US"/>
          </a:p>
        </p:txBody>
      </p:sp>
    </p:spTree>
    <p:extLst>
      <p:ext uri="{BB962C8B-B14F-4D97-AF65-F5344CB8AC3E}">
        <p14:creationId xmlns:p14="http://schemas.microsoft.com/office/powerpoint/2010/main" val="4274564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p:txBody>
          <a:bodyPr/>
          <a:lstStyle/>
          <a:p>
            <a:pPr>
              <a:defRPr/>
            </a:pPr>
            <a:fld id="{027E4C88-9C61-4215-85C5-BABB34973463}" type="slidenum">
              <a:rPr lang="en-US" smtClean="0">
                <a:ea typeface="ＭＳ Ｐゴシック" pitchFamily="34" charset="-128"/>
              </a:rPr>
              <a:pPr>
                <a:defRPr/>
              </a:pPr>
              <a:t>5</a:t>
            </a:fld>
            <a:endParaRPr lang="en-US" smtClean="0">
              <a:ea typeface="ＭＳ Ｐゴシック" pitchFamily="34" charset="-128"/>
            </a:endParaRPr>
          </a:p>
        </p:txBody>
      </p:sp>
      <p:sp>
        <p:nvSpPr>
          <p:cNvPr id="19458" name="Rectangle 7"/>
          <p:cNvSpPr txBox="1">
            <a:spLocks noGrp="1" noChangeArrowheads="1"/>
          </p:cNvSpPr>
          <p:nvPr/>
        </p:nvSpPr>
        <p:spPr bwMode="auto">
          <a:xfrm>
            <a:off x="3939290" y="8776586"/>
            <a:ext cx="3013974" cy="462674"/>
          </a:xfrm>
          <a:prstGeom prst="rect">
            <a:avLst/>
          </a:prstGeom>
          <a:noFill/>
          <a:ln w="9525">
            <a:noFill/>
            <a:miter lim="800000"/>
            <a:headEnd/>
            <a:tailEnd/>
          </a:ln>
        </p:spPr>
        <p:txBody>
          <a:bodyPr lIns="92511" tIns="46255" rIns="92511" bIns="46255" anchor="b"/>
          <a:lstStyle/>
          <a:p>
            <a:pPr algn="r" eaLnBrk="0" hangingPunct="0"/>
            <a:fld id="{45C73F0F-D132-4633-AEEC-0837635A39D3}" type="slidenum">
              <a:rPr lang="en-US" sz="1200">
                <a:cs typeface="ＭＳ Ｐゴシック"/>
              </a:rPr>
              <a:pPr algn="r" eaLnBrk="0" hangingPunct="0"/>
              <a:t>5</a:t>
            </a:fld>
            <a:endParaRPr lang="en-US" sz="1200" dirty="0">
              <a:cs typeface="ＭＳ Ｐゴシック"/>
            </a:endParaRPr>
          </a:p>
        </p:txBody>
      </p:sp>
      <p:sp>
        <p:nvSpPr>
          <p:cNvPr id="19459" name="Rectangle 2"/>
          <p:cNvSpPr>
            <a:spLocks noGrp="1" noRot="1" noChangeAspect="1" noChangeArrowheads="1" noTextEdit="1"/>
          </p:cNvSpPr>
          <p:nvPr>
            <p:ph type="sldImg"/>
          </p:nvPr>
        </p:nvSpPr>
        <p:spPr>
          <a:xfrm>
            <a:off x="1169988" y="693738"/>
            <a:ext cx="4616450" cy="3463925"/>
          </a:xfrm>
          <a:ln/>
        </p:spPr>
      </p:sp>
      <p:sp>
        <p:nvSpPr>
          <p:cNvPr id="19460" name="Rectangle 3"/>
          <p:cNvSpPr>
            <a:spLocks noGrp="1" noChangeArrowheads="1"/>
          </p:cNvSpPr>
          <p:nvPr>
            <p:ph type="body" idx="1"/>
          </p:nvPr>
        </p:nvSpPr>
        <p:spPr>
          <a:noFill/>
          <a:ln/>
        </p:spPr>
        <p:txBody>
          <a:bodyPr lIns="92511" tIns="46255" rIns="92511" bIns="46255"/>
          <a:lstStyle/>
          <a:p>
            <a:pPr eaLnBrk="1" hangingPunct="1"/>
            <a:r>
              <a:rPr lang="en-US" dirty="0" smtClean="0"/>
              <a:t>This workshop was designed to educate participants on how to use Bookshare resources and tools so that teachers can provide timely access to textbooks and print materials in accessible formats for students with print disabilities. </a:t>
            </a:r>
          </a:p>
          <a:p>
            <a:pPr defTabSz="908804" eaLnBrk="1" hangingPunct="1">
              <a:defRPr/>
            </a:pPr>
            <a:endParaRPr lang="en-US" dirty="0" smtClean="0"/>
          </a:p>
          <a:p>
            <a:pPr defTabSz="908804" eaLnBrk="1" hangingPunct="1">
              <a:defRPr/>
            </a:pPr>
            <a:r>
              <a:rPr lang="en-US" b="0" dirty="0" smtClean="0"/>
              <a:t>Reference agenda</a:t>
            </a:r>
            <a:r>
              <a:rPr lang="en-US" b="0" baseline="0" dirty="0" smtClean="0"/>
              <a:t> handout. </a:t>
            </a:r>
            <a:r>
              <a:rPr lang="en-US" dirty="0" smtClean="0"/>
              <a:t>Today, we’ll spend the next 5-6 hours covering in detail, the following topics.  We’ll also spend time logging into Bookshare so that you can experience first-hand, the available books, tools, and services that Bookshare offers.</a:t>
            </a:r>
          </a:p>
          <a:p>
            <a:pPr eaLnBrk="1" hangingPunct="1"/>
            <a:endParaRPr lang="en-US" dirty="0" smtClean="0"/>
          </a:p>
          <a:p>
            <a:r>
              <a:rPr lang="en-US" dirty="0" smtClean="0"/>
              <a:t>NOTE</a:t>
            </a:r>
            <a:r>
              <a:rPr lang="en-US" baseline="0" dirty="0" smtClean="0"/>
              <a:t> TO TEAM: I’m sure there are more, but I tried to distill the long list from the Bookshare website into the main objectives of the day.  Let me know what I’m missing.</a:t>
            </a:r>
            <a:endParaRPr lang="en-US" dirty="0" smtClean="0"/>
          </a:p>
          <a:p>
            <a:pPr eaLnBrk="1" hangingPunct="1"/>
            <a:endParaRPr lang="en-US" dirty="0" smtClean="0"/>
          </a:p>
        </p:txBody>
      </p:sp>
    </p:spTree>
    <p:extLst>
      <p:ext uri="{BB962C8B-B14F-4D97-AF65-F5344CB8AC3E}">
        <p14:creationId xmlns:p14="http://schemas.microsoft.com/office/powerpoint/2010/main" val="3874963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CC89E4B-FCD7-4859-8E37-3DB983CA97E0}" type="slidenum">
              <a:rPr lang="en-US" altLang="en-US" smtClean="0"/>
              <a:pPr>
                <a:defRPr/>
              </a:pPr>
              <a:t>46</a:t>
            </a:fld>
            <a:endParaRPr lang="en-US" altLang="en-US"/>
          </a:p>
        </p:txBody>
      </p:sp>
    </p:spTree>
    <p:extLst>
      <p:ext uri="{BB962C8B-B14F-4D97-AF65-F5344CB8AC3E}">
        <p14:creationId xmlns:p14="http://schemas.microsoft.com/office/powerpoint/2010/main" val="951979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Useful</a:t>
            </a:r>
            <a:r>
              <a:rPr lang="en-US" baseline="0" dirty="0" smtClean="0"/>
              <a:t> section for finding answers to common tech and membership questions. You can also find contact information for our support team.  You will also find quick links to User Feedback and Training and Resources.  Make your book requests this way too.</a:t>
            </a:r>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47</a:t>
            </a:fld>
            <a:endParaRPr lang="en-US"/>
          </a:p>
        </p:txBody>
      </p:sp>
    </p:spTree>
    <p:extLst>
      <p:ext uri="{BB962C8B-B14F-4D97-AF65-F5344CB8AC3E}">
        <p14:creationId xmlns:p14="http://schemas.microsoft.com/office/powerpoint/2010/main" val="19365300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CC89E4B-FCD7-4859-8E37-3DB983CA97E0}" type="slidenum">
              <a:rPr lang="en-US" altLang="en-US" smtClean="0"/>
              <a:pPr>
                <a:defRPr/>
              </a:pPr>
              <a:t>48</a:t>
            </a:fld>
            <a:endParaRPr lang="en-US" altLang="en-US"/>
          </a:p>
        </p:txBody>
      </p:sp>
    </p:spTree>
    <p:extLst>
      <p:ext uri="{BB962C8B-B14F-4D97-AF65-F5344CB8AC3E}">
        <p14:creationId xmlns:p14="http://schemas.microsoft.com/office/powerpoint/2010/main" val="20622686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49</a:t>
            </a:fld>
            <a:endParaRPr lang="en-US"/>
          </a:p>
        </p:txBody>
      </p:sp>
    </p:spTree>
    <p:extLst>
      <p:ext uri="{BB962C8B-B14F-4D97-AF65-F5344CB8AC3E}">
        <p14:creationId xmlns:p14="http://schemas.microsoft.com/office/powerpoint/2010/main" val="450424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CC89E4B-FCD7-4859-8E37-3DB983CA97E0}" type="slidenum">
              <a:rPr lang="en-US" altLang="en-US" smtClean="0"/>
              <a:pPr>
                <a:defRPr/>
              </a:pPr>
              <a:t>50</a:t>
            </a:fld>
            <a:endParaRPr lang="en-US" altLang="en-US"/>
          </a:p>
        </p:txBody>
      </p:sp>
    </p:spTree>
    <p:extLst>
      <p:ext uri="{BB962C8B-B14F-4D97-AF65-F5344CB8AC3E}">
        <p14:creationId xmlns:p14="http://schemas.microsoft.com/office/powerpoint/2010/main" val="22295022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ln/>
        </p:spPr>
      </p:sp>
      <p:sp>
        <p:nvSpPr>
          <p:cNvPr id="100354" name="Notes Placeholder 2"/>
          <p:cNvSpPr>
            <a:spLocks noGrp="1"/>
          </p:cNvSpPr>
          <p:nvPr>
            <p:ph type="body" idx="1"/>
          </p:nvPr>
        </p:nvSpPr>
        <p:spPr>
          <a:noFill/>
          <a:ln/>
        </p:spPr>
        <p:txBody>
          <a:bodyPr/>
          <a:lstStyle/>
          <a:p>
            <a:endParaRPr lang="en-US" dirty="0" smtClean="0"/>
          </a:p>
        </p:txBody>
      </p:sp>
      <p:sp>
        <p:nvSpPr>
          <p:cNvPr id="96259" name="Slide Number Placeholder 3"/>
          <p:cNvSpPr>
            <a:spLocks noGrp="1"/>
          </p:cNvSpPr>
          <p:nvPr>
            <p:ph type="sldNum" sz="quarter" idx="5"/>
          </p:nvPr>
        </p:nvSpPr>
        <p:spPr/>
        <p:txBody>
          <a:bodyPr/>
          <a:lstStyle/>
          <a:p>
            <a:pPr>
              <a:defRPr/>
            </a:pPr>
            <a:fld id="{5FF5C3DF-C582-44B0-B88A-B68D660C76B4}" type="slidenum">
              <a:rPr lang="en-US" smtClean="0">
                <a:ea typeface="ＭＳ Ｐゴシック" pitchFamily="34" charset="-128"/>
              </a:rPr>
              <a:pPr>
                <a:defRPr/>
              </a:pPr>
              <a:t>52</a:t>
            </a:fld>
            <a:endParaRPr lang="en-US" smtClean="0">
              <a:ea typeface="ＭＳ Ｐゴシック" pitchFamily="34" charset="-128"/>
            </a:endParaRPr>
          </a:p>
        </p:txBody>
      </p:sp>
    </p:spTree>
    <p:extLst>
      <p:ext uri="{BB962C8B-B14F-4D97-AF65-F5344CB8AC3E}">
        <p14:creationId xmlns:p14="http://schemas.microsoft.com/office/powerpoint/2010/main" val="15274956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a:ln/>
        </p:spPr>
      </p:sp>
      <p:sp>
        <p:nvSpPr>
          <p:cNvPr id="77826" name="Notes Placeholder 2"/>
          <p:cNvSpPr>
            <a:spLocks noGrp="1"/>
          </p:cNvSpPr>
          <p:nvPr>
            <p:ph type="body" idx="1"/>
          </p:nvPr>
        </p:nvSpPr>
        <p:spPr>
          <a:noFill/>
          <a:ln/>
        </p:spPr>
        <p:txBody>
          <a:bodyPr/>
          <a:lstStyle/>
          <a:p>
            <a:r>
              <a:rPr lang="en-US" dirty="0" smtClean="0"/>
              <a:t>This is</a:t>
            </a:r>
            <a:r>
              <a:rPr lang="en-US" baseline="0" dirty="0" smtClean="0"/>
              <a:t> your personalized home page, used to be called the Task Bar and it is now called My </a:t>
            </a:r>
            <a:r>
              <a:rPr lang="en-US" baseline="0" dirty="0" err="1" smtClean="0"/>
              <a:t>Bookshare</a:t>
            </a:r>
            <a:r>
              <a:rPr lang="en-US" baseline="0" dirty="0" smtClean="0"/>
              <a:t>.  This is where you can manage your account, update your student and teacher roster, see your recent downloads, manage your reading lists, see your recent requests and access free reading tools.  </a:t>
            </a:r>
            <a:endParaRPr lang="en-US" dirty="0" smtClean="0"/>
          </a:p>
        </p:txBody>
      </p:sp>
      <p:sp>
        <p:nvSpPr>
          <p:cNvPr id="77827" name="Slide Number Placeholder 3"/>
          <p:cNvSpPr txBox="1">
            <a:spLocks noGrp="1"/>
          </p:cNvSpPr>
          <p:nvPr/>
        </p:nvSpPr>
        <p:spPr bwMode="auto">
          <a:xfrm>
            <a:off x="3939289" y="8778165"/>
            <a:ext cx="3013974" cy="461095"/>
          </a:xfrm>
          <a:prstGeom prst="rect">
            <a:avLst/>
          </a:prstGeom>
          <a:noFill/>
          <a:ln w="9525">
            <a:noFill/>
            <a:miter lim="800000"/>
            <a:headEnd/>
            <a:tailEnd/>
          </a:ln>
        </p:spPr>
        <p:txBody>
          <a:bodyPr lIns="92530" tIns="46266" rIns="92530" bIns="46266" anchor="b"/>
          <a:lstStyle/>
          <a:p>
            <a:pPr algn="r"/>
            <a:fld id="{2B535A7B-299E-42A9-BB9D-502F88E2F1BB}" type="slidenum">
              <a:rPr lang="en-US" sz="1200">
                <a:cs typeface="ＭＳ Ｐゴシック"/>
              </a:rPr>
              <a:pPr algn="r"/>
              <a:t>54</a:t>
            </a:fld>
            <a:endParaRPr lang="en-US" sz="1200" dirty="0">
              <a:cs typeface="ＭＳ Ｐゴシック"/>
            </a:endParaRPr>
          </a:p>
        </p:txBody>
      </p:sp>
    </p:spTree>
    <p:extLst>
      <p:ext uri="{BB962C8B-B14F-4D97-AF65-F5344CB8AC3E}">
        <p14:creationId xmlns:p14="http://schemas.microsoft.com/office/powerpoint/2010/main" val="5945597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a:ln/>
        </p:spPr>
      </p:sp>
      <p:sp>
        <p:nvSpPr>
          <p:cNvPr id="79874" name="Notes Placeholder 2"/>
          <p:cNvSpPr>
            <a:spLocks noGrp="1"/>
          </p:cNvSpPr>
          <p:nvPr>
            <p:ph type="body" idx="1"/>
          </p:nvPr>
        </p:nvSpPr>
        <p:spPr>
          <a:noFill/>
          <a:ln/>
        </p:spPr>
        <p:txBody>
          <a:bodyPr/>
          <a:lstStyle/>
          <a:p>
            <a:pPr eaLnBrk="1" hangingPunct="1"/>
            <a:r>
              <a:rPr lang="en-US" dirty="0" smtClean="0"/>
              <a:t>This is a screen shot of the My Organization/Members</a:t>
            </a:r>
            <a:r>
              <a:rPr lang="en-US" baseline="0" dirty="0" smtClean="0"/>
              <a:t> tab.  The demonstration will show how to add a member. </a:t>
            </a:r>
            <a:r>
              <a:rPr lang="en-US" dirty="0" smtClean="0"/>
              <a:t>Add</a:t>
            </a:r>
            <a:r>
              <a:rPr lang="en-US" baseline="0" dirty="0" smtClean="0"/>
              <a:t> a new student (if using the demo account, add a “fake” student name). </a:t>
            </a:r>
          </a:p>
          <a:p>
            <a:pPr eaLnBrk="1" hangingPunct="1"/>
            <a:r>
              <a:rPr lang="en-US" baseline="0" dirty="0" smtClean="0"/>
              <a:t>Sort by school, filter by </a:t>
            </a:r>
            <a:r>
              <a:rPr lang="en-US" baseline="0" dirty="0" err="1" smtClean="0"/>
              <a:t>quicklist</a:t>
            </a:r>
            <a:r>
              <a:rPr lang="en-US" baseline="0" dirty="0" smtClean="0"/>
              <a:t>.</a:t>
            </a:r>
          </a:p>
        </p:txBody>
      </p:sp>
      <p:sp>
        <p:nvSpPr>
          <p:cNvPr id="79875" name="Slide Number Placeholder 3"/>
          <p:cNvSpPr txBox="1">
            <a:spLocks noGrp="1"/>
          </p:cNvSpPr>
          <p:nvPr/>
        </p:nvSpPr>
        <p:spPr bwMode="auto">
          <a:xfrm>
            <a:off x="3939289" y="8778165"/>
            <a:ext cx="3013974" cy="461095"/>
          </a:xfrm>
          <a:prstGeom prst="rect">
            <a:avLst/>
          </a:prstGeom>
          <a:noFill/>
          <a:ln w="9525">
            <a:noFill/>
            <a:miter lim="800000"/>
            <a:headEnd/>
            <a:tailEnd/>
          </a:ln>
        </p:spPr>
        <p:txBody>
          <a:bodyPr lIns="92530" tIns="46266" rIns="92530" bIns="46266" anchor="b"/>
          <a:lstStyle/>
          <a:p>
            <a:pPr algn="r"/>
            <a:fld id="{573A5510-B4B1-4485-9B15-25B7437E3444}" type="slidenum">
              <a:rPr lang="en-US" sz="1200">
                <a:cs typeface="ＭＳ Ｐゴシック"/>
              </a:rPr>
              <a:pPr algn="r"/>
              <a:t>55</a:t>
            </a:fld>
            <a:endParaRPr lang="en-US" sz="1200" dirty="0">
              <a:cs typeface="ＭＳ Ｐゴシック"/>
            </a:endParaRPr>
          </a:p>
        </p:txBody>
      </p:sp>
    </p:spTree>
    <p:extLst>
      <p:ext uri="{BB962C8B-B14F-4D97-AF65-F5344CB8AC3E}">
        <p14:creationId xmlns:p14="http://schemas.microsoft.com/office/powerpoint/2010/main" val="4016219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 5-10 minutes to practice adding/checking members </a:t>
            </a:r>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56</a:t>
            </a:fld>
            <a:endParaRPr lang="en-US"/>
          </a:p>
        </p:txBody>
      </p:sp>
    </p:spTree>
    <p:extLst>
      <p:ext uri="{BB962C8B-B14F-4D97-AF65-F5344CB8AC3E}">
        <p14:creationId xmlns:p14="http://schemas.microsoft.com/office/powerpoint/2010/main" val="6890001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57</a:t>
            </a:fld>
            <a:endParaRPr lang="en-US"/>
          </a:p>
        </p:txBody>
      </p:sp>
    </p:spTree>
    <p:extLst>
      <p:ext uri="{BB962C8B-B14F-4D97-AF65-F5344CB8AC3E}">
        <p14:creationId xmlns:p14="http://schemas.microsoft.com/office/powerpoint/2010/main" val="3397976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6</a:t>
            </a:fld>
            <a:endParaRPr lang="en-US"/>
          </a:p>
        </p:txBody>
      </p:sp>
    </p:spTree>
    <p:extLst>
      <p:ext uri="{BB962C8B-B14F-4D97-AF65-F5344CB8AC3E}">
        <p14:creationId xmlns:p14="http://schemas.microsoft.com/office/powerpoint/2010/main" val="33874294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txBox="1">
            <a:spLocks noGrp="1" noChangeArrowheads="1"/>
          </p:cNvSpPr>
          <p:nvPr/>
        </p:nvSpPr>
        <p:spPr bwMode="auto">
          <a:xfrm>
            <a:off x="3939289" y="8778165"/>
            <a:ext cx="3013974" cy="461095"/>
          </a:xfrm>
          <a:prstGeom prst="rect">
            <a:avLst/>
          </a:prstGeom>
          <a:noFill/>
          <a:ln w="9525">
            <a:noFill/>
            <a:miter lim="800000"/>
            <a:headEnd/>
            <a:tailEnd/>
          </a:ln>
        </p:spPr>
        <p:txBody>
          <a:bodyPr lIns="92519" tIns="46259" rIns="92519" bIns="46259" anchor="b"/>
          <a:lstStyle/>
          <a:p>
            <a:pPr algn="r" defTabSz="924583" eaLnBrk="0" hangingPunct="0"/>
            <a:fld id="{A286DFB9-A56A-4FED-9118-CD96EB6F456E}" type="slidenum">
              <a:rPr lang="en-US" sz="1200">
                <a:cs typeface="ＭＳ Ｐゴシック"/>
              </a:rPr>
              <a:pPr algn="r" defTabSz="924583" eaLnBrk="0" hangingPunct="0"/>
              <a:t>58</a:t>
            </a:fld>
            <a:endParaRPr lang="en-US" sz="1200" dirty="0">
              <a:cs typeface="ＭＳ Ｐゴシック"/>
            </a:endParaRPr>
          </a:p>
        </p:txBody>
      </p:sp>
      <p:sp>
        <p:nvSpPr>
          <p:cNvPr id="34818" name="Rectangle 2"/>
          <p:cNvSpPr>
            <a:spLocks noGrp="1" noRot="1" noChangeAspect="1" noChangeArrowheads="1" noTextEdit="1"/>
          </p:cNvSpPr>
          <p:nvPr>
            <p:ph type="sldImg"/>
          </p:nvPr>
        </p:nvSpPr>
        <p:spPr>
          <a:xfrm>
            <a:off x="1169988" y="693738"/>
            <a:ext cx="4619625" cy="3465512"/>
          </a:xfrm>
          <a:ln/>
        </p:spPr>
      </p:sp>
      <p:sp>
        <p:nvSpPr>
          <p:cNvPr id="34819" name="Rectangle 3"/>
          <p:cNvSpPr>
            <a:spLocks noGrp="1" noChangeArrowheads="1"/>
          </p:cNvSpPr>
          <p:nvPr>
            <p:ph type="body" idx="1"/>
          </p:nvPr>
        </p:nvSpPr>
        <p:spPr>
          <a:xfrm>
            <a:off x="695170" y="4386715"/>
            <a:ext cx="5564501" cy="4160904"/>
          </a:xfrm>
          <a:noFill/>
          <a:ln/>
        </p:spPr>
        <p:txBody>
          <a:bodyPr lIns="92519" tIns="46259" rIns="92519" bIns="46259"/>
          <a:lstStyle/>
          <a:p>
            <a:pPr defTabSz="908804">
              <a:defRPr/>
            </a:pPr>
            <a:r>
              <a:rPr lang="en-US" b="1" dirty="0" smtClean="0"/>
              <a:t>BOOKSHARE OFFERS: </a:t>
            </a:r>
            <a:r>
              <a:rPr lang="en-US" dirty="0" smtClean="0"/>
              <a:t>Digital books for individuals with print disabilities </a:t>
            </a:r>
          </a:p>
          <a:p>
            <a:endParaRPr lang="en-US" dirty="0" smtClean="0"/>
          </a:p>
          <a:p>
            <a:r>
              <a:rPr lang="en-US" dirty="0" smtClean="0"/>
              <a:t>What does </a:t>
            </a:r>
            <a:r>
              <a:rPr lang="en-US" dirty="0" err="1" smtClean="0"/>
              <a:t>Bookshare’s</a:t>
            </a:r>
            <a:r>
              <a:rPr lang="en-US" dirty="0" smtClean="0"/>
              <a:t> library look like?  As you can see, it’s pretty extensive.  We have more than ### NIMAC textbooks, a collection of teacher-recommended reading, as you can see here, a significant list of Special Collections, and at least 270 national and regional newspapers and magazines.</a:t>
            </a:r>
          </a:p>
          <a:p>
            <a:endParaRPr lang="en-US" dirty="0" smtClean="0"/>
          </a:p>
        </p:txBody>
      </p:sp>
    </p:spTree>
    <p:extLst>
      <p:ext uri="{BB962C8B-B14F-4D97-AF65-F5344CB8AC3E}">
        <p14:creationId xmlns:p14="http://schemas.microsoft.com/office/powerpoint/2010/main" val="41218984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69988" y="693738"/>
            <a:ext cx="4619625" cy="3465512"/>
          </a:xfrm>
          <a:ln/>
        </p:spPr>
      </p:sp>
      <p:sp>
        <p:nvSpPr>
          <p:cNvPr id="36866" name="Rectangle 3"/>
          <p:cNvSpPr>
            <a:spLocks noGrp="1" noChangeArrowheads="1"/>
          </p:cNvSpPr>
          <p:nvPr>
            <p:ph type="body" idx="1"/>
          </p:nvPr>
        </p:nvSpPr>
        <p:spPr>
          <a:xfrm>
            <a:off x="695170" y="4386715"/>
            <a:ext cx="5564501" cy="4160904"/>
          </a:xfrm>
          <a:noFill/>
          <a:ln/>
        </p:spPr>
        <p:txBody>
          <a:bodyPr/>
          <a:lstStyle/>
          <a:p>
            <a:r>
              <a:rPr lang="en-US" dirty="0" smtClean="0"/>
              <a:t>Bookshare believes that people with print disabilities should have the same ease of access to books and periodicals that people without disabilities enjoy.</a:t>
            </a:r>
          </a:p>
          <a:p>
            <a:endParaRPr lang="en-US" dirty="0" smtClean="0"/>
          </a:p>
          <a:p>
            <a:pPr defTabSz="908804" eaLnBrk="1" hangingPunct="1">
              <a:defRPr/>
            </a:pPr>
            <a:r>
              <a:rPr lang="en-US" dirty="0" smtClean="0"/>
              <a:t>Bookshare operates under an </a:t>
            </a:r>
            <a:r>
              <a:rPr lang="en-US" u="none" dirty="0" smtClean="0">
                <a:solidFill>
                  <a:schemeClr val="tx1"/>
                </a:solidFill>
                <a:hlinkClick r:id="rId3"/>
              </a:rPr>
              <a:t>exception to U.S. copyright law</a:t>
            </a:r>
            <a:r>
              <a:rPr lang="en-US" u="none" dirty="0" smtClean="0">
                <a:solidFill>
                  <a:schemeClr val="tx1"/>
                </a:solidFill>
              </a:rPr>
              <a:t> </a:t>
            </a:r>
            <a:r>
              <a:rPr lang="en-US" dirty="0" smtClean="0"/>
              <a:t>which allows copyrighted digital books to be made available to people with qualifying disabilities. </a:t>
            </a:r>
          </a:p>
          <a:p>
            <a:pPr defTabSz="908804" eaLnBrk="1" hangingPunct="1">
              <a:defRPr/>
            </a:pPr>
            <a:endParaRPr lang="en-US" dirty="0" smtClean="0"/>
          </a:p>
          <a:p>
            <a:pPr defTabSz="908804" eaLnBrk="1" hangingPunct="1">
              <a:defRPr/>
            </a:pPr>
            <a:r>
              <a:rPr lang="en-US" dirty="0" smtClean="0"/>
              <a:t>The law</a:t>
            </a:r>
            <a:r>
              <a:rPr lang="en-US" baseline="0" dirty="0" smtClean="0"/>
              <a:t> states that it is </a:t>
            </a:r>
            <a:r>
              <a:rPr lang="en-US" dirty="0" smtClean="0"/>
              <a:t>not an infringement of copyright for an authorized entity (Bookshare is an authorized</a:t>
            </a:r>
            <a:r>
              <a:rPr lang="en-US" baseline="0" dirty="0" smtClean="0"/>
              <a:t> entity) </a:t>
            </a:r>
            <a:r>
              <a:rPr lang="en-US" dirty="0" smtClean="0"/>
              <a:t>to reproduce or to distribute copies of materials if they are reproduced or distributed in specialized formats exclusively for use by blind or other persons with disabilities. </a:t>
            </a:r>
          </a:p>
          <a:p>
            <a:pPr defTabSz="908804" eaLnBrk="1" hangingPunct="1">
              <a:defRPr/>
            </a:pPr>
            <a:endParaRPr lang="en-US" dirty="0" smtClean="0"/>
          </a:p>
          <a:p>
            <a:pPr defTabSz="908804" eaLnBrk="1" hangingPunct="1">
              <a:defRPr/>
            </a:pPr>
            <a:r>
              <a:rPr lang="en-US" dirty="0" smtClean="0"/>
              <a:t>The definition</a:t>
            </a:r>
            <a:r>
              <a:rPr lang="en-US" baseline="0" dirty="0" smtClean="0"/>
              <a:t> of “b</a:t>
            </a:r>
            <a:r>
              <a:rPr lang="en-US" dirty="0" smtClean="0"/>
              <a:t>lind or other persons with disabilities” DOES NOT refer to the</a:t>
            </a:r>
            <a:r>
              <a:rPr lang="en-US" baseline="0" dirty="0" smtClean="0"/>
              <a:t> IDEA definitions, but rather the definitions within copyright law. So, just because a student has an IEP or 504 plan does not make them automatically eligible for Bookshare. In a little while, we will go over in more detail student eligibility requirements.</a:t>
            </a:r>
          </a:p>
          <a:p>
            <a:endParaRPr lang="en-US" dirty="0" smtClean="0"/>
          </a:p>
          <a:p>
            <a:r>
              <a:rPr lang="en-US" u="sng" dirty="0" smtClean="0"/>
              <a:t>Bookshare is able to maintain such an extensive inventory of book for these reasons:</a:t>
            </a:r>
          </a:p>
          <a:p>
            <a:r>
              <a:rPr lang="en-US" b="1" dirty="0" smtClean="0"/>
              <a:t>Bookshare:</a:t>
            </a:r>
            <a:r>
              <a:rPr lang="en-US" dirty="0" smtClean="0"/>
              <a:t>  we receive &amp;/or purchase hardcopy books regularly – and our dedicated volunteers help us chop, scan and proofread!</a:t>
            </a:r>
          </a:p>
          <a:p>
            <a:r>
              <a:rPr lang="en-US" b="1" dirty="0" smtClean="0"/>
              <a:t>NIMAC</a:t>
            </a:r>
            <a:r>
              <a:rPr lang="en-US" dirty="0" smtClean="0"/>
              <a:t> textbooks are easily retrieved through Bookshare – we’ll talk more about NIMAC later….</a:t>
            </a:r>
          </a:p>
          <a:p>
            <a:r>
              <a:rPr lang="en-US" b="1" dirty="0" smtClean="0"/>
              <a:t>Universities</a:t>
            </a:r>
            <a:r>
              <a:rPr lang="en-US" dirty="0" smtClean="0"/>
              <a:t> are a growing partnership for Bookshare, sending us academic to career planning books on a regular basis. </a:t>
            </a:r>
          </a:p>
          <a:p>
            <a:r>
              <a:rPr lang="en-US" b="1" dirty="0" smtClean="0"/>
              <a:t>Publishers</a:t>
            </a:r>
            <a:r>
              <a:rPr lang="en-US" dirty="0" smtClean="0"/>
              <a:t>, as just covered, we’re enjoying the incredible partnerships we have with some of the top publishers in the industry, and this too, is a partnership that is and will continue to grow………</a:t>
            </a:r>
          </a:p>
        </p:txBody>
      </p:sp>
    </p:spTree>
    <p:extLst>
      <p:ext uri="{BB962C8B-B14F-4D97-AF65-F5344CB8AC3E}">
        <p14:creationId xmlns:p14="http://schemas.microsoft.com/office/powerpoint/2010/main" val="39917847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noTextEdit="1"/>
          </p:cNvSpPr>
          <p:nvPr>
            <p:ph type="sldImg"/>
          </p:nvPr>
        </p:nvSpPr>
        <p:spPr>
          <a:ln/>
        </p:spPr>
      </p:sp>
      <p:sp>
        <p:nvSpPr>
          <p:cNvPr id="132098" name="Notes Placeholder 2"/>
          <p:cNvSpPr>
            <a:spLocks noGrp="1"/>
          </p:cNvSpPr>
          <p:nvPr>
            <p:ph type="body" idx="1"/>
          </p:nvPr>
        </p:nvSpPr>
        <p:spPr>
          <a:noFill/>
          <a:ln/>
        </p:spPr>
        <p:txBody>
          <a:bodyPr/>
          <a:lstStyle/>
          <a:p>
            <a:pPr defTabSz="908804">
              <a:defRPr/>
            </a:pPr>
            <a:r>
              <a:rPr lang="en-US" dirty="0" smtClean="0"/>
              <a:t>Let’s talk a little more about one of these sources – NIMAC.  (Possible discussion question for participants: Are you</a:t>
            </a:r>
            <a:r>
              <a:rPr lang="en-US" baseline="0" dirty="0" smtClean="0"/>
              <a:t> </a:t>
            </a:r>
            <a:r>
              <a:rPr lang="en-US" dirty="0" smtClean="0"/>
              <a:t>familiar with NIMAC?)</a:t>
            </a:r>
          </a:p>
          <a:p>
            <a:endParaRPr lang="en-US" dirty="0" smtClean="0"/>
          </a:p>
          <a:p>
            <a:r>
              <a:rPr lang="en-US" dirty="0" smtClean="0"/>
              <a:t>“NIMAC-sourced books” are digital books produced from publisher files deposited in the National Instructional Materials Accessibility Center (NIMAC), a national repository. </a:t>
            </a:r>
          </a:p>
          <a:p>
            <a:pPr defTabSz="906719">
              <a:defRPr/>
            </a:pPr>
            <a:r>
              <a:rPr lang="en-US" dirty="0">
                <a:hlinkClick r:id="rId3"/>
              </a:rPr>
              <a:t>http://nimac.us</a:t>
            </a:r>
            <a:r>
              <a:rPr lang="en-US" dirty="0"/>
              <a:t>  </a:t>
            </a:r>
          </a:p>
          <a:p>
            <a:endParaRPr lang="en-US" dirty="0" smtClean="0"/>
          </a:p>
          <a:p>
            <a:r>
              <a:rPr lang="en-US" dirty="0" smtClean="0"/>
              <a:t>-Requires states to address the need for accessible textbooks for students with print disabilities</a:t>
            </a:r>
          </a:p>
          <a:p>
            <a:r>
              <a:rPr lang="en-US" dirty="0" smtClean="0"/>
              <a:t>-File format: National Instructional Materials Accessibility Standard (NIMAS) </a:t>
            </a:r>
          </a:p>
          <a:p>
            <a:r>
              <a:rPr lang="en-US" dirty="0" smtClean="0"/>
              <a:t>-Established at the American Printing House for the Blind, Inc. (APH) with support from the U.S. Department of Education</a:t>
            </a:r>
          </a:p>
          <a:p>
            <a:endParaRPr lang="en-US" dirty="0" smtClean="0"/>
          </a:p>
          <a:p>
            <a:r>
              <a:rPr lang="en-US" dirty="0" smtClean="0"/>
              <a:t>Bookshare converts these books from the NIMAS format (National Instructional Materials Accessibility Standard) to student-ready DAISY and BRF formats before placing them in the Bookshare library. </a:t>
            </a:r>
          </a:p>
          <a:p>
            <a:endParaRPr lang="en-US" dirty="0" smtClean="0"/>
          </a:p>
          <a:p>
            <a:r>
              <a:rPr lang="en-US" dirty="0" smtClean="0"/>
              <a:t>Accessing these books is different than other Bookshare media because of the terms of the Individuals with Disabilities Education Act (IDEA 2004) that established the NIMAC. As a result, these books are subject to the terms of the </a:t>
            </a:r>
            <a:r>
              <a:rPr lang="en-US" dirty="0" smtClean="0">
                <a:hlinkClick r:id="rId4"/>
              </a:rPr>
              <a:t>NIMAC’s Limitation of Use Agreement</a:t>
            </a:r>
            <a:r>
              <a:rPr lang="en-US" dirty="0" smtClean="0"/>
              <a:t>. There are two key points to remember about accessing </a:t>
            </a:r>
            <a:r>
              <a:rPr lang="en-US" dirty="0" err="1" smtClean="0"/>
              <a:t>Bookshare’s</a:t>
            </a:r>
            <a:r>
              <a:rPr lang="en-US" dirty="0" smtClean="0"/>
              <a:t> NIMAC-sourced books:</a:t>
            </a:r>
          </a:p>
          <a:p>
            <a:endParaRPr lang="en-US" dirty="0" smtClean="0"/>
          </a:p>
          <a:p>
            <a:r>
              <a:rPr lang="en-US" dirty="0" smtClean="0"/>
              <a:t>They are only available for U.S. K-12 students with print disabilities as defined in the Chafee Amendment to copyright law, AND who have an Individualized Education Plan (IEP).</a:t>
            </a:r>
          </a:p>
          <a:p>
            <a:r>
              <a:rPr lang="en-US" b="1" dirty="0" smtClean="0"/>
              <a:t>Only teachers and staff members of U.S. K-12 education agencies can download these books.</a:t>
            </a:r>
            <a:r>
              <a:rPr lang="en-US" dirty="0" smtClean="0"/>
              <a:t> To ensure that Bookshare complies with the above limitations, students, parents, transcribers, private school teachers and adults with print disabilities cannot download these books.</a:t>
            </a:r>
          </a:p>
          <a:p>
            <a:endParaRPr lang="en-US" dirty="0" smtClean="0"/>
          </a:p>
          <a:p>
            <a:endParaRPr lang="en-US" dirty="0" smtClean="0"/>
          </a:p>
        </p:txBody>
      </p:sp>
      <p:sp>
        <p:nvSpPr>
          <p:cNvPr id="128003" name="Slide Number Placeholder 3"/>
          <p:cNvSpPr>
            <a:spLocks noGrp="1"/>
          </p:cNvSpPr>
          <p:nvPr>
            <p:ph type="sldNum" sz="quarter" idx="5"/>
          </p:nvPr>
        </p:nvSpPr>
        <p:spPr/>
        <p:txBody>
          <a:bodyPr/>
          <a:lstStyle/>
          <a:p>
            <a:pPr>
              <a:defRPr/>
            </a:pPr>
            <a:fld id="{78C16BD1-817A-4540-AC13-4377D24EE008}" type="slidenum">
              <a:rPr lang="en-US" smtClean="0">
                <a:ea typeface="ＭＳ Ｐゴシック" pitchFamily="34" charset="-128"/>
              </a:rPr>
              <a:pPr>
                <a:defRPr/>
              </a:pPr>
              <a:t>60</a:t>
            </a:fld>
            <a:endParaRPr lang="en-US" smtClean="0">
              <a:ea typeface="ＭＳ Ｐゴシック" pitchFamily="34" charset="-128"/>
            </a:endParaRPr>
          </a:p>
        </p:txBody>
      </p:sp>
    </p:spTree>
    <p:extLst>
      <p:ext uri="{BB962C8B-B14F-4D97-AF65-F5344CB8AC3E}">
        <p14:creationId xmlns:p14="http://schemas.microsoft.com/office/powerpoint/2010/main" val="39439752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201" indent="-227201"/>
            <a:r>
              <a:rPr lang="en-US" dirty="0" smtClean="0"/>
              <a:t>Send a conversion request or a physical copy of the book to </a:t>
            </a:r>
            <a:r>
              <a:rPr lang="en-US" dirty="0" err="1" smtClean="0"/>
              <a:t>Bookshare</a:t>
            </a:r>
            <a:r>
              <a:rPr lang="en-US" dirty="0" smtClean="0"/>
              <a:t>.  You should know however, that:</a:t>
            </a:r>
          </a:p>
          <a:p>
            <a:pPr marL="227201" indent="-227201">
              <a:buFontTx/>
              <a:buAutoNum type="arabicPeriod"/>
            </a:pPr>
            <a:r>
              <a:rPr lang="en-US" dirty="0" smtClean="0"/>
              <a:t>We cannot accommodate math and science textbooks with a lot of images, graphics, equations, etc. due to scanning technology not able to recognize.</a:t>
            </a:r>
          </a:p>
          <a:p>
            <a:pPr marL="227201" indent="-227201">
              <a:buFontTx/>
              <a:buAutoNum type="arabicPeriod"/>
            </a:pPr>
            <a:r>
              <a:rPr lang="en-US" dirty="0" smtClean="0"/>
              <a:t>The physical book will be unusable after it</a:t>
            </a:r>
            <a:r>
              <a:rPr lang="en-US" baseline="0" dirty="0" smtClean="0"/>
              <a:t> is</a:t>
            </a:r>
            <a:r>
              <a:rPr lang="en-US" dirty="0" smtClean="0"/>
              <a:t> chopped and scanned.</a:t>
            </a:r>
          </a:p>
          <a:p>
            <a:pPr marL="227201" indent="-227201">
              <a:buFontTx/>
              <a:buAutoNum type="arabicPeriod"/>
            </a:pPr>
            <a:r>
              <a:rPr lang="en-US" dirty="0" smtClean="0"/>
              <a:t>The process to add a physical book to the collection can take up to 3 months.</a:t>
            </a:r>
          </a:p>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61</a:t>
            </a:fld>
            <a:endParaRPr lang="en-US"/>
          </a:p>
        </p:txBody>
      </p:sp>
    </p:spTree>
    <p:extLst>
      <p:ext uri="{BB962C8B-B14F-4D97-AF65-F5344CB8AC3E}">
        <p14:creationId xmlns:p14="http://schemas.microsoft.com/office/powerpoint/2010/main" val="42158294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p:txBody>
          <a:bodyPr/>
          <a:lstStyle/>
          <a:p>
            <a:pPr>
              <a:defRPr/>
            </a:pPr>
            <a:fld id="{8A297ED7-6B7D-473A-8F57-72E69243437D}" type="slidenum">
              <a:rPr lang="en-US" smtClean="0">
                <a:ea typeface="ＭＳ Ｐゴシック" pitchFamily="34" charset="-128"/>
              </a:rPr>
              <a:pPr>
                <a:defRPr/>
              </a:pPr>
              <a:t>62</a:t>
            </a:fld>
            <a:endParaRPr lang="en-US" smtClean="0">
              <a:ea typeface="ＭＳ Ｐゴシック" pitchFamily="34" charset="-128"/>
            </a:endParaRPr>
          </a:p>
        </p:txBody>
      </p:sp>
      <p:sp>
        <p:nvSpPr>
          <p:cNvPr id="134146" name="Rectangle 2"/>
          <p:cNvSpPr>
            <a:spLocks noGrp="1" noRot="1" noChangeAspect="1" noChangeArrowheads="1" noTextEdit="1"/>
          </p:cNvSpPr>
          <p:nvPr>
            <p:ph type="sldImg"/>
          </p:nvPr>
        </p:nvSpPr>
        <p:spPr>
          <a:xfrm>
            <a:off x="1157288" y="682625"/>
            <a:ext cx="4643437" cy="3482975"/>
          </a:xfrm>
          <a:ln/>
        </p:spPr>
      </p:sp>
      <p:sp>
        <p:nvSpPr>
          <p:cNvPr id="134147" name="Rectangle 3"/>
          <p:cNvSpPr>
            <a:spLocks noGrp="1" noChangeArrowheads="1"/>
          </p:cNvSpPr>
          <p:nvPr>
            <p:ph type="body" idx="1"/>
          </p:nvPr>
        </p:nvSpPr>
        <p:spPr>
          <a:xfrm>
            <a:off x="926892" y="4394611"/>
            <a:ext cx="5101055" cy="4164061"/>
          </a:xfrm>
          <a:noFill/>
          <a:ln/>
        </p:spPr>
        <p:txBody>
          <a:bodyPr/>
          <a:lstStyle/>
          <a:p>
            <a:pPr>
              <a:spcBef>
                <a:spcPct val="0"/>
              </a:spcBef>
            </a:pPr>
            <a:r>
              <a:rPr lang="en-US" sz="800" dirty="0"/>
              <a:t>Use this slide and the next one if the state has designated Bookshare as a NIMAC Authorized User (AU). Each state is permitted to name up to 5 Authorized Users for the state.</a:t>
            </a:r>
          </a:p>
          <a:p>
            <a:pPr>
              <a:spcBef>
                <a:spcPct val="0"/>
              </a:spcBef>
            </a:pPr>
            <a:endParaRPr lang="en-US" dirty="0" smtClean="0"/>
          </a:p>
          <a:p>
            <a:pPr>
              <a:spcBef>
                <a:spcPct val="0"/>
              </a:spcBef>
            </a:pPr>
            <a:r>
              <a:rPr lang="en-US" dirty="0" smtClean="0"/>
              <a:t>Image shows the flow from a sponsor to Bookshare to the sponsor when Bookshare is an Authorized User.</a:t>
            </a:r>
          </a:p>
          <a:p>
            <a:pPr>
              <a:spcBef>
                <a:spcPct val="0"/>
              </a:spcBef>
            </a:pPr>
            <a:endParaRPr lang="en-US" dirty="0" smtClean="0"/>
          </a:p>
        </p:txBody>
      </p:sp>
    </p:spTree>
    <p:extLst>
      <p:ext uri="{BB962C8B-B14F-4D97-AF65-F5344CB8AC3E}">
        <p14:creationId xmlns:p14="http://schemas.microsoft.com/office/powerpoint/2010/main" val="33346304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ln/>
        </p:spPr>
      </p:sp>
      <p:sp>
        <p:nvSpPr>
          <p:cNvPr id="142338" name="Rectangle 3"/>
          <p:cNvSpPr>
            <a:spLocks noGrp="1" noChangeArrowheads="1"/>
          </p:cNvSpPr>
          <p:nvPr>
            <p:ph type="body" idx="1"/>
          </p:nvPr>
        </p:nvSpPr>
        <p:spPr>
          <a:noFill/>
          <a:ln/>
        </p:spPr>
        <p:txBody>
          <a:bodyPr/>
          <a:lstStyle/>
          <a:p>
            <a:pPr marL="227201" indent="-227201"/>
            <a:r>
              <a:rPr lang="en-US" dirty="0" smtClean="0"/>
              <a:t>By agreeing to deliver the materials marked with "NIMAS" on this contract or purchase order, the publisher agrees to prepare and submit, on or before ___/___/_____, a NIMAS </a:t>
            </a:r>
            <a:r>
              <a:rPr lang="en-US" dirty="0" err="1" smtClean="0"/>
              <a:t>fileset</a:t>
            </a:r>
            <a:r>
              <a:rPr lang="en-US" dirty="0" smtClean="0"/>
              <a:t> to the NIMAC that complies with the terms and procedures set forth by the NIMAC. Should the vendor be a distributor of the materials and not the publisher, the distributor agrees to immediately notify the publisher of its obligation to submit NIMAS </a:t>
            </a:r>
            <a:r>
              <a:rPr lang="en-US" dirty="0" err="1" smtClean="0"/>
              <a:t>filesets</a:t>
            </a:r>
            <a:r>
              <a:rPr lang="en-US" dirty="0" smtClean="0"/>
              <a:t> of purchased products to the NIMAC. Files will be used for the production of alternate formats as permitted under the law for students with print disabilities. </a:t>
            </a:r>
          </a:p>
          <a:p>
            <a:pPr marL="227201" indent="-227201"/>
            <a:r>
              <a:rPr lang="en-US" dirty="0" smtClean="0"/>
              <a:t>	This is page __ of __ of this contract or purchase order. </a:t>
            </a:r>
          </a:p>
          <a:p>
            <a:endParaRPr lang="en-US" dirty="0" smtClean="0"/>
          </a:p>
        </p:txBody>
      </p:sp>
    </p:spTree>
    <p:extLst>
      <p:ext uri="{BB962C8B-B14F-4D97-AF65-F5344CB8AC3E}">
        <p14:creationId xmlns:p14="http://schemas.microsoft.com/office/powerpoint/2010/main" val="39466496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3939289" y="8778165"/>
            <a:ext cx="3013974" cy="461095"/>
          </a:xfrm>
          <a:prstGeom prst="rect">
            <a:avLst/>
          </a:prstGeom>
          <a:noFill/>
          <a:ln w="9525">
            <a:noFill/>
            <a:miter lim="800000"/>
            <a:headEnd/>
            <a:tailEnd/>
          </a:ln>
        </p:spPr>
        <p:txBody>
          <a:bodyPr lIns="92519" tIns="46259" rIns="92519" bIns="46259" anchor="b"/>
          <a:lstStyle/>
          <a:p>
            <a:pPr algn="r" defTabSz="924583" eaLnBrk="0" hangingPunct="0"/>
            <a:fld id="{A82353AB-1A9E-497E-B9F5-7BA0B1835DA6}" type="slidenum">
              <a:rPr lang="en-US" sz="1200">
                <a:cs typeface="ＭＳ Ｐゴシック"/>
              </a:rPr>
              <a:pPr algn="r" defTabSz="924583" eaLnBrk="0" hangingPunct="0"/>
              <a:t>64</a:t>
            </a:fld>
            <a:endParaRPr lang="en-US" sz="1200" dirty="0">
              <a:cs typeface="ＭＳ Ｐゴシック"/>
            </a:endParaRPr>
          </a:p>
        </p:txBody>
      </p:sp>
      <p:sp>
        <p:nvSpPr>
          <p:cNvPr id="64514" name="Rectangle 2"/>
          <p:cNvSpPr>
            <a:spLocks noGrp="1" noRot="1" noChangeAspect="1" noChangeArrowheads="1" noTextEdit="1"/>
          </p:cNvSpPr>
          <p:nvPr>
            <p:ph type="sldImg"/>
          </p:nvPr>
        </p:nvSpPr>
        <p:spPr>
          <a:xfrm>
            <a:off x="1169988" y="693738"/>
            <a:ext cx="4619625" cy="3465512"/>
          </a:xfrm>
          <a:ln/>
        </p:spPr>
      </p:sp>
      <p:sp>
        <p:nvSpPr>
          <p:cNvPr id="64515" name="Rectangle 3"/>
          <p:cNvSpPr>
            <a:spLocks noGrp="1" noChangeArrowheads="1"/>
          </p:cNvSpPr>
          <p:nvPr>
            <p:ph type="body" idx="1"/>
          </p:nvPr>
        </p:nvSpPr>
        <p:spPr>
          <a:xfrm>
            <a:off x="695170" y="4386715"/>
            <a:ext cx="5564501" cy="4160904"/>
          </a:xfrm>
          <a:noFill/>
          <a:ln/>
        </p:spPr>
        <p:txBody>
          <a:bodyPr lIns="92519" tIns="46259" rIns="92519" bIns="46259"/>
          <a:lstStyle/>
          <a:p>
            <a:r>
              <a:rPr lang="en-US" dirty="0" smtClean="0"/>
              <a:t>The copyright exemption (“Chafee Amendment”) exists to help the small number of people whose disabilities have a major impact on their ability to read. </a:t>
            </a:r>
          </a:p>
          <a:p>
            <a:endParaRPr lang="en-US" dirty="0" smtClean="0"/>
          </a:p>
          <a:p>
            <a:r>
              <a:rPr lang="en-US" dirty="0" smtClean="0"/>
              <a:t>The Chafee Amendment allows authorized entities, such as Bookshare, to create specialized formats of copyrighted printed works.</a:t>
            </a:r>
          </a:p>
          <a:p>
            <a:endParaRPr lang="en-US" dirty="0" smtClean="0"/>
          </a:p>
          <a:p>
            <a:r>
              <a:rPr lang="en-US" dirty="0" smtClean="0"/>
              <a:t>Under law, only students with qualifying print disabilities (i.e., qualify under the Chafee Amendment) and have IEPs (i.e., need specially-designed instruction) are eligible to receive textbooks from the NIMAC. Students with 504 Accommodation Plans – even if they qualify under the Chafee Amendment – are not eligible to receive NIMAC books in specialized formats.</a:t>
            </a:r>
          </a:p>
          <a:p>
            <a:endParaRPr lang="en-US" dirty="0" smtClean="0"/>
          </a:p>
          <a:p>
            <a:r>
              <a:rPr lang="en-US" dirty="0" smtClean="0"/>
              <a:t>There</a:t>
            </a:r>
            <a:r>
              <a:rPr lang="en-US" baseline="0" dirty="0" smtClean="0"/>
              <a:t> is a different eligibility requirement for Bookshare than IDEA.</a:t>
            </a:r>
            <a:endParaRPr lang="en-US" dirty="0" smtClean="0"/>
          </a:p>
        </p:txBody>
      </p:sp>
    </p:spTree>
    <p:extLst>
      <p:ext uri="{BB962C8B-B14F-4D97-AF65-F5344CB8AC3E}">
        <p14:creationId xmlns:p14="http://schemas.microsoft.com/office/powerpoint/2010/main" val="34376881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a:ln/>
        </p:spPr>
      </p:sp>
      <p:sp>
        <p:nvSpPr>
          <p:cNvPr id="106498" name="Notes Placeholder 2"/>
          <p:cNvSpPr>
            <a:spLocks noGrp="1"/>
          </p:cNvSpPr>
          <p:nvPr>
            <p:ph type="body" idx="1"/>
          </p:nvPr>
        </p:nvSpPr>
        <p:spPr>
          <a:noFill/>
          <a:ln/>
        </p:spPr>
        <p:txBody>
          <a:bodyPr/>
          <a:lstStyle/>
          <a:p>
            <a:r>
              <a:rPr lang="en-US" dirty="0" smtClean="0"/>
              <a:t>Standard search by title or author.</a:t>
            </a:r>
          </a:p>
          <a:p>
            <a:r>
              <a:rPr lang="en-US" dirty="0" smtClean="0"/>
              <a:t>Example of a Standard Search:</a:t>
            </a:r>
          </a:p>
          <a:p>
            <a:pPr>
              <a:buFont typeface="Wingdings" pitchFamily="2" charset="2"/>
              <a:buNone/>
            </a:pPr>
            <a:r>
              <a:rPr lang="en-US" dirty="0" smtClean="0"/>
              <a:t>Search all text, including the title, author and contents of every book in the library, quickly and efficiently. A search for “William Shakespeare,” for instance, will return all books with William Shakespeare in the title or in the text of the book — as well as Shakespeare’s works.</a:t>
            </a:r>
          </a:p>
          <a:p>
            <a:pPr>
              <a:buFont typeface="Wingdings" pitchFamily="2" charset="2"/>
              <a:buNone/>
            </a:pPr>
            <a:r>
              <a:rPr lang="en-US" dirty="0" smtClean="0"/>
              <a:t>(Type William Shakespeare in the search box. The search results will return any book that has “William” AND “Shakespeare” anywhere in the book.) </a:t>
            </a:r>
          </a:p>
          <a:p>
            <a:r>
              <a:rPr lang="en-US" dirty="0" smtClean="0"/>
              <a:t>BROWSE:  Search using “Browse” to view the extensive inventory by….</a:t>
            </a:r>
          </a:p>
          <a:p>
            <a:pPr>
              <a:buFont typeface="Wingdings" pitchFamily="2" charset="2"/>
              <a:buChar char="§"/>
            </a:pPr>
            <a:r>
              <a:rPr lang="en-US" dirty="0" smtClean="0"/>
              <a:t>Authors</a:t>
            </a:r>
          </a:p>
          <a:p>
            <a:pPr>
              <a:buFont typeface="Wingdings" pitchFamily="2" charset="2"/>
              <a:buChar char="§"/>
            </a:pPr>
            <a:r>
              <a:rPr lang="en-US" dirty="0" smtClean="0"/>
              <a:t>Categories</a:t>
            </a:r>
          </a:p>
          <a:p>
            <a:pPr>
              <a:buFont typeface="Wingdings" pitchFamily="2" charset="2"/>
              <a:buChar char="§"/>
            </a:pPr>
            <a:r>
              <a:rPr lang="en-US" dirty="0" smtClean="0"/>
              <a:t>New books</a:t>
            </a:r>
          </a:p>
          <a:p>
            <a:pPr>
              <a:buFont typeface="Wingdings" pitchFamily="2" charset="2"/>
              <a:buChar char="§"/>
            </a:pPr>
            <a:r>
              <a:rPr lang="en-US" dirty="0" smtClean="0"/>
              <a:t>Most popular downloads</a:t>
            </a:r>
          </a:p>
          <a:p>
            <a:pPr>
              <a:buFont typeface="Wingdings" pitchFamily="2" charset="2"/>
              <a:buChar char="§"/>
            </a:pPr>
            <a:r>
              <a:rPr lang="en-US" dirty="0" smtClean="0"/>
              <a:t>NIMAC books</a:t>
            </a:r>
          </a:p>
          <a:p>
            <a:pPr>
              <a:buFont typeface="Wingdings" pitchFamily="2" charset="2"/>
              <a:buChar char="§"/>
            </a:pPr>
            <a:r>
              <a:rPr lang="en-US" dirty="0" smtClean="0"/>
              <a:t>Special collections</a:t>
            </a:r>
          </a:p>
          <a:p>
            <a:pPr>
              <a:buFont typeface="Wingdings" pitchFamily="2" charset="2"/>
              <a:buChar char="§"/>
            </a:pPr>
            <a:r>
              <a:rPr lang="en-US" dirty="0" smtClean="0"/>
              <a:t>Newspapers and magazines</a:t>
            </a:r>
          </a:p>
          <a:p>
            <a:pPr>
              <a:buFont typeface="Wingdings" pitchFamily="2" charset="2"/>
              <a:buChar char="§"/>
            </a:pPr>
            <a:r>
              <a:rPr lang="en-US" dirty="0" smtClean="0"/>
              <a:t>Internationally available titles</a:t>
            </a:r>
          </a:p>
        </p:txBody>
      </p:sp>
      <p:sp>
        <p:nvSpPr>
          <p:cNvPr id="102403" name="Slide Number Placeholder 3"/>
          <p:cNvSpPr>
            <a:spLocks noGrp="1"/>
          </p:cNvSpPr>
          <p:nvPr>
            <p:ph type="sldNum" sz="quarter" idx="5"/>
          </p:nvPr>
        </p:nvSpPr>
        <p:spPr/>
        <p:txBody>
          <a:bodyPr/>
          <a:lstStyle/>
          <a:p>
            <a:pPr>
              <a:defRPr/>
            </a:pPr>
            <a:fld id="{9FD13D65-4414-4408-AAA2-0D332BD3073E}" type="slidenum">
              <a:rPr lang="en-US" smtClean="0">
                <a:ea typeface="ＭＳ Ｐゴシック" pitchFamily="34" charset="-128"/>
              </a:rPr>
              <a:pPr>
                <a:defRPr/>
              </a:pPr>
              <a:t>65</a:t>
            </a:fld>
            <a:endParaRPr lang="en-US" smtClean="0">
              <a:ea typeface="ＭＳ Ｐゴシック" pitchFamily="34" charset="-128"/>
            </a:endParaRPr>
          </a:p>
        </p:txBody>
      </p:sp>
    </p:spTree>
    <p:extLst>
      <p:ext uri="{BB962C8B-B14F-4D97-AF65-F5344CB8AC3E}">
        <p14:creationId xmlns:p14="http://schemas.microsoft.com/office/powerpoint/2010/main" val="13229907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 5-10 minutes to practice searching</a:t>
            </a:r>
            <a:r>
              <a:rPr lang="en-US" baseline="0" dirty="0" smtClean="0"/>
              <a:t> for books</a:t>
            </a:r>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67</a:t>
            </a:fld>
            <a:endParaRPr lang="en-US"/>
          </a:p>
        </p:txBody>
      </p:sp>
    </p:spTree>
    <p:extLst>
      <p:ext uri="{BB962C8B-B14F-4D97-AF65-F5344CB8AC3E}">
        <p14:creationId xmlns:p14="http://schemas.microsoft.com/office/powerpoint/2010/main" val="30019503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719">
              <a:defRPr/>
            </a:pPr>
            <a:r>
              <a:rPr lang="en-US" dirty="0">
                <a:ea typeface="ＭＳ Ｐゴシック" charset="0"/>
              </a:rPr>
              <a:t>With </a:t>
            </a:r>
            <a:r>
              <a:rPr lang="en-US" dirty="0" smtClean="0">
                <a:ea typeface="ＭＳ Ｐゴシック" charset="0"/>
              </a:rPr>
              <a:t>Reading Lists</a:t>
            </a:r>
            <a:r>
              <a:rPr lang="en-US" baseline="0" dirty="0" smtClean="0">
                <a:ea typeface="ＭＳ Ｐゴシック" charset="0"/>
              </a:rPr>
              <a:t> </a:t>
            </a:r>
            <a:r>
              <a:rPr lang="en-US" dirty="0" smtClean="0">
                <a:ea typeface="ＭＳ Ｐゴシック" charset="0"/>
              </a:rPr>
              <a:t>you </a:t>
            </a:r>
            <a:r>
              <a:rPr lang="en-US" dirty="0">
                <a:ea typeface="ＭＳ Ｐゴシック" charset="0"/>
              </a:rPr>
              <a:t>can create virtual bookshelves that help you stay organized and save books that you can download anytime, anywhere you have Internet… OR you can share with students </a:t>
            </a:r>
            <a:r>
              <a:rPr lang="en-US" dirty="0" smtClean="0">
                <a:ea typeface="ＭＳ Ｐゴシック" charset="0"/>
              </a:rPr>
              <a:t>so </a:t>
            </a:r>
            <a:r>
              <a:rPr lang="en-US" dirty="0">
                <a:ea typeface="ＭＳ Ｐゴシック" charset="0"/>
              </a:rPr>
              <a:t>they can download and read on their own… even NIMAC textbooks!</a:t>
            </a:r>
          </a:p>
          <a:p>
            <a:endParaRPr lang="en-US" dirty="0" smtClean="0"/>
          </a:p>
          <a:p>
            <a:pPr lvl="0">
              <a:buFont typeface="Wingdings" charset="2"/>
              <a:buNone/>
            </a:pPr>
            <a:endParaRPr lang="en-US" dirty="0"/>
          </a:p>
          <a:p>
            <a:pPr lvl="0">
              <a:buFont typeface="Wingdings" charset="2"/>
              <a:buChar char="ü"/>
            </a:pPr>
            <a:r>
              <a:rPr lang="en-US" dirty="0"/>
              <a:t>Stay organized by keeping all of your books in the </a:t>
            </a:r>
            <a:r>
              <a:rPr lang="en-US" dirty="0" smtClean="0"/>
              <a:t>Reading</a:t>
            </a:r>
            <a:r>
              <a:rPr lang="en-US" baseline="0" dirty="0" smtClean="0"/>
              <a:t> Lists</a:t>
            </a:r>
            <a:r>
              <a:rPr lang="en-US" dirty="0" smtClean="0"/>
              <a:t>.  </a:t>
            </a:r>
            <a:r>
              <a:rPr lang="en-US" dirty="0"/>
              <a:t>No more having to manage multiple files for multiple students on multiple school computers, all the books live in your </a:t>
            </a:r>
            <a:r>
              <a:rPr lang="en-US" dirty="0" smtClean="0"/>
              <a:t>Reading Lists </a:t>
            </a:r>
            <a:r>
              <a:rPr lang="en-US" dirty="0"/>
              <a:t>on the Bookshare website.</a:t>
            </a:r>
          </a:p>
          <a:p>
            <a:pPr lvl="0">
              <a:buFont typeface="Wingdings" charset="2"/>
              <a:buChar char="ü"/>
            </a:pPr>
            <a:r>
              <a:rPr lang="en-US" dirty="0"/>
              <a:t>Encourage your students to read over the summer by creating personalized </a:t>
            </a:r>
            <a:r>
              <a:rPr lang="en-US" dirty="0" smtClean="0"/>
              <a:t>Reading List </a:t>
            </a:r>
            <a:r>
              <a:rPr lang="en-US" dirty="0"/>
              <a:t>for each student for assigned summer </a:t>
            </a:r>
            <a:r>
              <a:rPr lang="en-US" dirty="0" smtClean="0"/>
              <a:t>reading.</a:t>
            </a:r>
            <a:endParaRPr lang="en-US" dirty="0"/>
          </a:p>
        </p:txBody>
      </p:sp>
      <p:sp>
        <p:nvSpPr>
          <p:cNvPr id="4" name="Slide Number Placeholder 3"/>
          <p:cNvSpPr>
            <a:spLocks noGrp="1"/>
          </p:cNvSpPr>
          <p:nvPr>
            <p:ph type="sldNum" sz="quarter" idx="10"/>
          </p:nvPr>
        </p:nvSpPr>
        <p:spPr/>
        <p:txBody>
          <a:bodyPr/>
          <a:lstStyle/>
          <a:p>
            <a:fld id="{28E06734-A284-AB49-9BF4-9BC64754DF02}" type="slidenum">
              <a:rPr lang="en-US" smtClean="0"/>
              <a:pPr/>
              <a:t>69</a:t>
            </a:fld>
            <a:endParaRPr lang="en-US"/>
          </a:p>
        </p:txBody>
      </p:sp>
    </p:spTree>
    <p:extLst>
      <p:ext uri="{BB962C8B-B14F-4D97-AF65-F5344CB8AC3E}">
        <p14:creationId xmlns:p14="http://schemas.microsoft.com/office/powerpoint/2010/main" val="2891325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7</a:t>
            </a:fld>
            <a:endParaRPr lang="en-US"/>
          </a:p>
        </p:txBody>
      </p:sp>
    </p:spTree>
    <p:extLst>
      <p:ext uri="{BB962C8B-B14F-4D97-AF65-F5344CB8AC3E}">
        <p14:creationId xmlns:p14="http://schemas.microsoft.com/office/powerpoint/2010/main" val="25144338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70</a:t>
            </a:fld>
            <a:endParaRPr lang="en-US"/>
          </a:p>
        </p:txBody>
      </p:sp>
    </p:spTree>
    <p:extLst>
      <p:ext uri="{BB962C8B-B14F-4D97-AF65-F5344CB8AC3E}">
        <p14:creationId xmlns:p14="http://schemas.microsoft.com/office/powerpoint/2010/main" val="31156278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71</a:t>
            </a:fld>
            <a:endParaRPr lang="en-US"/>
          </a:p>
        </p:txBody>
      </p:sp>
    </p:spTree>
    <p:extLst>
      <p:ext uri="{BB962C8B-B14F-4D97-AF65-F5344CB8AC3E}">
        <p14:creationId xmlns:p14="http://schemas.microsoft.com/office/powerpoint/2010/main" val="21405704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72</a:t>
            </a:fld>
            <a:endParaRPr lang="en-US"/>
          </a:p>
        </p:txBody>
      </p:sp>
    </p:spTree>
    <p:extLst>
      <p:ext uri="{BB962C8B-B14F-4D97-AF65-F5344CB8AC3E}">
        <p14:creationId xmlns:p14="http://schemas.microsoft.com/office/powerpoint/2010/main" val="33699727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73</a:t>
            </a:fld>
            <a:endParaRPr lang="en-US"/>
          </a:p>
        </p:txBody>
      </p:sp>
    </p:spTree>
    <p:extLst>
      <p:ext uri="{BB962C8B-B14F-4D97-AF65-F5344CB8AC3E}">
        <p14:creationId xmlns:p14="http://schemas.microsoft.com/office/powerpoint/2010/main" val="18949471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74</a:t>
            </a:fld>
            <a:endParaRPr lang="en-US"/>
          </a:p>
        </p:txBody>
      </p:sp>
    </p:spTree>
    <p:extLst>
      <p:ext uri="{BB962C8B-B14F-4D97-AF65-F5344CB8AC3E}">
        <p14:creationId xmlns:p14="http://schemas.microsoft.com/office/powerpoint/2010/main" val="9168602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75</a:t>
            </a:fld>
            <a:endParaRPr lang="en-US"/>
          </a:p>
        </p:txBody>
      </p:sp>
    </p:spTree>
    <p:extLst>
      <p:ext uri="{BB962C8B-B14F-4D97-AF65-F5344CB8AC3E}">
        <p14:creationId xmlns:p14="http://schemas.microsoft.com/office/powerpoint/2010/main" val="42009638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 5-10 minutes to practice setting up bookshelves</a:t>
            </a:r>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76</a:t>
            </a:fld>
            <a:endParaRPr lang="en-US"/>
          </a:p>
        </p:txBody>
      </p:sp>
    </p:spTree>
    <p:extLst>
      <p:ext uri="{BB962C8B-B14F-4D97-AF65-F5344CB8AC3E}">
        <p14:creationId xmlns:p14="http://schemas.microsoft.com/office/powerpoint/2010/main" val="1354781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sources if you can’t find your book include:</a:t>
            </a:r>
          </a:p>
          <a:p>
            <a:r>
              <a:rPr lang="en-US" dirty="0" smtClean="0"/>
              <a:t>http://www.nimac.us/</a:t>
            </a:r>
          </a:p>
          <a:p>
            <a:r>
              <a:rPr lang="en-US" dirty="0" smtClean="0"/>
              <a:t>https://www.learningally.org/</a:t>
            </a:r>
          </a:p>
          <a:p>
            <a:r>
              <a:rPr lang="en-US" dirty="0" smtClean="0"/>
              <a:t>http://www.accesstext.org/ (for post-secondary)</a:t>
            </a:r>
          </a:p>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77</a:t>
            </a:fld>
            <a:endParaRPr lang="en-US"/>
          </a:p>
        </p:txBody>
      </p:sp>
    </p:spTree>
    <p:extLst>
      <p:ext uri="{BB962C8B-B14F-4D97-AF65-F5344CB8AC3E}">
        <p14:creationId xmlns:p14="http://schemas.microsoft.com/office/powerpoint/2010/main" val="7453230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78</a:t>
            </a:fld>
            <a:endParaRPr lang="en-US"/>
          </a:p>
        </p:txBody>
      </p:sp>
    </p:spTree>
    <p:extLst>
      <p:ext uri="{BB962C8B-B14F-4D97-AF65-F5344CB8AC3E}">
        <p14:creationId xmlns:p14="http://schemas.microsoft.com/office/powerpoint/2010/main" val="20575254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a:defRPr/>
            </a:pPr>
            <a:endParaRPr lang="en-US" dirty="0" smtClean="0"/>
          </a:p>
          <a:p>
            <a:pPr>
              <a:defRPr/>
            </a:pPr>
            <a:r>
              <a:rPr lang="en-US" dirty="0" smtClean="0"/>
              <a:t>All of these partners are connected with our API with the exception of </a:t>
            </a:r>
            <a:r>
              <a:rPr lang="en-US" dirty="0" err="1" smtClean="0"/>
              <a:t>Dynavox</a:t>
            </a:r>
            <a:r>
              <a:rPr lang="en-US" dirty="0" smtClean="0"/>
              <a:t>.  This means if</a:t>
            </a:r>
            <a:r>
              <a:rPr lang="en-US" baseline="0" dirty="0" smtClean="0"/>
              <a:t> you use the software or hardware you will be able to download directly from Bookshare from within the software/hardware.  No extracting files or setting up separate book folders.  </a:t>
            </a:r>
            <a:r>
              <a:rPr lang="en-US" dirty="0" smtClean="0"/>
              <a:t> I list </a:t>
            </a:r>
            <a:r>
              <a:rPr lang="en-US" dirty="0" err="1" smtClean="0"/>
              <a:t>Dynavox</a:t>
            </a:r>
            <a:r>
              <a:rPr lang="en-US" dirty="0" smtClean="0"/>
              <a:t> because our collection is compatible and many of our members use the device.</a:t>
            </a:r>
          </a:p>
          <a:p>
            <a:pPr>
              <a:defRPr/>
            </a:pPr>
            <a:endParaRPr lang="en-US" dirty="0" smtClean="0"/>
          </a:p>
          <a:p>
            <a:pPr>
              <a:defRPr/>
            </a:pPr>
            <a:r>
              <a:rPr lang="en-US" dirty="0" smtClean="0"/>
              <a:t>The </a:t>
            </a:r>
            <a:r>
              <a:rPr lang="en-US" dirty="0" err="1" smtClean="0"/>
              <a:t>Hims</a:t>
            </a:r>
            <a:r>
              <a:rPr lang="en-US" dirty="0" smtClean="0"/>
              <a:t> models include their newest, the U2 and its predecessor the Braille Sense Plus. They also sell a smaller model called the </a:t>
            </a:r>
            <a:r>
              <a:rPr lang="en-US" dirty="0" err="1" smtClean="0"/>
              <a:t>OnHand</a:t>
            </a:r>
            <a:r>
              <a:rPr lang="en-US" dirty="0" smtClean="0"/>
              <a:t>. (not too sure about the uppercase H). All feature a Bookshare app that can download and unzip our DAISY text and BRF books.</a:t>
            </a:r>
          </a:p>
          <a:p>
            <a:pPr>
              <a:defRPr/>
            </a:pPr>
            <a:r>
              <a:rPr lang="en-US" dirty="0" smtClean="0"/>
              <a:t> </a:t>
            </a:r>
          </a:p>
          <a:p>
            <a:pPr>
              <a:defRPr/>
            </a:pPr>
            <a:r>
              <a:rPr lang="en-US" dirty="0" err="1" smtClean="0"/>
              <a:t>HumanWare</a:t>
            </a:r>
            <a:r>
              <a:rPr lang="en-US" dirty="0" smtClean="0"/>
              <a:t> manufactures the Braille Note Apex. Its predecessor is the Braille Note </a:t>
            </a:r>
            <a:r>
              <a:rPr lang="en-US" dirty="0" err="1" smtClean="0"/>
              <a:t>mPower</a:t>
            </a:r>
            <a:r>
              <a:rPr lang="en-US" dirty="0" smtClean="0"/>
              <a:t>. These note takers do not feature a Bookshare app but can download our books with some difficulty. </a:t>
            </a:r>
          </a:p>
          <a:p>
            <a:pPr>
              <a:defRPr/>
            </a:pPr>
            <a:r>
              <a:rPr lang="en-US" dirty="0" smtClean="0"/>
              <a:t> </a:t>
            </a:r>
          </a:p>
          <a:p>
            <a:pPr>
              <a:defRPr/>
            </a:pPr>
            <a:r>
              <a:rPr lang="en-US" dirty="0" smtClean="0"/>
              <a:t>Freedom Scientific sells the PAC mate. It doesn’t feature a Bookshare app but our books can be downloaded and unzipped, again with some difficulty.</a:t>
            </a:r>
          </a:p>
          <a:p>
            <a:pPr>
              <a:defRPr/>
            </a:pPr>
            <a:r>
              <a:rPr lang="en-US" dirty="0" smtClean="0"/>
              <a:t> </a:t>
            </a:r>
          </a:p>
          <a:p>
            <a:pPr>
              <a:defRPr/>
            </a:pPr>
            <a:r>
              <a:rPr lang="en-US" dirty="0" smtClean="0"/>
              <a:t>The American Printing House sells the Braille Plus 18, 2</a:t>
            </a:r>
            <a:r>
              <a:rPr lang="en-US" baseline="30000" dirty="0" smtClean="0"/>
              <a:t>nd</a:t>
            </a:r>
            <a:r>
              <a:rPr lang="en-US" dirty="0" smtClean="0"/>
              <a:t> gen. which features a Bookshare app.</a:t>
            </a:r>
          </a:p>
          <a:p>
            <a:pPr>
              <a:defRPr/>
            </a:pPr>
            <a:r>
              <a:rPr lang="en-US" dirty="0" smtClean="0"/>
              <a:t> </a:t>
            </a:r>
          </a:p>
          <a:p>
            <a:pPr>
              <a:defRPr/>
            </a:pPr>
            <a:r>
              <a:rPr lang="en-US" dirty="0" smtClean="0"/>
              <a:t>These same companies also sell stand-alone </a:t>
            </a:r>
            <a:r>
              <a:rPr lang="en-US" dirty="0" err="1" smtClean="0"/>
              <a:t>braille</a:t>
            </a:r>
            <a:r>
              <a:rPr lang="en-US" dirty="0" smtClean="0"/>
              <a:t> displays. Older models connected through a serial or a USB port. Current models offer Bluetooth connectivity. </a:t>
            </a:r>
          </a:p>
          <a:p>
            <a:pPr>
              <a:defRPr/>
            </a:pPr>
            <a:r>
              <a:rPr lang="en-US" dirty="0" smtClean="0"/>
              <a:t> </a:t>
            </a:r>
          </a:p>
          <a:p>
            <a:pPr>
              <a:defRPr/>
            </a:pPr>
            <a:r>
              <a:rPr lang="en-US" dirty="0" smtClean="0"/>
              <a:t>Freedom Scientific sells the Focus Blue. </a:t>
            </a:r>
          </a:p>
          <a:p>
            <a:pPr>
              <a:defRPr/>
            </a:pPr>
            <a:r>
              <a:rPr lang="en-US" dirty="0" err="1" smtClean="0"/>
              <a:t>Hims</a:t>
            </a:r>
            <a:r>
              <a:rPr lang="en-US" dirty="0" smtClean="0"/>
              <a:t> sells the Braille Edge. </a:t>
            </a:r>
          </a:p>
          <a:p>
            <a:pPr>
              <a:defRPr/>
            </a:pPr>
            <a:r>
              <a:rPr lang="en-US" dirty="0" err="1" smtClean="0"/>
              <a:t>HumanWare</a:t>
            </a:r>
            <a:r>
              <a:rPr lang="en-US" dirty="0" smtClean="0"/>
              <a:t> sells the </a:t>
            </a:r>
            <a:r>
              <a:rPr lang="en-US" dirty="0" err="1" smtClean="0"/>
              <a:t>Brailliant</a:t>
            </a:r>
            <a:r>
              <a:rPr lang="en-US" dirty="0" smtClean="0"/>
              <a:t> and </a:t>
            </a:r>
            <a:r>
              <a:rPr lang="en-US" dirty="0" err="1" smtClean="0"/>
              <a:t>BrailleConnect</a:t>
            </a:r>
            <a:r>
              <a:rPr lang="en-US" dirty="0" smtClean="0"/>
              <a:t>. </a:t>
            </a:r>
          </a:p>
          <a:p>
            <a:pPr>
              <a:defRPr/>
            </a:pPr>
            <a:r>
              <a:rPr lang="en-US" dirty="0" smtClean="0"/>
              <a:t>    </a:t>
            </a:r>
          </a:p>
          <a:p>
            <a:pPr>
              <a:defRPr/>
            </a:pPr>
            <a:r>
              <a:rPr lang="en-US" dirty="0" smtClean="0"/>
              <a:t>These displays can either connect to a computer to support a screen reader or connect to IOS or Android devices. </a:t>
            </a:r>
          </a:p>
          <a:p>
            <a:pPr>
              <a:defRPr/>
            </a:pPr>
            <a:r>
              <a:rPr lang="en-US" dirty="0" smtClean="0"/>
              <a:t> </a:t>
            </a:r>
          </a:p>
          <a:p>
            <a:pPr>
              <a:defRPr/>
            </a:pPr>
            <a:r>
              <a:rPr lang="en-US" dirty="0" smtClean="0"/>
              <a:t>American Printing House</a:t>
            </a:r>
          </a:p>
          <a:p>
            <a:pPr>
              <a:defRPr/>
            </a:pPr>
            <a:r>
              <a:rPr lang="en-US" u="sng" dirty="0" smtClean="0">
                <a:hlinkClick r:id="rId3"/>
              </a:rPr>
              <a:t>http://www.aph.org</a:t>
            </a:r>
            <a:endParaRPr lang="en-US" dirty="0" smtClean="0"/>
          </a:p>
          <a:p>
            <a:pPr>
              <a:defRPr/>
            </a:pPr>
            <a:r>
              <a:rPr lang="en-US" dirty="0" smtClean="0"/>
              <a:t> </a:t>
            </a:r>
          </a:p>
          <a:p>
            <a:pPr>
              <a:defRPr/>
            </a:pPr>
            <a:r>
              <a:rPr lang="en-US" dirty="0" smtClean="0"/>
              <a:t>Freedom Scientific</a:t>
            </a:r>
          </a:p>
          <a:p>
            <a:pPr>
              <a:defRPr/>
            </a:pPr>
            <a:r>
              <a:rPr lang="en-US" u="sng" dirty="0" smtClean="0">
                <a:hlinkClick r:id="rId4"/>
              </a:rPr>
              <a:t>http://www.freedomscientific.com</a:t>
            </a:r>
            <a:endParaRPr lang="en-US" dirty="0" smtClean="0"/>
          </a:p>
          <a:p>
            <a:pPr>
              <a:defRPr/>
            </a:pPr>
            <a:r>
              <a:rPr lang="en-US" dirty="0" smtClean="0"/>
              <a:t> </a:t>
            </a:r>
          </a:p>
          <a:p>
            <a:pPr>
              <a:defRPr/>
            </a:pPr>
            <a:r>
              <a:rPr lang="en-US" dirty="0" err="1" smtClean="0"/>
              <a:t>Hims</a:t>
            </a:r>
            <a:r>
              <a:rPr lang="en-US" dirty="0" smtClean="0"/>
              <a:t>-Inc</a:t>
            </a:r>
          </a:p>
          <a:p>
            <a:pPr>
              <a:defRPr/>
            </a:pPr>
            <a:r>
              <a:rPr lang="en-US" u="sng" dirty="0" smtClean="0">
                <a:hlinkClick r:id="rId5"/>
              </a:rPr>
              <a:t>http://www.hims-inc.com</a:t>
            </a:r>
            <a:endParaRPr lang="en-US" dirty="0" smtClean="0"/>
          </a:p>
          <a:p>
            <a:pPr>
              <a:defRPr/>
            </a:pPr>
            <a:r>
              <a:rPr lang="en-US" dirty="0" smtClean="0"/>
              <a:t> </a:t>
            </a:r>
          </a:p>
          <a:p>
            <a:pPr>
              <a:defRPr/>
            </a:pPr>
            <a:r>
              <a:rPr lang="en-US" dirty="0" err="1" smtClean="0"/>
              <a:t>HumanWare</a:t>
            </a:r>
            <a:endParaRPr lang="en-US" dirty="0" smtClean="0"/>
          </a:p>
          <a:p>
            <a:pPr>
              <a:defRPr/>
            </a:pPr>
            <a:r>
              <a:rPr lang="en-US" u="sng" dirty="0" smtClean="0">
                <a:hlinkClick r:id="rId6"/>
              </a:rPr>
              <a:t>http://www.humanware.com</a:t>
            </a: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FE568BBC-E723-42FD-BA0F-83913948456A}" type="slidenum">
              <a:rPr lang="en-US" smtClean="0"/>
              <a:pPr>
                <a:defRPr/>
              </a:pPr>
              <a:t>80</a:t>
            </a:fld>
            <a:endParaRPr lang="en-US"/>
          </a:p>
        </p:txBody>
      </p:sp>
    </p:spTree>
    <p:extLst>
      <p:ext uri="{BB962C8B-B14F-4D97-AF65-F5344CB8AC3E}">
        <p14:creationId xmlns:p14="http://schemas.microsoft.com/office/powerpoint/2010/main" val="740944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AEM </a:t>
            </a:r>
            <a:r>
              <a:rPr lang="en-US" dirty="0"/>
              <a:t>are specialized formats of core instructional materials that can be used by and with students with print disabilities. </a:t>
            </a:r>
          </a:p>
          <a:p>
            <a:pPr>
              <a:buFont typeface="Arial" pitchFamily="34" charset="0"/>
              <a:buChar char="•"/>
            </a:pPr>
            <a:r>
              <a:rPr lang="en-US" dirty="0"/>
              <a:t>IDEA 2004 requires that all students with disabilities who need </a:t>
            </a:r>
            <a:r>
              <a:rPr lang="en-US" dirty="0" smtClean="0"/>
              <a:t>AEM </a:t>
            </a:r>
            <a:r>
              <a:rPr lang="en-US" dirty="0"/>
              <a:t>should be provided with the instructional materials they need, in formats they need, at the time materials are needed </a:t>
            </a:r>
          </a:p>
          <a:p>
            <a:pPr>
              <a:buFont typeface="Arial" pitchFamily="34" charset="0"/>
              <a:buChar char="•"/>
            </a:pPr>
            <a:r>
              <a:rPr lang="en-US" dirty="0"/>
              <a:t>In addition some protected handicapped students served under Chapter 15 of the Rehabilitation Act of 1973 may also qualify as persons with print disabilities and need </a:t>
            </a:r>
            <a:r>
              <a:rPr lang="en-US" dirty="0" smtClean="0"/>
              <a:t>AEM</a:t>
            </a:r>
            <a:r>
              <a:rPr lang="en-US" dirty="0"/>
              <a:t>.  </a:t>
            </a:r>
          </a:p>
          <a:p>
            <a:pPr>
              <a:buFont typeface="Arial" pitchFamily="34" charset="0"/>
              <a:buChar char="•"/>
            </a:pPr>
            <a:r>
              <a:rPr lang="en-US" dirty="0"/>
              <a:t>Important: Just because a student has an IEP or 504, does not mean they are eligible for </a:t>
            </a:r>
            <a:r>
              <a:rPr lang="en-US" dirty="0" err="1"/>
              <a:t>Bookshare</a:t>
            </a:r>
            <a:r>
              <a:rPr lang="en-US" dirty="0"/>
              <a:t>. </a:t>
            </a:r>
          </a:p>
          <a:p>
            <a:pPr>
              <a:buFont typeface="Arial" pitchFamily="34" charset="0"/>
              <a:buChar char="•"/>
            </a:pPr>
            <a:endParaRPr lang="en-US" dirty="0"/>
          </a:p>
          <a:p>
            <a:pPr defTabSz="906719">
              <a:buFont typeface="Arial" pitchFamily="34" charset="0"/>
              <a:buChar char="•"/>
              <a:defRPr/>
            </a:pPr>
            <a:r>
              <a:rPr lang="en-US" dirty="0" smtClean="0"/>
              <a:t>Specialized formats enable students with print disabilities to gain access to curricular content, master IEP goals, and achieve academic standards. Accessible educational materials provide students with the same curricular content as print-based text. The use of specialized formats is an accommodation for access to curricular content. </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9</a:t>
            </a:fld>
            <a:endParaRPr lang="en-US"/>
          </a:p>
        </p:txBody>
      </p:sp>
    </p:spTree>
    <p:extLst>
      <p:ext uri="{BB962C8B-B14F-4D97-AF65-F5344CB8AC3E}">
        <p14:creationId xmlns:p14="http://schemas.microsoft.com/office/powerpoint/2010/main" val="33031775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offer</a:t>
            </a:r>
            <a:r>
              <a:rPr lang="en-US" baseline="0" dirty="0" smtClean="0"/>
              <a:t> several ways to access </a:t>
            </a:r>
            <a:r>
              <a:rPr lang="en-US" baseline="0" dirty="0" err="1" smtClean="0"/>
              <a:t>Bookshare</a:t>
            </a:r>
            <a:r>
              <a:rPr lang="en-US" baseline="0" dirty="0" smtClean="0"/>
              <a:t> books…</a:t>
            </a:r>
          </a:p>
          <a:p>
            <a:r>
              <a:rPr lang="en-US" baseline="0" dirty="0" smtClean="0"/>
              <a:t/>
            </a:r>
            <a:br>
              <a:rPr lang="en-US" baseline="0" dirty="0" smtClean="0"/>
            </a:br>
            <a:r>
              <a:rPr lang="en-US" baseline="0" dirty="0" smtClean="0"/>
              <a:t>The key is figuring out what technology works best for your student and equipping them with the tools they need to be successful.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AC3FE79-18C4-7847-AAF6-C48BBA9DB5B9}" type="slidenum">
              <a:rPr lang="en-US" smtClean="0"/>
              <a:t>81</a:t>
            </a:fld>
            <a:endParaRPr lang="en-US"/>
          </a:p>
        </p:txBody>
      </p:sp>
    </p:spTree>
    <p:extLst>
      <p:ext uri="{BB962C8B-B14F-4D97-AF65-F5344CB8AC3E}">
        <p14:creationId xmlns:p14="http://schemas.microsoft.com/office/powerpoint/2010/main" val="12811465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719">
              <a:defRPr/>
            </a:pPr>
            <a:r>
              <a:rPr lang="en-US" dirty="0">
                <a:ea typeface="ＭＳ Ｐゴシック" charset="0"/>
              </a:rPr>
              <a:t>Lets go back to our student.  The teacher set up the </a:t>
            </a:r>
            <a:r>
              <a:rPr lang="en-US" dirty="0" smtClean="0">
                <a:ea typeface="ＭＳ Ｐゴシック" charset="0"/>
              </a:rPr>
              <a:t>Reading List  </a:t>
            </a:r>
            <a:r>
              <a:rPr lang="en-US" dirty="0">
                <a:ea typeface="ＭＳ Ｐゴシック" charset="0"/>
              </a:rPr>
              <a:t>and now the student wants to read her assignment.  Now they can log onto Bookshare.org click the </a:t>
            </a:r>
            <a:r>
              <a:rPr lang="en-US" dirty="0" smtClean="0">
                <a:ea typeface="ＭＳ Ｐゴシック" charset="0"/>
              </a:rPr>
              <a:t>Reading</a:t>
            </a:r>
            <a:r>
              <a:rPr lang="en-US" baseline="0" dirty="0" smtClean="0">
                <a:ea typeface="ＭＳ Ｐゴシック" charset="0"/>
              </a:rPr>
              <a:t> List</a:t>
            </a:r>
            <a:r>
              <a:rPr lang="en-US" dirty="0" smtClean="0">
                <a:ea typeface="ＭＳ Ｐゴシック" charset="0"/>
              </a:rPr>
              <a:t> </a:t>
            </a:r>
            <a:r>
              <a:rPr lang="en-US" dirty="0">
                <a:ea typeface="ＭＳ Ｐゴシック" charset="0"/>
              </a:rPr>
              <a:t>and </a:t>
            </a:r>
            <a:r>
              <a:rPr lang="en-US" dirty="0" smtClean="0">
                <a:ea typeface="ＭＳ Ｐゴシック" charset="0"/>
              </a:rPr>
              <a:t>read </a:t>
            </a:r>
            <a:r>
              <a:rPr lang="en-US" dirty="0">
                <a:ea typeface="ＭＳ Ｐゴシック" charset="0"/>
              </a:rPr>
              <a:t>the book directly in a browser with Bookshare Web Reader.</a:t>
            </a:r>
          </a:p>
          <a:p>
            <a:pPr defTabSz="906719">
              <a:defRPr/>
            </a:pPr>
            <a:endParaRPr lang="en-US" dirty="0">
              <a:ea typeface="ＭＳ Ｐゴシック" charset="0"/>
            </a:endParaRPr>
          </a:p>
          <a:p>
            <a:pPr lvl="0">
              <a:buFont typeface="Wingdings" charset="2"/>
              <a:buChar char="ü"/>
            </a:pPr>
            <a:r>
              <a:rPr lang="en-US" sz="1100" dirty="0"/>
              <a:t>Get your </a:t>
            </a:r>
            <a:r>
              <a:rPr lang="en-US" sz="1100" dirty="0" smtClean="0"/>
              <a:t>students user names and passwords and/or Individual </a:t>
            </a:r>
            <a:r>
              <a:rPr lang="en-US" sz="1100" dirty="0"/>
              <a:t>Memberships so they can use Web Reader at school, home, or anywhere with Internet and a support Internet browser. </a:t>
            </a:r>
          </a:p>
          <a:p>
            <a:pPr lvl="0">
              <a:buFont typeface="Wingdings" charset="2"/>
              <a:buChar char="ü"/>
            </a:pPr>
            <a:r>
              <a:rPr lang="en-US" sz="1100" dirty="0"/>
              <a:t>If you have had problems using reading applications you need to install on your computer, or downloading files, or finding and opening book files, try Bookshare Web Reader.</a:t>
            </a:r>
          </a:p>
          <a:p>
            <a:pPr lvl="0">
              <a:buFont typeface="Wingdings" charset="2"/>
              <a:buChar char="ü"/>
            </a:pPr>
            <a:r>
              <a:rPr lang="en-US" sz="1100" dirty="0"/>
              <a:t>If students are at a computer, like a library or relatives house that doesn’t have a specialized reading tool, they can use Bookshare Web Reader to read assigned books.</a:t>
            </a:r>
          </a:p>
          <a:p>
            <a:pPr defTabSz="906719">
              <a:defRPr/>
            </a:pPr>
            <a:endParaRPr lang="en-US" sz="1100" dirty="0">
              <a:ea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E06734-A284-AB49-9BF4-9BC64754DF02}" type="slidenum">
              <a:rPr lang="en-US" smtClean="0"/>
              <a:pPr/>
              <a:t>84</a:t>
            </a:fld>
            <a:endParaRPr lang="en-US"/>
          </a:p>
        </p:txBody>
      </p:sp>
    </p:spTree>
    <p:extLst>
      <p:ext uri="{BB962C8B-B14F-4D97-AF65-F5344CB8AC3E}">
        <p14:creationId xmlns:p14="http://schemas.microsoft.com/office/powerpoint/2010/main" val="42579438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Text-to-Speech (TTS) Voices:</a:t>
            </a:r>
          </a:p>
          <a:p>
            <a:r>
              <a:rPr lang="en-US" dirty="0" smtClean="0"/>
              <a:t>The following voices can be used with the text-to-speech (TTS) and word-level highlighting option using Google Chrome: </a:t>
            </a:r>
          </a:p>
          <a:p>
            <a:r>
              <a:rPr lang="en-US" dirty="0" smtClean="0"/>
              <a:t>Windows XP: Microsoft Mike or Mary</a:t>
            </a:r>
          </a:p>
          <a:p>
            <a:r>
              <a:rPr lang="en-US" dirty="0" smtClean="0"/>
              <a:t>Windows Vista or 7: Microsoft Anna</a:t>
            </a:r>
          </a:p>
          <a:p>
            <a:r>
              <a:rPr lang="en-US" dirty="0" smtClean="0"/>
              <a:t>Mac: Alex</a:t>
            </a:r>
          </a:p>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85</a:t>
            </a:fld>
            <a:endParaRPr lang="en-US"/>
          </a:p>
        </p:txBody>
      </p:sp>
    </p:spTree>
    <p:extLst>
      <p:ext uri="{BB962C8B-B14F-4D97-AF65-F5344CB8AC3E}">
        <p14:creationId xmlns:p14="http://schemas.microsoft.com/office/powerpoint/2010/main" val="24010514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books to reading lists and share with student(s)</a:t>
            </a:r>
            <a:r>
              <a:rPr lang="en-US" baseline="0" dirty="0" smtClean="0"/>
              <a:t>.</a:t>
            </a:r>
            <a:endParaRPr lang="en-US" dirty="0" smtClean="0"/>
          </a:p>
          <a:p>
            <a:endParaRPr lang="en-US" dirty="0" smtClean="0"/>
          </a:p>
          <a:p>
            <a:r>
              <a:rPr lang="en-US" dirty="0" smtClean="0"/>
              <a:t>For students</a:t>
            </a:r>
            <a:r>
              <a:rPr lang="en-US" baseline="0" dirty="0" smtClean="0"/>
              <a:t> with Limited Access </a:t>
            </a:r>
            <a:r>
              <a:rPr lang="en-US" baseline="0" dirty="0" err="1" smtClean="0"/>
              <a:t>accoungs</a:t>
            </a:r>
            <a:r>
              <a:rPr lang="en-US" baseline="0" dirty="0" smtClean="0"/>
              <a:t>:</a:t>
            </a:r>
          </a:p>
          <a:p>
            <a:r>
              <a:rPr lang="en-US" baseline="0" dirty="0" smtClean="0"/>
              <a:t>1. </a:t>
            </a:r>
            <a:r>
              <a:rPr lang="en-US" dirty="0" smtClean="0"/>
              <a:t>Log out and let your student log into </a:t>
            </a:r>
            <a:r>
              <a:rPr lang="en-US" dirty="0" err="1" smtClean="0"/>
              <a:t>Bookshare</a:t>
            </a:r>
            <a:r>
              <a:rPr lang="en-US" dirty="0" smtClean="0"/>
              <a:t>.</a:t>
            </a:r>
          </a:p>
          <a:p>
            <a:r>
              <a:rPr lang="en-US" dirty="0" smtClean="0"/>
              <a:t>2. Student Select a book from a Reading List (or recent books from My History).</a:t>
            </a:r>
          </a:p>
          <a:p>
            <a:r>
              <a:rPr lang="en-US" smtClean="0"/>
              <a:t>3. Select </a:t>
            </a:r>
            <a:r>
              <a:rPr lang="en-US" dirty="0" smtClean="0"/>
              <a:t>“Read Now.” </a:t>
            </a:r>
          </a:p>
          <a:p>
            <a:endParaRPr lang="en-US" dirty="0"/>
          </a:p>
        </p:txBody>
      </p:sp>
      <p:sp>
        <p:nvSpPr>
          <p:cNvPr id="4" name="Slide Number Placeholder 3"/>
          <p:cNvSpPr>
            <a:spLocks noGrp="1"/>
          </p:cNvSpPr>
          <p:nvPr>
            <p:ph type="sldNum" sz="quarter" idx="10"/>
          </p:nvPr>
        </p:nvSpPr>
        <p:spPr/>
        <p:txBody>
          <a:bodyPr/>
          <a:lstStyle/>
          <a:p>
            <a:fld id="{5AC3FE79-18C4-7847-AAF6-C48BBA9DB5B9}" type="slidenum">
              <a:rPr lang="en-US" smtClean="0"/>
              <a:t>86</a:t>
            </a:fld>
            <a:endParaRPr lang="en-US"/>
          </a:p>
        </p:txBody>
      </p:sp>
    </p:spTree>
    <p:extLst>
      <p:ext uri="{BB962C8B-B14F-4D97-AF65-F5344CB8AC3E}">
        <p14:creationId xmlns:p14="http://schemas.microsoft.com/office/powerpoint/2010/main" val="32188762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87</a:t>
            </a:fld>
            <a:endParaRPr lang="en-US"/>
          </a:p>
        </p:txBody>
      </p:sp>
    </p:spTree>
    <p:extLst>
      <p:ext uri="{BB962C8B-B14F-4D97-AF65-F5344CB8AC3E}">
        <p14:creationId xmlns:p14="http://schemas.microsoft.com/office/powerpoint/2010/main" val="32862726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88</a:t>
            </a:fld>
            <a:endParaRPr lang="en-US"/>
          </a:p>
        </p:txBody>
      </p:sp>
    </p:spTree>
    <p:extLst>
      <p:ext uri="{BB962C8B-B14F-4D97-AF65-F5344CB8AC3E}">
        <p14:creationId xmlns:p14="http://schemas.microsoft.com/office/powerpoint/2010/main" val="15608759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90</a:t>
            </a:fld>
            <a:endParaRPr lang="en-US"/>
          </a:p>
        </p:txBody>
      </p:sp>
    </p:spTree>
    <p:extLst>
      <p:ext uri="{BB962C8B-B14F-4D97-AF65-F5344CB8AC3E}">
        <p14:creationId xmlns:p14="http://schemas.microsoft.com/office/powerpoint/2010/main" val="35689170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p:txBody>
          <a:bodyPr/>
          <a:lstStyle/>
          <a:p>
            <a:pPr>
              <a:defRPr/>
            </a:pPr>
            <a:fld id="{C833F639-B9EC-4BD7-8FFC-4C919FDBB271}" type="slidenum">
              <a:rPr lang="en-US" smtClean="0">
                <a:ea typeface="ＭＳ Ｐゴシック" pitchFamily="34" charset="-128"/>
              </a:rPr>
              <a:pPr>
                <a:defRPr/>
              </a:pPr>
              <a:t>91</a:t>
            </a:fld>
            <a:endParaRPr lang="en-US" smtClean="0">
              <a:ea typeface="ＭＳ Ｐゴシック" pitchFamily="34" charset="-128"/>
            </a:endParaRPr>
          </a:p>
        </p:txBody>
      </p:sp>
      <p:sp>
        <p:nvSpPr>
          <p:cNvPr id="123906" name="Rectangle 7"/>
          <p:cNvSpPr txBox="1">
            <a:spLocks noGrp="1" noChangeArrowheads="1"/>
          </p:cNvSpPr>
          <p:nvPr/>
        </p:nvSpPr>
        <p:spPr bwMode="auto">
          <a:xfrm>
            <a:off x="3939289" y="8776586"/>
            <a:ext cx="3013974" cy="462674"/>
          </a:xfrm>
          <a:prstGeom prst="rect">
            <a:avLst/>
          </a:prstGeom>
          <a:noFill/>
          <a:ln w="9525">
            <a:noFill/>
            <a:miter lim="800000"/>
            <a:headEnd/>
            <a:tailEnd/>
          </a:ln>
        </p:spPr>
        <p:txBody>
          <a:bodyPr lIns="92523" tIns="46261" rIns="92523" bIns="46261" anchor="b"/>
          <a:lstStyle/>
          <a:p>
            <a:pPr algn="r" eaLnBrk="0" hangingPunct="0"/>
            <a:fld id="{A0FBAD74-E123-400E-94B7-F371021D5A24}" type="slidenum">
              <a:rPr lang="en-US" sz="1200">
                <a:cs typeface="ＭＳ Ｐゴシック"/>
              </a:rPr>
              <a:pPr algn="r" eaLnBrk="0" hangingPunct="0"/>
              <a:t>91</a:t>
            </a:fld>
            <a:endParaRPr lang="en-US" sz="1200" dirty="0">
              <a:cs typeface="ＭＳ Ｐゴシック"/>
            </a:endParaRPr>
          </a:p>
        </p:txBody>
      </p:sp>
      <p:sp>
        <p:nvSpPr>
          <p:cNvPr id="123907" name="Rectangle 2"/>
          <p:cNvSpPr>
            <a:spLocks noGrp="1" noRot="1" noChangeAspect="1" noChangeArrowheads="1" noTextEdit="1"/>
          </p:cNvSpPr>
          <p:nvPr>
            <p:ph type="sldImg"/>
          </p:nvPr>
        </p:nvSpPr>
        <p:spPr>
          <a:xfrm>
            <a:off x="1169988" y="693738"/>
            <a:ext cx="4618037" cy="3463925"/>
          </a:xfrm>
          <a:ln/>
        </p:spPr>
      </p:sp>
      <p:sp>
        <p:nvSpPr>
          <p:cNvPr id="123908" name="Rectangle 3"/>
          <p:cNvSpPr>
            <a:spLocks noGrp="1" noChangeArrowheads="1"/>
          </p:cNvSpPr>
          <p:nvPr>
            <p:ph type="body" idx="1"/>
          </p:nvPr>
        </p:nvSpPr>
        <p:spPr>
          <a:noFill/>
          <a:ln/>
        </p:spPr>
        <p:txBody>
          <a:bodyPr lIns="92523" tIns="46261" rIns="92523" bIns="46261"/>
          <a:lstStyle/>
          <a:p>
            <a:r>
              <a:rPr lang="en-US" dirty="0" smtClean="0"/>
              <a:t>To read accessible books from the Bookshare® library, you will need some kind of access technology, such as a hardware device or software reading tool; in addition you can read books in your web browser. If you do not already have software for reading DAISY books, you can download one of the free versions available with your Bookshare membership on the </a:t>
            </a:r>
            <a:r>
              <a:rPr lang="en-US" dirty="0" smtClean="0">
                <a:hlinkClick r:id="rId3"/>
              </a:rPr>
              <a:t>Reading Tools page</a:t>
            </a:r>
            <a:r>
              <a:rPr lang="en-US" dirty="0" smtClean="0"/>
              <a:t>. The free software that comes with Bookshare membership can be installed on all computers a Member uses to read the books, including a personal computer at home. Both of these tools are DAISY readers.</a:t>
            </a:r>
          </a:p>
          <a:p>
            <a:endParaRPr lang="en-US" dirty="0" smtClean="0"/>
          </a:p>
          <a:p>
            <a:r>
              <a:rPr lang="en-US" dirty="0" smtClean="0"/>
              <a:t>This list of software DAISY readers is not all inclusive. (</a:t>
            </a:r>
            <a:r>
              <a:rPr lang="en-US" dirty="0" smtClean="0">
                <a:ea typeface="ＭＳ Ｐゴシック"/>
                <a:cs typeface="ＭＳ Ｐゴシック"/>
              </a:rPr>
              <a:t>http://</a:t>
            </a:r>
            <a:r>
              <a:rPr lang="en-US" dirty="0" err="1" smtClean="0">
                <a:ea typeface="ＭＳ Ｐゴシック"/>
                <a:cs typeface="ＭＳ Ｐゴシック"/>
              </a:rPr>
              <a:t>www.daisy.org</a:t>
            </a:r>
            <a:r>
              <a:rPr lang="en-US" dirty="0" smtClean="0">
                <a:ea typeface="ＭＳ Ｐゴシック"/>
                <a:cs typeface="ＭＳ Ｐゴシック"/>
              </a:rPr>
              <a:t>/tools/ - DAISY Consortium website)</a:t>
            </a:r>
          </a:p>
          <a:p>
            <a:endParaRPr lang="en-US" dirty="0" smtClean="0"/>
          </a:p>
          <a:p>
            <a:r>
              <a:rPr lang="en-US" dirty="0" smtClean="0">
                <a:hlinkClick r:id="rId4"/>
              </a:rPr>
              <a:t>Victor Reader Soft Bookshare Edition</a:t>
            </a:r>
            <a:r>
              <a:rPr lang="en-US" dirty="0" smtClean="0"/>
              <a:t>. This new and improved version is much easier to use and has more functionality than the previous version. It is designed for people who are blind or have low vision. Use this software if you are a screen reader user and want a fuller-featured DAISY reader.</a:t>
            </a:r>
          </a:p>
          <a:p>
            <a:r>
              <a:rPr lang="en-US" dirty="0" smtClean="0">
                <a:hlinkClick r:id="rId4"/>
              </a:rPr>
              <a:t>READ:OutLoud Bookshare Edition</a:t>
            </a:r>
            <a:r>
              <a:rPr lang="en-US" dirty="0" smtClean="0"/>
              <a:t>. This DAISY reader is designed specifically for people with learning disabilities. It is not recommended for use with screen readers. This software features high-quality text-to-speech for multi-modal reading, spotlighting, note-taking and other study skill features, an online dictionary, and more.</a:t>
            </a:r>
          </a:p>
          <a:p>
            <a:endParaRPr lang="en-US" dirty="0" smtClean="0"/>
          </a:p>
          <a:p>
            <a:r>
              <a:rPr lang="en-US" dirty="0" smtClean="0"/>
              <a:t>Bookshare offers free </a:t>
            </a:r>
            <a:r>
              <a:rPr lang="en-US" dirty="0" smtClean="0">
                <a:hlinkClick r:id="rId4"/>
              </a:rPr>
              <a:t>Acapella TTS voices for download</a:t>
            </a:r>
            <a:r>
              <a:rPr lang="en-US" dirty="0" smtClean="0"/>
              <a:t>,</a:t>
            </a:r>
            <a:r>
              <a:rPr lang="en-US" baseline="0" dirty="0" smtClean="0"/>
              <a:t> which provide better quality male and female synthetic voices (Ryan and Heather). </a:t>
            </a:r>
            <a:r>
              <a:rPr lang="en-US" dirty="0" smtClean="0"/>
              <a:t>The file is</a:t>
            </a:r>
            <a:r>
              <a:rPr lang="en-US" baseline="0" dirty="0" smtClean="0"/>
              <a:t> large</a:t>
            </a:r>
            <a:r>
              <a:rPr lang="en-US" dirty="0" smtClean="0"/>
              <a:t> (200MB)</a:t>
            </a:r>
            <a:r>
              <a:rPr lang="en-US" baseline="0" dirty="0" smtClean="0"/>
              <a:t> and takes time to download.</a:t>
            </a:r>
            <a:endParaRPr lang="en-US" dirty="0" smtClean="0"/>
          </a:p>
        </p:txBody>
      </p:sp>
    </p:spTree>
    <p:extLst>
      <p:ext uri="{BB962C8B-B14F-4D97-AF65-F5344CB8AC3E}">
        <p14:creationId xmlns:p14="http://schemas.microsoft.com/office/powerpoint/2010/main" val="41288782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06719">
              <a:defRPr/>
            </a:pPr>
            <a:r>
              <a:rPr lang="en-US" dirty="0" smtClean="0"/>
              <a:t>If you do not already have software for reading DAISY books, you can download one of the free versions available with your </a:t>
            </a:r>
            <a:r>
              <a:rPr lang="en-US" dirty="0" err="1" smtClean="0"/>
              <a:t>Bookshare</a:t>
            </a:r>
            <a:r>
              <a:rPr lang="en-US" dirty="0" smtClean="0"/>
              <a:t> membership on the </a:t>
            </a:r>
            <a:r>
              <a:rPr lang="en-US" dirty="0" smtClean="0">
                <a:hlinkClick r:id="rId3"/>
              </a:rPr>
              <a:t>Reading Tools page</a:t>
            </a:r>
            <a:r>
              <a:rPr lang="en-US" dirty="0" smtClean="0"/>
              <a:t>. The free software that comes with </a:t>
            </a:r>
            <a:r>
              <a:rPr lang="en-US" dirty="0" err="1" smtClean="0"/>
              <a:t>Bookshare</a:t>
            </a:r>
            <a:r>
              <a:rPr lang="en-US" dirty="0" smtClean="0"/>
              <a:t> membership can be installed on all computers a Member uses to read the books, including a personal computer at home. Both of these tools are DAISY readers.</a:t>
            </a:r>
            <a:endParaRPr lang="en-US" dirty="0" smtClean="0">
              <a:hlinkClick r:id=""/>
            </a:endParaRPr>
          </a:p>
          <a:p>
            <a:pPr defTabSz="906719">
              <a:defRPr/>
            </a:pPr>
            <a:endParaRPr lang="en-US" dirty="0" smtClean="0">
              <a:hlinkClick r:id=""/>
            </a:endParaRPr>
          </a:p>
          <a:p>
            <a:pPr defTabSz="906719">
              <a:defRPr/>
            </a:pPr>
            <a:r>
              <a:rPr lang="en-US" dirty="0" smtClean="0">
                <a:hlinkClick r:id=""/>
              </a:rPr>
              <a:t>Victor Reader Soft </a:t>
            </a:r>
            <a:r>
              <a:rPr lang="en-US" dirty="0" err="1" smtClean="0">
                <a:hlinkClick r:id="rId4"/>
              </a:rPr>
              <a:t>Bookshare</a:t>
            </a:r>
            <a:r>
              <a:rPr lang="en-US" dirty="0" smtClean="0">
                <a:hlinkClick r:id="rId4"/>
              </a:rPr>
              <a:t> Edition</a:t>
            </a:r>
            <a:r>
              <a:rPr lang="en-US" dirty="0" smtClean="0"/>
              <a:t>. This new and improved version is much easier to use and has more functionality than the previous version. It is designed for people who are blind or have low vision. Use this software if you are a screen reader user and want a fuller-featured DAISY reader. Victor Reader Soft version 2.6. is designed for people who are blind or have low vision. This is a self-voicing, full-featured DAISY reader that reads only </a:t>
            </a:r>
            <a:r>
              <a:rPr lang="en-US" dirty="0" err="1" smtClean="0"/>
              <a:t>Bookshare</a:t>
            </a:r>
            <a:r>
              <a:rPr lang="en-US" dirty="0" smtClean="0"/>
              <a:t> books. Please note that future versions of this software will no longer be developed; however, you can continue to use it and get support from </a:t>
            </a:r>
            <a:r>
              <a:rPr lang="en-US" dirty="0" err="1" smtClean="0"/>
              <a:t>Bookshare</a:t>
            </a:r>
            <a:r>
              <a:rPr lang="en-US" dirty="0" smtClean="0"/>
              <a:t>. </a:t>
            </a:r>
          </a:p>
          <a:p>
            <a:pPr defTabSz="906719">
              <a:defRPr/>
            </a:pPr>
            <a:endParaRPr lang="en-US" dirty="0" smtClean="0">
              <a:hlinkClick r:id="rId4"/>
            </a:endParaRPr>
          </a:p>
          <a:p>
            <a:r>
              <a:rPr lang="en-US" dirty="0" err="1" smtClean="0">
                <a:hlinkClick r:id="rId4"/>
              </a:rPr>
              <a:t>READ:OutLoud</a:t>
            </a:r>
            <a:r>
              <a:rPr lang="en-US" dirty="0" smtClean="0">
                <a:hlinkClick r:id="rId4"/>
              </a:rPr>
              <a:t> </a:t>
            </a:r>
            <a:r>
              <a:rPr lang="en-US" dirty="0" err="1" smtClean="0">
                <a:hlinkClick r:id="rId4"/>
              </a:rPr>
              <a:t>Bookshare</a:t>
            </a:r>
            <a:r>
              <a:rPr lang="en-US" dirty="0" smtClean="0">
                <a:hlinkClick r:id="rId4"/>
              </a:rPr>
              <a:t> Edition</a:t>
            </a:r>
            <a:r>
              <a:rPr lang="en-US" dirty="0" smtClean="0"/>
              <a:t>. This DAISY reader is designed specifically for people with learning disabilities. It is not recommended for use with screen readers. This software features high-quality text-to-speech for multi-modal reading, spotlighting, note-taking and other study skill features, an online dictionary, and more. </a:t>
            </a:r>
            <a:r>
              <a:rPr lang="en-US" u="sng" dirty="0" err="1" smtClean="0"/>
              <a:t>Read:Outloud</a:t>
            </a:r>
            <a:r>
              <a:rPr lang="en-US" u="sng" dirty="0" smtClean="0"/>
              <a:t> 6 Version 2.1 with support for Lion on Macintosh computers is now available.</a:t>
            </a:r>
            <a:r>
              <a:rPr lang="en-US" dirty="0" smtClean="0"/>
              <a:t> We highly recommend all Members upgrade to this version for better performance with large books. </a:t>
            </a:r>
          </a:p>
          <a:p>
            <a:r>
              <a:rPr lang="en-US" dirty="0" smtClean="0"/>
              <a:t>This DAISY reader is designed for people with learning disabilities and allows you to read multi-modally, take notes, look up definitions and more. It is not recommended for use with screen readers and can read only </a:t>
            </a:r>
            <a:r>
              <a:rPr lang="en-US" dirty="0" err="1" smtClean="0"/>
              <a:t>Bookshare</a:t>
            </a:r>
            <a:r>
              <a:rPr lang="en-US" dirty="0" smtClean="0"/>
              <a:t> books.</a:t>
            </a:r>
          </a:p>
          <a:p>
            <a:pPr defTabSz="906719">
              <a:defRPr/>
            </a:pPr>
            <a:endParaRPr lang="en-US" dirty="0" smtClean="0"/>
          </a:p>
          <a:p>
            <a:pPr defTabSz="906719">
              <a:defRPr/>
            </a:pPr>
            <a:r>
              <a:rPr lang="en-US" dirty="0" smtClean="0"/>
              <a:t>Bookshare offers free </a:t>
            </a:r>
            <a:r>
              <a:rPr lang="en-US" dirty="0" err="1" smtClean="0">
                <a:hlinkClick r:id="rId4"/>
              </a:rPr>
              <a:t>Acapella</a:t>
            </a:r>
            <a:r>
              <a:rPr lang="en-US" dirty="0" smtClean="0">
                <a:hlinkClick r:id="rId4"/>
              </a:rPr>
              <a:t> TTS voices for download</a:t>
            </a:r>
            <a:r>
              <a:rPr lang="en-US" dirty="0" smtClean="0"/>
              <a:t>,</a:t>
            </a:r>
            <a:r>
              <a:rPr lang="en-US" baseline="0" dirty="0" smtClean="0"/>
              <a:t> which provide better quality male and female synthetic voices (Ryan and Heather). </a:t>
            </a:r>
            <a:r>
              <a:rPr lang="en-US" dirty="0" smtClean="0"/>
              <a:t>The file is</a:t>
            </a:r>
            <a:r>
              <a:rPr lang="en-US" baseline="0" dirty="0" smtClean="0"/>
              <a:t> large</a:t>
            </a:r>
            <a:r>
              <a:rPr lang="en-US" dirty="0" smtClean="0"/>
              <a:t> (200MB)</a:t>
            </a:r>
            <a:r>
              <a:rPr lang="en-US" baseline="0" dirty="0" smtClean="0"/>
              <a:t> and takes time to download.</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92</a:t>
            </a:fld>
            <a:endParaRPr lang="en-US"/>
          </a:p>
        </p:txBody>
      </p:sp>
    </p:spTree>
    <p:extLst>
      <p:ext uri="{BB962C8B-B14F-4D97-AF65-F5344CB8AC3E}">
        <p14:creationId xmlns:p14="http://schemas.microsoft.com/office/powerpoint/2010/main" val="4283547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Free with </a:t>
            </a:r>
            <a:r>
              <a:rPr lang="en-US" dirty="0" err="1" smtClean="0"/>
              <a:t>Bookshare</a:t>
            </a:r>
            <a:r>
              <a:rPr lang="en-US" baseline="0" dirty="0" smtClean="0"/>
              <a:t> membership. You should already have the software on your computer for today, but you can download the software by going to the </a:t>
            </a:r>
            <a:r>
              <a:rPr lang="en-US" baseline="0" dirty="0" err="1" smtClean="0"/>
              <a:t>bookshare</a:t>
            </a:r>
            <a:r>
              <a:rPr lang="en-US" baseline="0" dirty="0" smtClean="0"/>
              <a:t> website, getting started, reading tools. For Macs you will download Read Out Loud, </a:t>
            </a:r>
            <a:r>
              <a:rPr lang="en-US" baseline="0" dirty="0" err="1" smtClean="0"/>
              <a:t>Acapela</a:t>
            </a:r>
            <a:r>
              <a:rPr lang="en-US" baseline="0" dirty="0" smtClean="0"/>
              <a:t> Voices, and an extraction software such as </a:t>
            </a:r>
            <a:r>
              <a:rPr lang="en-US" baseline="0" dirty="0" err="1" smtClean="0"/>
              <a:t>Stuffit</a:t>
            </a:r>
            <a:r>
              <a:rPr lang="en-US" baseline="0" dirty="0" smtClean="0"/>
              <a:t> or </a:t>
            </a:r>
            <a:r>
              <a:rPr lang="en-US" baseline="0" dirty="0" err="1" smtClean="0"/>
              <a:t>Unarchiver</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93</a:t>
            </a:fld>
            <a:endParaRPr lang="en-US"/>
          </a:p>
        </p:txBody>
      </p:sp>
    </p:spTree>
    <p:extLst>
      <p:ext uri="{BB962C8B-B14F-4D97-AF65-F5344CB8AC3E}">
        <p14:creationId xmlns:p14="http://schemas.microsoft.com/office/powerpoint/2010/main" val="2274259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txBox="1">
            <a:spLocks noGrp="1" noChangeArrowheads="1"/>
          </p:cNvSpPr>
          <p:nvPr/>
        </p:nvSpPr>
        <p:spPr bwMode="auto">
          <a:xfrm>
            <a:off x="3939289" y="8778165"/>
            <a:ext cx="3013974" cy="461095"/>
          </a:xfrm>
          <a:prstGeom prst="rect">
            <a:avLst/>
          </a:prstGeom>
          <a:noFill/>
          <a:ln w="9525">
            <a:noFill/>
            <a:miter lim="800000"/>
            <a:headEnd/>
            <a:tailEnd/>
          </a:ln>
        </p:spPr>
        <p:txBody>
          <a:bodyPr lIns="92519" tIns="46259" rIns="92519" bIns="46259" anchor="b"/>
          <a:lstStyle/>
          <a:p>
            <a:pPr algn="r" defTabSz="924583" eaLnBrk="0" hangingPunct="0"/>
            <a:fld id="{9FC8E454-D871-4289-B908-66D772EFFE20}" type="slidenum">
              <a:rPr lang="en-US" sz="1200">
                <a:cs typeface="ＭＳ Ｐゴシック"/>
              </a:rPr>
              <a:pPr algn="r" defTabSz="924583" eaLnBrk="0" hangingPunct="0"/>
              <a:t>10</a:t>
            </a:fld>
            <a:endParaRPr lang="en-US" sz="1200" dirty="0">
              <a:cs typeface="ＭＳ Ｐゴシック"/>
            </a:endParaRPr>
          </a:p>
        </p:txBody>
      </p:sp>
      <p:sp>
        <p:nvSpPr>
          <p:cNvPr id="32770" name="Rectangle 2"/>
          <p:cNvSpPr>
            <a:spLocks noGrp="1" noRot="1" noChangeAspect="1" noChangeArrowheads="1" noTextEdit="1"/>
          </p:cNvSpPr>
          <p:nvPr>
            <p:ph type="sldImg"/>
          </p:nvPr>
        </p:nvSpPr>
        <p:spPr>
          <a:xfrm>
            <a:off x="1169988" y="693738"/>
            <a:ext cx="4619625" cy="3465512"/>
          </a:xfrm>
          <a:ln/>
        </p:spPr>
      </p:sp>
      <p:sp>
        <p:nvSpPr>
          <p:cNvPr id="32771" name="Rectangle 3"/>
          <p:cNvSpPr>
            <a:spLocks noGrp="1" noChangeArrowheads="1"/>
          </p:cNvSpPr>
          <p:nvPr>
            <p:ph type="body" idx="1"/>
          </p:nvPr>
        </p:nvSpPr>
        <p:spPr>
          <a:noFill/>
          <a:ln/>
        </p:spPr>
        <p:txBody>
          <a:bodyPr lIns="92519" tIns="46259" rIns="92519" bIns="46259"/>
          <a:lstStyle/>
          <a:p>
            <a:r>
              <a:rPr lang="en-US" dirty="0" smtClean="0"/>
              <a:t>Talking Points</a:t>
            </a:r>
          </a:p>
          <a:p>
            <a:pPr>
              <a:buFont typeface="Arial" pitchFamily="34" charset="0"/>
              <a:buChar char="•"/>
            </a:pPr>
            <a:r>
              <a:rPr lang="en-US" dirty="0" smtClean="0"/>
              <a:t> Bookshare is an online library of accessible</a:t>
            </a:r>
            <a:r>
              <a:rPr lang="en-US" baseline="0" dirty="0" smtClean="0"/>
              <a:t> </a:t>
            </a:r>
            <a:r>
              <a:rPr lang="en-US" baseline="0" dirty="0" err="1" smtClean="0"/>
              <a:t>materails</a:t>
            </a:r>
            <a:r>
              <a:rPr lang="en-US" baseline="0" dirty="0" smtClean="0"/>
              <a:t> for readers with print disabilities.</a:t>
            </a:r>
          </a:p>
          <a:p>
            <a:pPr defTabSz="908804">
              <a:buFont typeface="Arial" pitchFamily="34" charset="0"/>
              <a:buChar char="•"/>
              <a:defRPr/>
            </a:pPr>
            <a:r>
              <a:rPr lang="en-US" dirty="0" smtClean="0"/>
              <a:t> For sighted people, technology makes access to information easier; for people who are blind, it makes access possible.</a:t>
            </a:r>
          </a:p>
          <a:p>
            <a:pPr>
              <a:buFont typeface="Arial" pitchFamily="34" charset="0"/>
              <a:buChar char="•"/>
            </a:pPr>
            <a:r>
              <a:rPr lang="en-US" dirty="0" smtClean="0"/>
              <a:t> Bookshare is an initiative of </a:t>
            </a:r>
            <a:r>
              <a:rPr lang="en-US" dirty="0" err="1" smtClean="0"/>
              <a:t>Benetech</a:t>
            </a:r>
            <a:r>
              <a:rPr lang="en-US" dirty="0" smtClean="0"/>
              <a:t>,</a:t>
            </a:r>
            <a:r>
              <a:rPr lang="en-US" baseline="0" dirty="0" smtClean="0"/>
              <a:t> a </a:t>
            </a:r>
            <a:r>
              <a:rPr lang="en-US" dirty="0" smtClean="0"/>
              <a:t>nonprofit organization  that grew out of Jim </a:t>
            </a:r>
            <a:r>
              <a:rPr lang="en-US" dirty="0" err="1" smtClean="0"/>
              <a:t>Fruchterman's</a:t>
            </a:r>
            <a:r>
              <a:rPr lang="en-US" dirty="0" smtClean="0"/>
              <a:t> early work with reading machines for the blind (</a:t>
            </a:r>
            <a:r>
              <a:rPr lang="en-US" dirty="0" err="1" smtClean="0"/>
              <a:t>Arkenstone</a:t>
            </a:r>
            <a:r>
              <a:rPr lang="en-US" dirty="0" smtClean="0"/>
              <a:t>). The sale of </a:t>
            </a:r>
            <a:r>
              <a:rPr lang="en-US" dirty="0" err="1" smtClean="0"/>
              <a:t>Arkenstone</a:t>
            </a:r>
            <a:r>
              <a:rPr lang="en-US" dirty="0" smtClean="0"/>
              <a:t> led</a:t>
            </a:r>
            <a:r>
              <a:rPr lang="en-US" baseline="0" dirty="0" smtClean="0"/>
              <a:t> to the creation of </a:t>
            </a:r>
            <a:r>
              <a:rPr lang="en-US" baseline="0" dirty="0" err="1" smtClean="0"/>
              <a:t>Benetech</a:t>
            </a:r>
            <a:r>
              <a:rPr lang="en-US" baseline="0" dirty="0" smtClean="0"/>
              <a:t> and its first project, Bookshare, focuses </a:t>
            </a:r>
            <a:r>
              <a:rPr lang="en-US" dirty="0" smtClean="0"/>
              <a:t>on the challenge of access to reading materials for people with print disabilities. </a:t>
            </a:r>
          </a:p>
          <a:p>
            <a:pPr>
              <a:buFont typeface="Arial" pitchFamily="34" charset="0"/>
              <a:buChar char="•"/>
            </a:pPr>
            <a:r>
              <a:rPr lang="en-US" baseline="0" dirty="0" smtClean="0"/>
              <a:t> For a decade, Bookshare has been bringing reading to life for people with print disabilities and currently has...(use data from slide; as of February 2012)</a:t>
            </a:r>
            <a:endParaRPr lang="en-US"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Tree>
    <p:extLst>
      <p:ext uri="{BB962C8B-B14F-4D97-AF65-F5344CB8AC3E}">
        <p14:creationId xmlns:p14="http://schemas.microsoft.com/office/powerpoint/2010/main" val="23050217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txBox="1">
            <a:spLocks noGrp="1" noChangeArrowheads="1"/>
          </p:cNvSpPr>
          <p:nvPr/>
        </p:nvSpPr>
        <p:spPr bwMode="auto">
          <a:xfrm>
            <a:off x="3939289" y="8778165"/>
            <a:ext cx="3013974" cy="461095"/>
          </a:xfrm>
          <a:prstGeom prst="rect">
            <a:avLst/>
          </a:prstGeom>
          <a:noFill/>
          <a:ln w="9525">
            <a:noFill/>
            <a:miter lim="800000"/>
            <a:headEnd/>
            <a:tailEnd/>
          </a:ln>
        </p:spPr>
        <p:txBody>
          <a:bodyPr lIns="92519" tIns="46259" rIns="92519" bIns="46259" anchor="b"/>
          <a:lstStyle/>
          <a:p>
            <a:pPr algn="r" defTabSz="924583" eaLnBrk="0" hangingPunct="0"/>
            <a:fld id="{A9759A3F-8CDA-45EC-A890-C890263E4895}" type="slidenum">
              <a:rPr lang="en-US" sz="1200">
                <a:cs typeface="ＭＳ Ｐゴシック"/>
              </a:rPr>
              <a:pPr algn="r" defTabSz="924583" eaLnBrk="0" hangingPunct="0"/>
              <a:t>94</a:t>
            </a:fld>
            <a:endParaRPr lang="en-US" sz="1200" dirty="0">
              <a:cs typeface="ＭＳ Ｐゴシック"/>
            </a:endParaRPr>
          </a:p>
        </p:txBody>
      </p:sp>
      <p:sp>
        <p:nvSpPr>
          <p:cNvPr id="128002" name="Rectangle 2"/>
          <p:cNvSpPr>
            <a:spLocks noGrp="1" noRot="1" noChangeAspect="1" noChangeArrowheads="1" noTextEdit="1"/>
          </p:cNvSpPr>
          <p:nvPr>
            <p:ph type="sldImg"/>
          </p:nvPr>
        </p:nvSpPr>
        <p:spPr>
          <a:xfrm>
            <a:off x="1169988" y="693738"/>
            <a:ext cx="4619625" cy="3465512"/>
          </a:xfrm>
          <a:ln/>
        </p:spPr>
      </p:sp>
      <p:sp>
        <p:nvSpPr>
          <p:cNvPr id="128003" name="Rectangle 3"/>
          <p:cNvSpPr>
            <a:spLocks noGrp="1" noChangeArrowheads="1"/>
          </p:cNvSpPr>
          <p:nvPr>
            <p:ph type="body" idx="1"/>
          </p:nvPr>
        </p:nvSpPr>
        <p:spPr>
          <a:xfrm>
            <a:off x="695170" y="4386715"/>
            <a:ext cx="5564501" cy="4160904"/>
          </a:xfrm>
          <a:noFill/>
          <a:ln/>
        </p:spPr>
        <p:txBody>
          <a:bodyPr lIns="92519" tIns="46259" rIns="92519" bIns="46259"/>
          <a:lstStyle/>
          <a:p>
            <a:r>
              <a:rPr lang="en-US" dirty="0" smtClean="0"/>
              <a:t>These are the high-level steps you’d take to download a book from </a:t>
            </a:r>
            <a:r>
              <a:rPr lang="en-US" dirty="0" err="1" smtClean="0"/>
              <a:t>Bookshare’s</a:t>
            </a:r>
            <a:r>
              <a:rPr lang="en-US" dirty="0" smtClean="0"/>
              <a:t> extensive library.  Now, lets take a closer look at each of these steps.</a:t>
            </a:r>
          </a:p>
          <a:p>
            <a:endParaRPr lang="en-US" dirty="0" smtClean="0"/>
          </a:p>
          <a:p>
            <a:r>
              <a:rPr lang="en-US" dirty="0" smtClean="0"/>
              <a:t>If you want to distribute the same book to multiple students, you’ll need to download a separate copy of the book for each student. During the downloading process, you’ll have the option to select multiple Member names. At the finish page, you will see a separate book file for each Member you selected, marked with that Member’s first and last name. Select each file to begin the download process. Ultimately, downloading files one by one will be faster for you, because file size would increase if multiple student books were in one zipped download. Also, you can distribute the smaller zipped files individually to each student. Please be sure each file goes to the right student, in keeping within </a:t>
            </a:r>
            <a:r>
              <a:rPr lang="en-US" dirty="0" err="1" smtClean="0"/>
              <a:t>Bookshare's</a:t>
            </a:r>
            <a:r>
              <a:rPr lang="en-US" dirty="0" smtClean="0"/>
              <a:t> digital rights management policy.</a:t>
            </a:r>
          </a:p>
          <a:p>
            <a:endParaRPr lang="en-US" dirty="0" smtClean="0"/>
          </a:p>
          <a:p>
            <a:r>
              <a:rPr lang="en-US" dirty="0" smtClean="0"/>
              <a:t>Bookshare books can be copied to other media (e.g., CD, flash drive, school district network drive – password protected on school networks) for the purposes of transferring the book to the qualified Member selected when the book is downloaded. While the media containing the books may change, books must stay in the possession of the qualified Member.</a:t>
            </a:r>
          </a:p>
          <a:p>
            <a:endParaRPr lang="en-US" dirty="0" smtClean="0"/>
          </a:p>
          <a:p>
            <a:r>
              <a:rPr lang="en-US" dirty="0" smtClean="0"/>
              <a:t>Bookshare books </a:t>
            </a:r>
            <a:r>
              <a:rPr lang="en-US" u="sng" dirty="0" smtClean="0"/>
              <a:t>cannot</a:t>
            </a:r>
            <a:r>
              <a:rPr lang="en-US" dirty="0" smtClean="0"/>
              <a:t> be handed over to someone other than the student for whom it was downloaded. Following is an excerpt from the Organizational Agreement that covers this concept:</a:t>
            </a:r>
            <a:br>
              <a:rPr lang="en-US" dirty="0" smtClean="0"/>
            </a:br>
            <a:r>
              <a:rPr lang="en-US" dirty="0" smtClean="0"/>
              <a:t>Each time I download a book from Bookshare, I will select the Member for whom I am downloading the Accessible Media. I will decrypt the Accessible Media using my password and deliver it only to the Member for whom I downloaded that particular Accessible Media. I agree that once I have delivered the book to that Member, I will delete the copy I downloaded.</a:t>
            </a:r>
          </a:p>
          <a:p>
            <a:endParaRPr lang="en-US" dirty="0" smtClean="0"/>
          </a:p>
          <a:p>
            <a:r>
              <a:rPr lang="en-US" b="1" dirty="0" smtClean="0"/>
              <a:t>Saving Books with Internet Explorer</a:t>
            </a:r>
          </a:p>
          <a:p>
            <a:r>
              <a:rPr lang="en-US" dirty="0" smtClean="0"/>
              <a:t>Internet Explorer asks you for a location each time you download a file, so you can choose where you want to store your books. Bookshare recommends that you create a folder just for books and always save books to that folder. </a:t>
            </a:r>
          </a:p>
          <a:p>
            <a:r>
              <a:rPr lang="en-US" b="1" dirty="0" smtClean="0"/>
              <a:t>Saving Books with Mozilla Firefox</a:t>
            </a:r>
          </a:p>
          <a:p>
            <a:r>
              <a:rPr lang="en-US" dirty="0" smtClean="0"/>
              <a:t>With Firefox the default location for downloaded files depends on the operating system: </a:t>
            </a:r>
          </a:p>
          <a:p>
            <a:r>
              <a:rPr lang="en-US" dirty="0" smtClean="0"/>
              <a:t>Windows XP saves downloaded files to the Desktop.</a:t>
            </a:r>
          </a:p>
          <a:p>
            <a:r>
              <a:rPr lang="en-US" dirty="0" smtClean="0"/>
              <a:t>Windows Vista saves downloaded files in a Downloads folder in your user folder (e.g. Joe Smith &gt; Downloads).</a:t>
            </a:r>
          </a:p>
          <a:p>
            <a:r>
              <a:rPr lang="en-US" dirty="0" smtClean="0"/>
              <a:t>To change the download settings in Firefox, go to the Tools menu and choose Options. You can specify a different download location or you can have Firefox ask you for a location each time you download a file. </a:t>
            </a:r>
          </a:p>
          <a:p>
            <a:r>
              <a:rPr lang="en-US" b="1" dirty="0" smtClean="0"/>
              <a:t>Saving books with Safari on a Macintosh</a:t>
            </a:r>
          </a:p>
          <a:p>
            <a:r>
              <a:rPr lang="en-US" dirty="0" smtClean="0"/>
              <a:t>Safari saves downloaded files to the Downloads folder in your user folder. Once you download a Bookshare “.zip” book file, you will then need to open and save the file using </a:t>
            </a:r>
            <a:r>
              <a:rPr lang="en-US" dirty="0" err="1" smtClean="0">
                <a:hlinkClick r:id="rId3"/>
              </a:rPr>
              <a:t>Unarchiver</a:t>
            </a:r>
            <a:r>
              <a:rPr lang="en-US" dirty="0" smtClean="0"/>
              <a:t> or </a:t>
            </a:r>
            <a:r>
              <a:rPr lang="en-US" dirty="0" err="1" smtClean="0">
                <a:hlinkClick r:id="rId4"/>
              </a:rPr>
              <a:t>Stuffit</a:t>
            </a:r>
            <a:r>
              <a:rPr lang="en-US" dirty="0" smtClean="0"/>
              <a:t> so you can read the book using your Safari browser. </a:t>
            </a:r>
          </a:p>
          <a:p>
            <a:r>
              <a:rPr lang="en-US" dirty="0" smtClean="0"/>
              <a:t>When you install </a:t>
            </a:r>
            <a:r>
              <a:rPr lang="en-US" dirty="0" err="1" smtClean="0"/>
              <a:t>Unarchiver</a:t>
            </a:r>
            <a:r>
              <a:rPr lang="en-US" dirty="0" smtClean="0"/>
              <a:t> or </a:t>
            </a:r>
            <a:r>
              <a:rPr lang="en-US" dirty="0" err="1" smtClean="0"/>
              <a:t>Stuffit</a:t>
            </a:r>
            <a:r>
              <a:rPr lang="en-US" dirty="0" smtClean="0"/>
              <a:t>, you are asked where you want to save “unzipped” files. </a:t>
            </a:r>
          </a:p>
          <a:p>
            <a:endParaRPr lang="en-US" dirty="0" smtClean="0"/>
          </a:p>
          <a:p>
            <a:r>
              <a:rPr lang="en-US" b="1" dirty="0" smtClean="0"/>
              <a:t>Use a common list of novels to search during this lab. (Have participants notice the differences between download procedures for copyrighted vs. out of copyright books.)</a:t>
            </a:r>
          </a:p>
          <a:p>
            <a:endParaRPr lang="en-US" dirty="0" smtClean="0"/>
          </a:p>
        </p:txBody>
      </p:sp>
    </p:spTree>
    <p:extLst>
      <p:ext uri="{BB962C8B-B14F-4D97-AF65-F5344CB8AC3E}">
        <p14:creationId xmlns:p14="http://schemas.microsoft.com/office/powerpoint/2010/main" val="15604546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95</a:t>
            </a:fld>
            <a:endParaRPr lang="en-US"/>
          </a:p>
        </p:txBody>
      </p:sp>
    </p:spTree>
    <p:extLst>
      <p:ext uri="{BB962C8B-B14F-4D97-AF65-F5344CB8AC3E}">
        <p14:creationId xmlns:p14="http://schemas.microsoft.com/office/powerpoint/2010/main" val="39634282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a:t>
            </a:r>
            <a:r>
              <a:rPr lang="en-US" baseline="0" dirty="0" smtClean="0"/>
              <a:t> you will select which member should receive the downloaded book. You can select more than one, but will receive a different book to download for each student. You will also select what format the book will be. Remember the Format options are DAISY, Audio, BRF</a:t>
            </a:r>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96</a:t>
            </a:fld>
            <a:endParaRPr lang="en-US"/>
          </a:p>
        </p:txBody>
      </p:sp>
    </p:spTree>
    <p:extLst>
      <p:ext uri="{BB962C8B-B14F-4D97-AF65-F5344CB8AC3E}">
        <p14:creationId xmlns:p14="http://schemas.microsoft.com/office/powerpoint/2010/main" val="36563363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You</a:t>
            </a:r>
            <a:r>
              <a:rPr lang="en-US" baseline="0" dirty="0" smtClean="0"/>
              <a:t> will confirm the download and then be taken to your  my history page. Look at the Status. If the book is available you can click on the link to be taken to the zip file. If the book has images or is not yet available it will be noted and you will receive an email when it is available. Clicking on the link you will receive the book in a zip file. </a:t>
            </a:r>
          </a:p>
          <a:p>
            <a:endParaRPr lang="en-US" baseline="0" dirty="0" smtClean="0"/>
          </a:p>
          <a:p>
            <a:pPr defTabSz="906719">
              <a:defRPr/>
            </a:pPr>
            <a:r>
              <a:rPr lang="en-US" dirty="0" smtClean="0">
                <a:hlinkClick r:id="rId3"/>
              </a:rPr>
              <a:t>http://www.dummies.com/how-to/content/how-to-change-safaris-default-file-download-locati.html</a:t>
            </a:r>
            <a:r>
              <a:rPr lang="en-US" dirty="0" smtClean="0"/>
              <a:t> </a:t>
            </a:r>
          </a:p>
          <a:p>
            <a:r>
              <a:rPr lang="en-US" dirty="0" smtClean="0"/>
              <a:t>If you’ve visited a Web site that offers files for downloading, typically you just click the Download button or file link, and </a:t>
            </a:r>
            <a:r>
              <a:rPr lang="en-US" dirty="0" smtClean="0">
                <a:hlinkClick r:id="rId3"/>
              </a:rPr>
              <a:t>Safari</a:t>
            </a:r>
            <a:r>
              <a:rPr lang="en-US" dirty="0" smtClean="0"/>
              <a:t> takes care of the rest. The Downloads status window keeps you updated about the progress of the transfer. While the file is downloading, you can continue browsing or even download additional files; the status window helps you keep track of what’s going on and when everything will be finished transferring. To display the Download status window from the keyboard, press </a:t>
            </a:r>
            <a:r>
              <a:rPr lang="en-US" dirty="0" err="1" smtClean="0"/>
              <a:t>Command+Option+L</a:t>
            </a:r>
            <a:r>
              <a:rPr lang="en-US" b="1" dirty="0" smtClean="0"/>
              <a:t>.</a:t>
            </a:r>
            <a:endParaRPr lang="en-US" dirty="0" smtClean="0"/>
          </a:p>
          <a:p>
            <a:r>
              <a:rPr lang="en-US" dirty="0" smtClean="0"/>
              <a:t>By default, Safari saves any downloaded files to the Downloads folder that appears in your </a:t>
            </a:r>
            <a:r>
              <a:rPr lang="en-US" dirty="0" smtClean="0">
                <a:hlinkClick r:id="rId3"/>
              </a:rPr>
              <a:t>Dock</a:t>
            </a:r>
            <a:r>
              <a:rPr lang="en-US" dirty="0" smtClean="0"/>
              <a:t>. To specify the location where downloaded files are stored — for example, if you’d like to scan them automatically with an antivirus program — follow these steps:</a:t>
            </a:r>
          </a:p>
          <a:p>
            <a:r>
              <a:rPr lang="en-US" dirty="0" smtClean="0"/>
              <a:t>1 </a:t>
            </a:r>
            <a:r>
              <a:rPr lang="en-US" b="1" dirty="0" smtClean="0"/>
              <a:t>Choose </a:t>
            </a:r>
            <a:r>
              <a:rPr lang="en-US" b="1" dirty="0" err="1" smtClean="0"/>
              <a:t>Safari→Preferences</a:t>
            </a:r>
            <a:r>
              <a:rPr lang="en-US" b="1" dirty="0" smtClean="0"/>
              <a:t>.</a:t>
            </a:r>
          </a:p>
          <a:p>
            <a:r>
              <a:rPr lang="en-US" dirty="0" smtClean="0"/>
              <a:t>Alternatively, press Command+, (comma). The Safari Preferences dialog opens.</a:t>
            </a:r>
          </a:p>
          <a:p>
            <a:r>
              <a:rPr lang="en-US" dirty="0" smtClean="0"/>
              <a:t>2 </a:t>
            </a:r>
            <a:r>
              <a:rPr lang="en-US" b="1" dirty="0" smtClean="0"/>
              <a:t>Click the General tab; then click the Save Downloaded Files To pop-up menu and choose Other.</a:t>
            </a:r>
          </a:p>
          <a:p>
            <a:r>
              <a:rPr lang="en-US" dirty="0" smtClean="0"/>
              <a:t>A file navigation dialog will open.</a:t>
            </a:r>
          </a:p>
          <a:p>
            <a:r>
              <a:rPr lang="en-US" dirty="0" smtClean="0"/>
              <a:t>3 </a:t>
            </a:r>
            <a:r>
              <a:rPr lang="en-US" b="1" dirty="0" smtClean="0"/>
              <a:t>Navigate to and select the location where you want the files stored and click Select.</a:t>
            </a:r>
          </a:p>
          <a:p>
            <a:r>
              <a:rPr lang="en-US" dirty="0" smtClean="0"/>
              <a:t>The new location will appear in Save Downloaded Files To section.</a:t>
            </a:r>
          </a:p>
          <a:p>
            <a:r>
              <a:rPr lang="en-US" dirty="0" smtClean="0"/>
              <a:t>4 </a:t>
            </a:r>
            <a:r>
              <a:rPr lang="en-US" b="1" dirty="0" smtClean="0"/>
              <a:t>Click the Close button to exit Preferences.</a:t>
            </a:r>
          </a:p>
          <a:p>
            <a:r>
              <a:rPr lang="en-US" dirty="0" smtClean="0"/>
              <a:t>The folder you chose will now be the default location for anything you download from the Internet.</a:t>
            </a:r>
          </a:p>
          <a:p>
            <a:r>
              <a:rPr lang="en-US" dirty="0" smtClean="0"/>
              <a:t>You can choose to automatically open files that Safari considers safe — things like movies, text files, and </a:t>
            </a:r>
            <a:r>
              <a:rPr lang="en-US" dirty="0" smtClean="0">
                <a:hlinkClick r:id="rId3"/>
              </a:rPr>
              <a:t>PDF</a:t>
            </a:r>
            <a:r>
              <a:rPr lang="en-US" dirty="0" smtClean="0"/>
              <a:t> files that are very unlikely to store a virus or a damaging macro. By default, the Open “Safe” Files after Downloading check box is selected on the General pane. However, if you’re interested in preventing </a:t>
            </a:r>
            <a:r>
              <a:rPr lang="en-US" i="1" dirty="0" smtClean="0"/>
              <a:t>anything</a:t>
            </a:r>
            <a:r>
              <a:rPr lang="en-US" dirty="0" smtClean="0"/>
              <a:t> you download from running until you’ve manually checked it with your antivirus application, you can deselect the check box and breathe easy.</a:t>
            </a:r>
          </a:p>
          <a:p>
            <a:r>
              <a:rPr lang="en-US" dirty="0" smtClean="0"/>
              <a:t>Safari has matured to the point that it can seamlessly handle virtually any multimedia file type that it encounters. However, if you’ve downloaded a multimedia file and Safari doesn’t seem to be able to play or display it, try loading the file within QuickTime Player — the Swiss Army knife of multimedia players that can recognize a huge number of audio, video, and image formats.</a:t>
            </a:r>
          </a:p>
          <a:p>
            <a:endParaRPr lang="en-US" dirty="0" smtClean="0"/>
          </a:p>
          <a:p>
            <a:endParaRPr lang="en-US" dirty="0" smtClean="0"/>
          </a:p>
          <a:p>
            <a:pPr defTabSz="906719">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97</a:t>
            </a:fld>
            <a:endParaRPr lang="en-US"/>
          </a:p>
        </p:txBody>
      </p:sp>
    </p:spTree>
    <p:extLst>
      <p:ext uri="{BB962C8B-B14F-4D97-AF65-F5344CB8AC3E}">
        <p14:creationId xmlns:p14="http://schemas.microsoft.com/office/powerpoint/2010/main" val="41062437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98</a:t>
            </a:fld>
            <a:endParaRPr lang="en-US"/>
          </a:p>
        </p:txBody>
      </p:sp>
    </p:spTree>
    <p:extLst>
      <p:ext uri="{BB962C8B-B14F-4D97-AF65-F5344CB8AC3E}">
        <p14:creationId xmlns:p14="http://schemas.microsoft.com/office/powerpoint/2010/main" val="2552015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99</a:t>
            </a:fld>
            <a:endParaRPr lang="en-US"/>
          </a:p>
        </p:txBody>
      </p:sp>
    </p:spTree>
    <p:extLst>
      <p:ext uri="{BB962C8B-B14F-4D97-AF65-F5344CB8AC3E}">
        <p14:creationId xmlns:p14="http://schemas.microsoft.com/office/powerpoint/2010/main" val="14372690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100</a:t>
            </a:fld>
            <a:endParaRPr lang="en-US"/>
          </a:p>
        </p:txBody>
      </p:sp>
    </p:spTree>
    <p:extLst>
      <p:ext uri="{BB962C8B-B14F-4D97-AF65-F5344CB8AC3E}">
        <p14:creationId xmlns:p14="http://schemas.microsoft.com/office/powerpoint/2010/main" val="36280819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Right click and click extract all</a:t>
            </a:r>
          </a:p>
          <a:p>
            <a:endParaRPr lang="en-US" dirty="0" smtClean="0"/>
          </a:p>
          <a:p>
            <a:r>
              <a:rPr lang="en-US" dirty="0" smtClean="0"/>
              <a:t>or</a:t>
            </a:r>
          </a:p>
          <a:p>
            <a:endParaRPr lang="en-US" dirty="0" smtClean="0"/>
          </a:p>
          <a:p>
            <a:r>
              <a:rPr lang="en-US" dirty="0" smtClean="0"/>
              <a:t>Double click into</a:t>
            </a:r>
            <a:r>
              <a:rPr lang="en-US" baseline="0" dirty="0" smtClean="0"/>
              <a:t> zipped folder and click extract all</a:t>
            </a:r>
          </a:p>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101</a:t>
            </a:fld>
            <a:endParaRPr lang="en-US"/>
          </a:p>
        </p:txBody>
      </p:sp>
    </p:spTree>
    <p:extLst>
      <p:ext uri="{BB962C8B-B14F-4D97-AF65-F5344CB8AC3E}">
        <p14:creationId xmlns:p14="http://schemas.microsoft.com/office/powerpoint/2010/main" val="5668877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102</a:t>
            </a:fld>
            <a:endParaRPr lang="en-US"/>
          </a:p>
        </p:txBody>
      </p:sp>
    </p:spTree>
    <p:extLst>
      <p:ext uri="{BB962C8B-B14F-4D97-AF65-F5344CB8AC3E}">
        <p14:creationId xmlns:p14="http://schemas.microsoft.com/office/powerpoint/2010/main" val="19966961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r>
              <a:rPr lang="en-US" dirty="0" smtClean="0"/>
              <a:t>This is an </a:t>
            </a:r>
            <a:r>
              <a:rPr lang="en-US" b="1" i="1" dirty="0" smtClean="0"/>
              <a:t>example </a:t>
            </a:r>
            <a:r>
              <a:rPr lang="en-US" dirty="0" smtClean="0"/>
              <a:t>of a organizational hierarchy for storing and accessing Bookshare books on a school network or other media.  Every school is different, participants should understand and follow the system suggested at their school, typically established by the IT person.  This is an EXAMPLE and the point is that it’s important to know/follow a system of storing to ensure ‘ease’ of access. It is very important</a:t>
            </a:r>
            <a:r>
              <a:rPr lang="en-US" baseline="0" dirty="0" smtClean="0"/>
              <a:t> to keep the book together in one place (reason for all the folders, but the level of folders may not be necessary). </a:t>
            </a:r>
            <a:endParaRPr lang="en-US" dirty="0" smtClean="0"/>
          </a:p>
          <a:p>
            <a:endParaRPr lang="en-US" dirty="0" smtClean="0"/>
          </a:p>
        </p:txBody>
      </p:sp>
      <p:sp>
        <p:nvSpPr>
          <p:cNvPr id="88067" name="Slide Number Placeholder 3"/>
          <p:cNvSpPr>
            <a:spLocks noGrp="1"/>
          </p:cNvSpPr>
          <p:nvPr>
            <p:ph type="sldNum" sz="quarter" idx="5"/>
          </p:nvPr>
        </p:nvSpPr>
        <p:spPr/>
        <p:txBody>
          <a:bodyPr/>
          <a:lstStyle/>
          <a:p>
            <a:pPr>
              <a:defRPr/>
            </a:pPr>
            <a:fld id="{1CA2B544-02A9-4A88-9C00-098ECF76EE05}" type="slidenum">
              <a:rPr lang="en-US" smtClean="0">
                <a:ea typeface="ＭＳ Ｐゴシック" pitchFamily="34" charset="-128"/>
              </a:rPr>
              <a:pPr>
                <a:defRPr/>
              </a:pPr>
              <a:t>103</a:t>
            </a:fld>
            <a:endParaRPr lang="en-US" smtClean="0">
              <a:ea typeface="ＭＳ Ｐゴシック" pitchFamily="34" charset="-128"/>
            </a:endParaRPr>
          </a:p>
        </p:txBody>
      </p:sp>
    </p:spTree>
    <p:extLst>
      <p:ext uri="{BB962C8B-B14F-4D97-AF65-F5344CB8AC3E}">
        <p14:creationId xmlns:p14="http://schemas.microsoft.com/office/powerpoint/2010/main" val="3824027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People with print disabilities deserve to enjoy reading as much as all other readers. Yet, currently fewer than five percent of the books needed by people with print disabilities are available in accessible formats such as digital text or digital Braille. </a:t>
            </a:r>
          </a:p>
          <a:p>
            <a:r>
              <a:rPr lang="en-US" dirty="0" err="1" smtClean="0"/>
              <a:t>Bookshare®'s</a:t>
            </a:r>
            <a:r>
              <a:rPr lang="en-US" dirty="0" smtClean="0"/>
              <a:t> goal is to raise the floor of access so that people with print disabilities can obtain a broad spectrum of print materials at the same time as everyone else. </a:t>
            </a:r>
          </a:p>
          <a:p>
            <a:r>
              <a:rPr lang="en-US" dirty="0" smtClean="0"/>
              <a:t>People with visual impairments, physical disabilities and/or learning disabilities can look to </a:t>
            </a:r>
            <a:r>
              <a:rPr lang="en-US" dirty="0" err="1" smtClean="0"/>
              <a:t>Bookshare</a:t>
            </a:r>
            <a:r>
              <a:rPr lang="en-US" dirty="0" smtClean="0"/>
              <a:t> to dramatically increase the quantity and timely availability of books and newspapers in accessible formats. Further, </a:t>
            </a:r>
            <a:r>
              <a:rPr lang="en-US" dirty="0" err="1" smtClean="0"/>
              <a:t>Bookshare’s</a:t>
            </a:r>
            <a:r>
              <a:rPr lang="en-US" dirty="0" smtClean="0"/>
              <a:t> vision encompasses new technological developments as well as new applications of widely available technologies to stretch the power of technology for increased access to content. </a:t>
            </a:r>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11</a:t>
            </a:fld>
            <a:endParaRPr lang="en-US"/>
          </a:p>
        </p:txBody>
      </p:sp>
    </p:spTree>
    <p:extLst>
      <p:ext uri="{BB962C8B-B14F-4D97-AF65-F5344CB8AC3E}">
        <p14:creationId xmlns:p14="http://schemas.microsoft.com/office/powerpoint/2010/main" val="22477819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104</a:t>
            </a:fld>
            <a:endParaRPr lang="en-US"/>
          </a:p>
        </p:txBody>
      </p:sp>
    </p:spTree>
    <p:extLst>
      <p:ext uri="{BB962C8B-B14F-4D97-AF65-F5344CB8AC3E}">
        <p14:creationId xmlns:p14="http://schemas.microsoft.com/office/powerpoint/2010/main" val="9162462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64379" indent="-464379">
              <a:spcBef>
                <a:spcPct val="20000"/>
              </a:spcBef>
              <a:spcAft>
                <a:spcPct val="20000"/>
              </a:spcAft>
            </a:pPr>
            <a:r>
              <a:rPr lang="en-US" dirty="0">
                <a:cs typeface="ＭＳ Ｐゴシック"/>
              </a:rPr>
              <a:t>ROL allows us to </a:t>
            </a:r>
          </a:p>
          <a:p>
            <a:pPr marL="464379" indent="-464379">
              <a:spcBef>
                <a:spcPct val="20000"/>
              </a:spcBef>
              <a:spcAft>
                <a:spcPct val="20000"/>
              </a:spcAft>
              <a:buFont typeface="Arial" pitchFamily="34" charset="0"/>
              <a:buChar char="•"/>
            </a:pPr>
            <a:r>
              <a:rPr lang="en-US" dirty="0">
                <a:cs typeface="ＭＳ Ｐゴシック"/>
              </a:rPr>
              <a:t>View text that is spoke and highlighted</a:t>
            </a:r>
          </a:p>
          <a:p>
            <a:pPr marL="464379" indent="-464379">
              <a:spcBef>
                <a:spcPct val="20000"/>
              </a:spcBef>
              <a:spcAft>
                <a:spcPct val="20000"/>
              </a:spcAft>
              <a:buFont typeface="Arial" pitchFamily="34" charset="0"/>
              <a:buChar char="•"/>
            </a:pPr>
            <a:r>
              <a:rPr lang="en-US" dirty="0">
                <a:cs typeface="ＭＳ Ｐゴシック"/>
              </a:rPr>
              <a:t>Change the voices</a:t>
            </a:r>
          </a:p>
          <a:p>
            <a:pPr marL="464379" indent="-464379">
              <a:spcBef>
                <a:spcPct val="20000"/>
              </a:spcBef>
              <a:spcAft>
                <a:spcPct val="20000"/>
              </a:spcAft>
              <a:buFont typeface="Arial" pitchFamily="34" charset="0"/>
              <a:buChar char="•"/>
            </a:pPr>
            <a:r>
              <a:rPr lang="en-US" dirty="0">
                <a:cs typeface="ＭＳ Ｐゴシック"/>
              </a:rPr>
              <a:t>Can bookmark text</a:t>
            </a:r>
          </a:p>
          <a:p>
            <a:pPr marL="464379" indent="-464379">
              <a:spcBef>
                <a:spcPct val="20000"/>
              </a:spcBef>
              <a:spcAft>
                <a:spcPct val="20000"/>
              </a:spcAft>
              <a:buFont typeface="Arial" pitchFamily="34" charset="0"/>
              <a:buChar char="•"/>
            </a:pPr>
            <a:r>
              <a:rPr lang="en-US" dirty="0">
                <a:cs typeface="ＭＳ Ｐゴシック"/>
              </a:rPr>
              <a:t>Can click on words to find definition</a:t>
            </a:r>
          </a:p>
          <a:p>
            <a:pPr marL="464379" indent="-464379">
              <a:spcBef>
                <a:spcPct val="20000"/>
              </a:spcBef>
              <a:spcAft>
                <a:spcPct val="20000"/>
              </a:spcAft>
              <a:buFont typeface="Arial" pitchFamily="34" charset="0"/>
              <a:buChar char="•"/>
            </a:pPr>
            <a:r>
              <a:rPr lang="en-US" dirty="0">
                <a:cs typeface="ＭＳ Ｐゴシック"/>
              </a:rPr>
              <a:t>Take notes, annotate, create an outline and  bibliography, and more</a:t>
            </a:r>
          </a:p>
          <a:p>
            <a:pPr marL="464379" indent="-464379">
              <a:spcBef>
                <a:spcPct val="20000"/>
              </a:spcBef>
              <a:spcAft>
                <a:spcPct val="20000"/>
              </a:spcAft>
              <a:buFont typeface="Arial" pitchFamily="34" charset="0"/>
              <a:buChar char="•"/>
            </a:pPr>
            <a:r>
              <a:rPr lang="en-US" dirty="0">
                <a:cs typeface="ＭＳ Ｐゴシック"/>
              </a:rPr>
              <a:t>Browse the web</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105</a:t>
            </a:fld>
            <a:endParaRPr lang="en-US"/>
          </a:p>
        </p:txBody>
      </p:sp>
    </p:spTree>
    <p:extLst>
      <p:ext uri="{BB962C8B-B14F-4D97-AF65-F5344CB8AC3E}">
        <p14:creationId xmlns:p14="http://schemas.microsoft.com/office/powerpoint/2010/main" val="16601135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Any book you download through this method will be useful only in the ROL software (not in VRS). </a:t>
            </a:r>
          </a:p>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106</a:t>
            </a:fld>
            <a:endParaRPr lang="en-US"/>
          </a:p>
        </p:txBody>
      </p:sp>
    </p:spTree>
    <p:extLst>
      <p:ext uri="{BB962C8B-B14F-4D97-AF65-F5344CB8AC3E}">
        <p14:creationId xmlns:p14="http://schemas.microsoft.com/office/powerpoint/2010/main" val="19152768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107</a:t>
            </a:fld>
            <a:endParaRPr lang="en-US"/>
          </a:p>
        </p:txBody>
      </p:sp>
    </p:spTree>
    <p:extLst>
      <p:ext uri="{BB962C8B-B14F-4D97-AF65-F5344CB8AC3E}">
        <p14:creationId xmlns:p14="http://schemas.microsoft.com/office/powerpoint/2010/main" val="37068159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109</a:t>
            </a:fld>
            <a:endParaRPr lang="en-US"/>
          </a:p>
        </p:txBody>
      </p:sp>
    </p:spTree>
    <p:extLst>
      <p:ext uri="{BB962C8B-B14F-4D97-AF65-F5344CB8AC3E}">
        <p14:creationId xmlns:p14="http://schemas.microsoft.com/office/powerpoint/2010/main" val="3722687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a:t>
            </a:r>
            <a:r>
              <a:rPr lang="en-US" baseline="0" dirty="0" smtClean="0"/>
              <a:t> minutes</a:t>
            </a:r>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111</a:t>
            </a:fld>
            <a:endParaRPr lang="en-US"/>
          </a:p>
        </p:txBody>
      </p:sp>
    </p:spTree>
    <p:extLst>
      <p:ext uri="{BB962C8B-B14F-4D97-AF65-F5344CB8AC3E}">
        <p14:creationId xmlns:p14="http://schemas.microsoft.com/office/powerpoint/2010/main" val="123773629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C3FE79-18C4-7847-AAF6-C48BBA9DB5B9}" type="slidenum">
              <a:rPr lang="en-US" smtClean="0"/>
              <a:t>112</a:t>
            </a:fld>
            <a:endParaRPr lang="en-US"/>
          </a:p>
        </p:txBody>
      </p:sp>
    </p:spTree>
    <p:extLst>
      <p:ext uri="{BB962C8B-B14F-4D97-AF65-F5344CB8AC3E}">
        <p14:creationId xmlns:p14="http://schemas.microsoft.com/office/powerpoint/2010/main" val="28433120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p:txBody>
          <a:bodyPr/>
          <a:lstStyle/>
          <a:p>
            <a:pPr>
              <a:defRPr/>
            </a:pPr>
            <a:fld id="{3CC7043D-F861-4992-8955-F3160CE7F73A}" type="slidenum">
              <a:rPr lang="en-US" smtClean="0">
                <a:ea typeface="ＭＳ Ｐゴシック" pitchFamily="34" charset="-128"/>
              </a:rPr>
              <a:pPr>
                <a:defRPr/>
              </a:pPr>
              <a:t>114</a:t>
            </a:fld>
            <a:endParaRPr lang="en-US" smtClean="0">
              <a:ea typeface="ＭＳ Ｐゴシック" pitchFamily="34" charset="-128"/>
            </a:endParaRPr>
          </a:p>
        </p:txBody>
      </p:sp>
      <p:sp>
        <p:nvSpPr>
          <p:cNvPr id="125954" name="Rectangle 7"/>
          <p:cNvSpPr txBox="1">
            <a:spLocks noGrp="1" noChangeArrowheads="1"/>
          </p:cNvSpPr>
          <p:nvPr/>
        </p:nvSpPr>
        <p:spPr bwMode="auto">
          <a:xfrm>
            <a:off x="3939289" y="8776586"/>
            <a:ext cx="3013974" cy="462674"/>
          </a:xfrm>
          <a:prstGeom prst="rect">
            <a:avLst/>
          </a:prstGeom>
          <a:noFill/>
          <a:ln w="9525">
            <a:noFill/>
            <a:miter lim="800000"/>
            <a:headEnd/>
            <a:tailEnd/>
          </a:ln>
        </p:spPr>
        <p:txBody>
          <a:bodyPr lIns="92523" tIns="46261" rIns="92523" bIns="46261" anchor="b"/>
          <a:lstStyle/>
          <a:p>
            <a:pPr algn="r" eaLnBrk="0" hangingPunct="0"/>
            <a:fld id="{DC1F0107-458A-425C-8D76-F4FEECF64226}" type="slidenum">
              <a:rPr lang="en-US" sz="1200">
                <a:cs typeface="ＭＳ Ｐゴシック"/>
              </a:rPr>
              <a:pPr algn="r" eaLnBrk="0" hangingPunct="0"/>
              <a:t>114</a:t>
            </a:fld>
            <a:endParaRPr lang="en-US" sz="1200" dirty="0">
              <a:cs typeface="ＭＳ Ｐゴシック"/>
            </a:endParaRPr>
          </a:p>
        </p:txBody>
      </p:sp>
      <p:sp>
        <p:nvSpPr>
          <p:cNvPr id="125955" name="Rectangle 2"/>
          <p:cNvSpPr>
            <a:spLocks noGrp="1" noRot="1" noChangeAspect="1" noChangeArrowheads="1" noTextEdit="1"/>
          </p:cNvSpPr>
          <p:nvPr>
            <p:ph type="sldImg"/>
          </p:nvPr>
        </p:nvSpPr>
        <p:spPr>
          <a:xfrm>
            <a:off x="1169988" y="693738"/>
            <a:ext cx="4618037" cy="3463925"/>
          </a:xfrm>
          <a:ln/>
        </p:spPr>
      </p:sp>
      <p:sp>
        <p:nvSpPr>
          <p:cNvPr id="125956" name="Rectangle 3"/>
          <p:cNvSpPr>
            <a:spLocks noGrp="1" noChangeArrowheads="1"/>
          </p:cNvSpPr>
          <p:nvPr>
            <p:ph type="body" idx="1"/>
          </p:nvPr>
        </p:nvSpPr>
        <p:spPr>
          <a:noFill/>
          <a:ln/>
        </p:spPr>
        <p:txBody>
          <a:bodyPr lIns="92523" tIns="46261" rIns="92523" bIns="46261"/>
          <a:lstStyle/>
          <a:p>
            <a:pPr defTabSz="924583" eaLnBrk="1" hangingPunct="1"/>
            <a:r>
              <a:rPr lang="en-US" dirty="0" smtClean="0"/>
              <a:t>Bookshare books work on hardware players that include synthetic speech features</a:t>
            </a:r>
            <a:r>
              <a:rPr lang="en-US" baseline="0" dirty="0" smtClean="0"/>
              <a:t> and/or MP3 players.</a:t>
            </a:r>
            <a:r>
              <a:rPr lang="en-US" dirty="0" smtClean="0"/>
              <a:t> Portable braille and audio-based </a:t>
            </a:r>
            <a:r>
              <a:rPr lang="en-US" dirty="0" err="1" smtClean="0"/>
              <a:t>notetakers</a:t>
            </a:r>
            <a:r>
              <a:rPr lang="en-US" dirty="0" smtClean="0"/>
              <a:t> often include DAISY-related features and functionality,</a:t>
            </a:r>
            <a:r>
              <a:rPr lang="en-US" baseline="0" dirty="0" smtClean="0"/>
              <a:t> as well as MP3 players.</a:t>
            </a:r>
            <a:endParaRPr lang="en-US" dirty="0" smtClean="0"/>
          </a:p>
          <a:p>
            <a:pPr defTabSz="924583"/>
            <a:endParaRPr lang="en-US" dirty="0" smtClean="0"/>
          </a:p>
          <a:p>
            <a:pPr defTabSz="924583"/>
            <a:r>
              <a:rPr lang="en-US" dirty="0" smtClean="0"/>
              <a:t>Also,</a:t>
            </a:r>
            <a:r>
              <a:rPr lang="en-US" baseline="0" dirty="0" smtClean="0"/>
              <a:t> any commercial MP3 player will play Bookshare MP3 files.</a:t>
            </a:r>
          </a:p>
          <a:p>
            <a:pPr defTabSz="924583"/>
            <a:endParaRPr lang="en-US" dirty="0" smtClean="0"/>
          </a:p>
          <a:p>
            <a:pPr defTabSz="924583"/>
            <a:r>
              <a:rPr lang="en-US" dirty="0" smtClean="0"/>
              <a:t>This list does not include all the hardware players that play Bookshare formats. </a:t>
            </a:r>
          </a:p>
        </p:txBody>
      </p:sp>
    </p:spTree>
    <p:extLst>
      <p:ext uri="{BB962C8B-B14F-4D97-AF65-F5344CB8AC3E}">
        <p14:creationId xmlns:p14="http://schemas.microsoft.com/office/powerpoint/2010/main" val="31207439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http://www.youtube.com/watch?v=SuT7cBaOKIY&amp;feature=relmfu</a:t>
            </a:r>
            <a:endParaRPr lang="en-US" dirty="0"/>
          </a:p>
        </p:txBody>
      </p:sp>
      <p:sp>
        <p:nvSpPr>
          <p:cNvPr id="4" name="Slide Number Placeholder 3"/>
          <p:cNvSpPr>
            <a:spLocks noGrp="1"/>
          </p:cNvSpPr>
          <p:nvPr>
            <p:ph type="sldNum" sz="quarter" idx="10"/>
          </p:nvPr>
        </p:nvSpPr>
        <p:spPr/>
        <p:txBody>
          <a:bodyPr/>
          <a:lstStyle/>
          <a:p>
            <a:pPr>
              <a:defRPr/>
            </a:pPr>
            <a:fld id="{C4C607E1-77E5-43C6-B51D-D78C09FF2396}" type="slidenum">
              <a:rPr lang="en-US" smtClean="0"/>
              <a:pPr>
                <a:defRPr/>
              </a:pPr>
              <a:t>115</a:t>
            </a:fld>
            <a:endParaRPr lang="en-US"/>
          </a:p>
        </p:txBody>
      </p:sp>
    </p:spTree>
    <p:extLst>
      <p:ext uri="{BB962C8B-B14F-4D97-AF65-F5344CB8AC3E}">
        <p14:creationId xmlns:p14="http://schemas.microsoft.com/office/powerpoint/2010/main" val="398608510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with Limited</a:t>
            </a:r>
            <a:r>
              <a:rPr lang="en-US" baseline="0" dirty="0" smtClean="0"/>
              <a:t> Access accounts can independently log in to Read2Go with their username and password.</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Please Note: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Currently</a:t>
            </a:r>
            <a:r>
              <a:rPr lang="en-US" sz="1200" kern="1200" baseline="0" dirty="0" smtClean="0">
                <a:solidFill>
                  <a:schemeClr val="tx1"/>
                </a:solidFill>
                <a:effectLst/>
                <a:latin typeface="+mn-lt"/>
                <a:ea typeface="+mn-ea"/>
                <a:cs typeface="+mn-cs"/>
              </a:rPr>
              <a:t> there is no Reading List function in Read2Go so student will need </a:t>
            </a:r>
            <a:r>
              <a:rPr lang="en-US" sz="1200" kern="1200" dirty="0" smtClean="0">
                <a:solidFill>
                  <a:schemeClr val="tx1"/>
                </a:solidFill>
                <a:effectLst/>
                <a:latin typeface="+mn-lt"/>
                <a:ea typeface="+mn-ea"/>
                <a:cs typeface="+mn-cs"/>
              </a:rPr>
              <a:t>to search for specific titles that the Sponsor has shared with them via a Reading List or they have previously downloaded.</a:t>
            </a:r>
          </a:p>
          <a:p>
            <a:endParaRPr lang="en-US" dirty="0"/>
          </a:p>
        </p:txBody>
      </p:sp>
      <p:sp>
        <p:nvSpPr>
          <p:cNvPr id="4" name="Slide Number Placeholder 3"/>
          <p:cNvSpPr>
            <a:spLocks noGrp="1"/>
          </p:cNvSpPr>
          <p:nvPr>
            <p:ph type="sldNum" sz="quarter" idx="10"/>
          </p:nvPr>
        </p:nvSpPr>
        <p:spPr/>
        <p:txBody>
          <a:bodyPr/>
          <a:lstStyle/>
          <a:p>
            <a:fld id="{5AC3FE79-18C4-7847-AAF6-C48BBA9DB5B9}" type="slidenum">
              <a:rPr lang="en-US" smtClean="0"/>
              <a:t>117</a:t>
            </a:fld>
            <a:endParaRPr lang="en-US"/>
          </a:p>
        </p:txBody>
      </p:sp>
    </p:spTree>
    <p:extLst>
      <p:ext uri="{BB962C8B-B14F-4D97-AF65-F5344CB8AC3E}">
        <p14:creationId xmlns:p14="http://schemas.microsoft.com/office/powerpoint/2010/main" val="4392382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1" name="Picture 10" descr="blue-hea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830"/>
            <a:ext cx="9144000" cy="1524000"/>
          </a:xfrm>
          <a:prstGeom prst="rect">
            <a:avLst/>
          </a:prstGeom>
        </p:spPr>
      </p:pic>
      <p:sp>
        <p:nvSpPr>
          <p:cNvPr id="2" name="Title 1"/>
          <p:cNvSpPr>
            <a:spLocks noGrp="1"/>
          </p:cNvSpPr>
          <p:nvPr>
            <p:ph type="title"/>
          </p:nvPr>
        </p:nvSpPr>
        <p:spPr>
          <a:xfrm>
            <a:off x="457200" y="142048"/>
            <a:ext cx="8686800" cy="1381951"/>
          </a:xfrm>
        </p:spPr>
        <p:txBody>
          <a:bodyPr anchor="ctr"/>
          <a:lstStyle>
            <a:lvl1pPr>
              <a:defRPr>
                <a:solidFill>
                  <a:schemeClr val="bg1"/>
                </a:solidFill>
              </a:defRPr>
            </a:lvl1pPr>
          </a:lstStyle>
          <a:p>
            <a:endParaRPr lang="en-US" dirty="0"/>
          </a:p>
        </p:txBody>
      </p:sp>
      <p:sp>
        <p:nvSpPr>
          <p:cNvPr id="8" name="Rectangle 7"/>
          <p:cNvSpPr/>
          <p:nvPr userDrawn="1"/>
        </p:nvSpPr>
        <p:spPr>
          <a:xfrm>
            <a:off x="0" y="0"/>
            <a:ext cx="9144000" cy="14204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050">
                <a:solidFill>
                  <a:schemeClr val="tx2"/>
                </a:solidFill>
              </a:defRPr>
            </a:lvl1pPr>
          </a:lstStyle>
          <a:p>
            <a:fld id="{46E8DD56-F6BF-F14B-BB46-31C92FE9CC6E}" type="slidenum">
              <a:rPr lang="en-US" smtClean="0"/>
              <a:pPr/>
              <a:t>‹#›</a:t>
            </a:fld>
            <a:endParaRPr lang="en-US" dirty="0"/>
          </a:p>
        </p:txBody>
      </p:sp>
    </p:spTree>
    <p:extLst>
      <p:ext uri="{BB962C8B-B14F-4D97-AF65-F5344CB8AC3E}">
        <p14:creationId xmlns:p14="http://schemas.microsoft.com/office/powerpoint/2010/main" val="34974908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6858000"/>
          </a:xfrm>
          <a:prstGeom prst="rect">
            <a:avLst/>
          </a:prstGeom>
        </p:spPr>
        <p:txBody>
          <a:bodyPr/>
          <a:lstStyle/>
          <a:p>
            <a:r>
              <a:rPr lang="en-US" smtClean="0"/>
              <a:t>Click icon to add picture</a:t>
            </a:r>
            <a:endParaRPr lang="en-US"/>
          </a:p>
        </p:txBody>
      </p:sp>
      <p:sp>
        <p:nvSpPr>
          <p:cNvPr id="2" name="Title 1"/>
          <p:cNvSpPr>
            <a:spLocks noGrp="1"/>
          </p:cNvSpPr>
          <p:nvPr>
            <p:ph type="ctrTitle"/>
          </p:nvPr>
        </p:nvSpPr>
        <p:spPr>
          <a:xfrm>
            <a:off x="589691" y="3688235"/>
            <a:ext cx="8186007" cy="1470025"/>
          </a:xfrm>
        </p:spPr>
        <p:txBody>
          <a:bodyPr/>
          <a:lstStyle>
            <a:lvl1pPr>
              <a:defRPr>
                <a:solidFill>
                  <a:schemeClr val="bg1"/>
                </a:solidFil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050">
                <a:solidFill>
                  <a:schemeClr val="tx2"/>
                </a:solidFill>
              </a:defRPr>
            </a:lvl1pPr>
          </a:lstStyle>
          <a:p>
            <a:fld id="{46E8DD56-F6BF-F14B-BB46-31C92FE9CC6E}" type="slidenum">
              <a:rPr lang="en-US" smtClean="0"/>
              <a:pPr/>
              <a:t>‹#›</a:t>
            </a:fld>
            <a:endParaRPr lang="en-US" dirty="0"/>
          </a:p>
        </p:txBody>
      </p:sp>
    </p:spTree>
    <p:extLst>
      <p:ext uri="{BB962C8B-B14F-4D97-AF65-F5344CB8AC3E}">
        <p14:creationId xmlns:p14="http://schemas.microsoft.com/office/powerpoint/2010/main" val="197465405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fld id="{DCF9AB4D-9F3E-499E-A4FA-E12C98DFC1EE}" type="datetime1">
              <a:rPr lang="en-US"/>
              <a:pPr>
                <a:defRPr/>
              </a:pPr>
              <a:t>9/9/2015</a:t>
            </a:fld>
            <a:endParaRPr lang="en-US"/>
          </a:p>
        </p:txBody>
      </p:sp>
      <p:sp>
        <p:nvSpPr>
          <p:cNvPr id="8" name="Rectangle 6"/>
          <p:cNvSpPr>
            <a:spLocks noGrp="1" noChangeArrowheads="1"/>
          </p:cNvSpPr>
          <p:nvPr>
            <p:ph type="ftr" sz="quarter" idx="11"/>
          </p:nvPr>
        </p:nvSpPr>
        <p:spPr>
          <a:xfrm>
            <a:off x="3124200" y="6400800"/>
            <a:ext cx="2895600" cy="304800"/>
          </a:xfrm>
          <a:prstGeom prst="rect">
            <a:avLst/>
          </a:prstGeom>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046ADE45-A781-4DDF-B33E-7E9E637DAAD7}" type="slidenum">
              <a:rPr lang="en-US"/>
              <a:pPr>
                <a:defRPr/>
              </a:pPr>
              <a:t>‹#›</a:t>
            </a:fld>
            <a:endParaRPr lang="en-US"/>
          </a:p>
        </p:txBody>
      </p:sp>
    </p:spTree>
    <p:extLst>
      <p:ext uri="{BB962C8B-B14F-4D97-AF65-F5344CB8AC3E}">
        <p14:creationId xmlns:p14="http://schemas.microsoft.com/office/powerpoint/2010/main" val="3697336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AA4CC8-F596-4B58-BDE9-BAE4641ADB9F}" type="datetimeFigureOut">
              <a:rPr lang="en-US" smtClean="0"/>
              <a:t>9/9/2015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C0CD41C-ED7B-4739-9DE8-B03AF0BD1BCB}" type="slidenum">
              <a:rPr lang="en-US" smtClean="0"/>
              <a:t>‹#›</a:t>
            </a:fld>
            <a:endParaRPr lang="en-US"/>
          </a:p>
        </p:txBody>
      </p:sp>
    </p:spTree>
    <p:extLst>
      <p:ext uri="{BB962C8B-B14F-4D97-AF65-F5344CB8AC3E}">
        <p14:creationId xmlns:p14="http://schemas.microsoft.com/office/powerpoint/2010/main" val="3306910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524000"/>
            <a:ext cx="7772400" cy="4572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fld id="{0108673C-A8E6-43DE-9F0A-65D0CCA05F09}" type="datetime1">
              <a:rPr lang="en-US"/>
              <a:pPr>
                <a:defRPr/>
              </a:pPr>
              <a:t>9/9/2015</a:t>
            </a:fld>
            <a:endParaRPr lang="en-US"/>
          </a:p>
        </p:txBody>
      </p:sp>
      <p:sp>
        <p:nvSpPr>
          <p:cNvPr id="5" name="Rectangle 6"/>
          <p:cNvSpPr>
            <a:spLocks noGrp="1" noChangeArrowheads="1"/>
          </p:cNvSpPr>
          <p:nvPr>
            <p:ph type="ftr" sz="quarter" idx="11"/>
          </p:nvPr>
        </p:nvSpPr>
        <p:spPr>
          <a:xfrm>
            <a:off x="3124200" y="6400800"/>
            <a:ext cx="2895600" cy="304800"/>
          </a:xfrm>
          <a:prstGeom prst="rect">
            <a:avLst/>
          </a:prstGeom>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6857914-356B-4D11-B340-63215F950606}" type="slidenum">
              <a:rPr lang="en-US"/>
              <a:pPr>
                <a:defRPr/>
              </a:pPr>
              <a:t>‹#›</a:t>
            </a:fld>
            <a:endParaRPr lang="en-US"/>
          </a:p>
        </p:txBody>
      </p:sp>
    </p:spTree>
    <p:extLst>
      <p:ext uri="{BB962C8B-B14F-4D97-AF65-F5344CB8AC3E}">
        <p14:creationId xmlns:p14="http://schemas.microsoft.com/office/powerpoint/2010/main" val="3677483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fld id="{7A3103E8-A48D-4FF1-A41D-6698DBD19BF7}" type="datetime1">
              <a:rPr lang="en-US"/>
              <a:pPr>
                <a:defRPr/>
              </a:pPr>
              <a:t>9/9/2015</a:t>
            </a:fld>
            <a:endParaRPr lang="en-US"/>
          </a:p>
        </p:txBody>
      </p:sp>
      <p:sp>
        <p:nvSpPr>
          <p:cNvPr id="3" name="Rectangle 6"/>
          <p:cNvSpPr>
            <a:spLocks noGrp="1" noChangeArrowheads="1"/>
          </p:cNvSpPr>
          <p:nvPr>
            <p:ph type="ftr" sz="quarter" idx="11"/>
          </p:nvPr>
        </p:nvSpPr>
        <p:spPr>
          <a:xfrm>
            <a:off x="3124200" y="6400800"/>
            <a:ext cx="2895600" cy="304800"/>
          </a:xfrm>
          <a:prstGeom prst="rect">
            <a:avLst/>
          </a:prstGeom>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CD75E6CE-27B2-4EC9-A343-385ED5BF9029}" type="slidenum">
              <a:rPr lang="en-US"/>
              <a:pPr>
                <a:defRPr/>
              </a:pPr>
              <a:t>‹#›</a:t>
            </a:fld>
            <a:endParaRPr lang="en-US"/>
          </a:p>
        </p:txBody>
      </p:sp>
    </p:spTree>
    <p:extLst>
      <p:ext uri="{BB962C8B-B14F-4D97-AF65-F5344CB8AC3E}">
        <p14:creationId xmlns:p14="http://schemas.microsoft.com/office/powerpoint/2010/main" val="4178334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fld id="{4B3DB4CA-69D5-40D4-8BE1-58347352C319}" type="datetime1">
              <a:rPr lang="en-US"/>
              <a:pPr>
                <a:defRPr/>
              </a:pPr>
              <a:t>9/9/2015</a:t>
            </a:fld>
            <a:endParaRPr lang="en-US"/>
          </a:p>
        </p:txBody>
      </p:sp>
      <p:sp>
        <p:nvSpPr>
          <p:cNvPr id="5" name="Rectangle 6"/>
          <p:cNvSpPr>
            <a:spLocks noGrp="1" noChangeArrowheads="1"/>
          </p:cNvSpPr>
          <p:nvPr>
            <p:ph type="ftr" sz="quarter" idx="11"/>
          </p:nvPr>
        </p:nvSpPr>
        <p:spPr>
          <a:xfrm>
            <a:off x="3124200" y="6400800"/>
            <a:ext cx="2895600" cy="304800"/>
          </a:xfrm>
          <a:prstGeom prst="rect">
            <a:avLst/>
          </a:prstGeom>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A97002E-A023-479E-B1F3-1EE54F81754F}" type="slidenum">
              <a:rPr lang="en-US"/>
              <a:pPr>
                <a:defRPr/>
              </a:pPr>
              <a:t>‹#›</a:t>
            </a:fld>
            <a:endParaRPr lang="en-US"/>
          </a:p>
        </p:txBody>
      </p:sp>
    </p:spTree>
    <p:extLst>
      <p:ext uri="{BB962C8B-B14F-4D97-AF65-F5344CB8AC3E}">
        <p14:creationId xmlns:p14="http://schemas.microsoft.com/office/powerpoint/2010/main" val="141250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fld id="{C384171F-82AA-4517-8796-6FD86A45EF7B}" type="datetime1">
              <a:rPr lang="en-US"/>
              <a:pPr>
                <a:defRPr/>
              </a:pPr>
              <a:t>9/9/2015</a:t>
            </a:fld>
            <a:endParaRPr lang="en-US"/>
          </a:p>
        </p:txBody>
      </p:sp>
      <p:sp>
        <p:nvSpPr>
          <p:cNvPr id="4" name="Rectangle 6"/>
          <p:cNvSpPr>
            <a:spLocks noGrp="1" noChangeArrowheads="1"/>
          </p:cNvSpPr>
          <p:nvPr>
            <p:ph type="ftr" sz="quarter" idx="11"/>
          </p:nvPr>
        </p:nvSpPr>
        <p:spPr>
          <a:xfrm>
            <a:off x="3124200" y="6400800"/>
            <a:ext cx="2895600" cy="304800"/>
          </a:xfrm>
          <a:prstGeom prst="rect">
            <a:avLst/>
          </a:prstGeom>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BC72D2EB-D8C9-4ECC-8660-CD1314ED8331}" type="slidenum">
              <a:rPr lang="en-US"/>
              <a:pPr>
                <a:defRPr/>
              </a:pPr>
              <a:t>‹#›</a:t>
            </a:fld>
            <a:endParaRPr lang="en-US"/>
          </a:p>
        </p:txBody>
      </p:sp>
    </p:spTree>
    <p:extLst>
      <p:ext uri="{BB962C8B-B14F-4D97-AF65-F5344CB8AC3E}">
        <p14:creationId xmlns:p14="http://schemas.microsoft.com/office/powerpoint/2010/main" val="3451134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524000"/>
            <a:ext cx="3810000" cy="4572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fld id="{BCD81E4A-6D48-40E7-85CC-455EFB6E08E3}" type="datetime1">
              <a:rPr lang="en-US"/>
              <a:pPr>
                <a:defRPr/>
              </a:pPr>
              <a:t>9/9/2015</a:t>
            </a:fld>
            <a:endParaRPr lang="en-US"/>
          </a:p>
        </p:txBody>
      </p:sp>
      <p:sp>
        <p:nvSpPr>
          <p:cNvPr id="6" name="Rectangle 6"/>
          <p:cNvSpPr>
            <a:spLocks noGrp="1" noChangeArrowheads="1"/>
          </p:cNvSpPr>
          <p:nvPr>
            <p:ph type="ftr" sz="quarter" idx="11"/>
          </p:nvPr>
        </p:nvSpPr>
        <p:spPr>
          <a:xfrm>
            <a:off x="3124200" y="6400800"/>
            <a:ext cx="2895600" cy="304800"/>
          </a:xfrm>
          <a:prstGeom prst="rect">
            <a:avLst/>
          </a:prstGeom>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CB5CE9A-0174-4A05-911D-208E01CD389C}" type="slidenum">
              <a:rPr lang="en-US"/>
              <a:pPr>
                <a:defRPr/>
              </a:pPr>
              <a:t>‹#›</a:t>
            </a:fld>
            <a:endParaRPr lang="en-US"/>
          </a:p>
        </p:txBody>
      </p:sp>
    </p:spTree>
    <p:extLst>
      <p:ext uri="{BB962C8B-B14F-4D97-AF65-F5344CB8AC3E}">
        <p14:creationId xmlns:p14="http://schemas.microsoft.com/office/powerpoint/2010/main" val="299549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24000"/>
            <a:ext cx="3810000" cy="2209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6200"/>
            <a:ext cx="3810000" cy="2209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pPr>
              <a:defRPr/>
            </a:pPr>
            <a:fld id="{217A46DB-F278-4C54-BCA9-2F408DD72ED4}" type="datetime1">
              <a:rPr lang="en-US"/>
              <a:pPr>
                <a:defRPr/>
              </a:pPr>
              <a:t>9/9/2015</a:t>
            </a:fld>
            <a:endParaRPr lang="en-US"/>
          </a:p>
        </p:txBody>
      </p:sp>
      <p:sp>
        <p:nvSpPr>
          <p:cNvPr id="7" name="Footer Placeholder 6"/>
          <p:cNvSpPr>
            <a:spLocks noGrp="1"/>
          </p:cNvSpPr>
          <p:nvPr>
            <p:ph type="ftr" sz="quarter" idx="11"/>
          </p:nvPr>
        </p:nvSpPr>
        <p:spPr>
          <a:xfrm>
            <a:off x="3200400" y="6324600"/>
            <a:ext cx="2743200" cy="304800"/>
          </a:xfrm>
          <a:prstGeom prst="rect">
            <a:avLst/>
          </a:prstGeom>
        </p:spPr>
        <p:txBody>
          <a:bodyPr/>
          <a:lstStyle>
            <a:lvl1pPr>
              <a:defRPr/>
            </a:lvl1pPr>
          </a:lstStyle>
          <a:p>
            <a:pPr>
              <a:defRPr/>
            </a:pPr>
            <a:endParaRPr lang="en-US"/>
          </a:p>
        </p:txBody>
      </p:sp>
      <p:sp>
        <p:nvSpPr>
          <p:cNvPr id="8" name="Slide Number Placeholder 7"/>
          <p:cNvSpPr>
            <a:spLocks noGrp="1"/>
          </p:cNvSpPr>
          <p:nvPr>
            <p:ph type="sldNum" sz="quarter" idx="12"/>
          </p:nvPr>
        </p:nvSpPr>
        <p:spPr/>
        <p:txBody>
          <a:bodyPr/>
          <a:lstStyle>
            <a:lvl1pPr>
              <a:defRPr/>
            </a:lvl1pPr>
          </a:lstStyle>
          <a:p>
            <a:pPr>
              <a:defRPr/>
            </a:pPr>
            <a:fld id="{175F68D7-AD0F-42C9-8958-00FB5B5BFB71}" type="slidenum">
              <a:rPr lang="en-US"/>
              <a:pPr>
                <a:defRPr/>
              </a:pPr>
              <a:t>‹#›</a:t>
            </a:fld>
            <a:endParaRPr lang="en-US"/>
          </a:p>
        </p:txBody>
      </p:sp>
    </p:spTree>
    <p:extLst>
      <p:ext uri="{BB962C8B-B14F-4D97-AF65-F5344CB8AC3E}">
        <p14:creationId xmlns:p14="http://schemas.microsoft.com/office/powerpoint/2010/main" val="13765223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fld id="{2A9276EA-B48E-41EF-BBE8-AD8C53ABA54F}" type="datetime1">
              <a:rPr lang="en-US"/>
              <a:pPr>
                <a:defRPr/>
              </a:pPr>
              <a:t>9/9/2015</a:t>
            </a:fld>
            <a:endParaRPr lang="en-US"/>
          </a:p>
        </p:txBody>
      </p:sp>
      <p:sp>
        <p:nvSpPr>
          <p:cNvPr id="6" name="Rectangle 6"/>
          <p:cNvSpPr>
            <a:spLocks noGrp="1" noChangeArrowheads="1"/>
          </p:cNvSpPr>
          <p:nvPr>
            <p:ph type="ftr" sz="quarter" idx="11"/>
          </p:nvPr>
        </p:nvSpPr>
        <p:spPr>
          <a:xfrm>
            <a:off x="3124200" y="6400800"/>
            <a:ext cx="2895600" cy="304800"/>
          </a:xfrm>
          <a:prstGeom prst="rect">
            <a:avLst/>
          </a:prstGeom>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B778705-5AEF-4EEA-B7AE-E8F202713A17}" type="slidenum">
              <a:rPr lang="en-US"/>
              <a:pPr>
                <a:defRPr/>
              </a:pPr>
              <a:t>‹#›</a:t>
            </a:fld>
            <a:endParaRPr lang="en-US"/>
          </a:p>
        </p:txBody>
      </p:sp>
    </p:spTree>
    <p:extLst>
      <p:ext uri="{BB962C8B-B14F-4D97-AF65-F5344CB8AC3E}">
        <p14:creationId xmlns:p14="http://schemas.microsoft.com/office/powerpoint/2010/main" val="161380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5532438"/>
          </a:xfrm>
          <a:prstGeom prst="rect">
            <a:avLst/>
          </a:prstGeom>
        </p:spPr>
        <p:txBody>
          <a:bodyPr/>
          <a:lstStyle/>
          <a:p>
            <a:r>
              <a:rPr lang="en-US" smtClean="0"/>
              <a:t>Click icon to add picture</a:t>
            </a:r>
            <a:endParaRPr lang="en-US"/>
          </a:p>
        </p:txBody>
      </p:sp>
      <p:sp>
        <p:nvSpPr>
          <p:cNvPr id="2" name="Title 1"/>
          <p:cNvSpPr>
            <a:spLocks noGrp="1"/>
          </p:cNvSpPr>
          <p:nvPr>
            <p:ph type="ctrTitle"/>
          </p:nvPr>
        </p:nvSpPr>
        <p:spPr>
          <a:xfrm>
            <a:off x="589691" y="3688235"/>
            <a:ext cx="8186007" cy="1470025"/>
          </a:xfrm>
        </p:spPr>
        <p:txBody>
          <a:bodyPr/>
          <a:lstStyle>
            <a:lvl1pPr>
              <a:defRPr>
                <a:solidFill>
                  <a:schemeClr val="bg1"/>
                </a:solidFill>
              </a:defRPr>
            </a:lvl1pPr>
          </a:lstStyle>
          <a:p>
            <a:r>
              <a:rPr lang="en-US" smtClean="0"/>
              <a:t>Click to edit Master title style</a:t>
            </a:r>
            <a:endParaRPr lang="en-US" dirty="0"/>
          </a:p>
        </p:txBody>
      </p:sp>
      <p:sp>
        <p:nvSpPr>
          <p:cNvPr id="9" name="Rectangle 8"/>
          <p:cNvSpPr/>
          <p:nvPr userDrawn="1"/>
        </p:nvSpPr>
        <p:spPr>
          <a:xfrm>
            <a:off x="0" y="5532438"/>
            <a:ext cx="9144000" cy="1325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descr="Bookshare Logo.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88736" y="5888316"/>
            <a:ext cx="3586963" cy="602391"/>
          </a:xfrm>
          <a:prstGeom prst="rect">
            <a:avLst/>
          </a:prstGeom>
        </p:spPr>
      </p:pic>
    </p:spTree>
    <p:extLst>
      <p:ext uri="{BB962C8B-B14F-4D97-AF65-F5344CB8AC3E}">
        <p14:creationId xmlns:p14="http://schemas.microsoft.com/office/powerpoint/2010/main" val="265583055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686800" cy="110524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pic>
        <p:nvPicPr>
          <p:cNvPr id="7" name="Picture 6" descr="Bookshare Logo.eps"/>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092429" y="6358742"/>
            <a:ext cx="1594371" cy="267757"/>
          </a:xfrm>
          <a:prstGeom prst="rect">
            <a:avLst/>
          </a:prstGeom>
        </p:spPr>
      </p:pic>
      <p:sp>
        <p:nvSpPr>
          <p:cNvPr id="10"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050">
                <a:solidFill>
                  <a:schemeClr val="tx2"/>
                </a:solidFill>
              </a:defRPr>
            </a:lvl1pPr>
          </a:lstStyle>
          <a:p>
            <a:fld id="{46E8DD56-F6BF-F14B-BB46-31C92FE9CC6E}" type="slidenum">
              <a:rPr lang="en-US" smtClean="0"/>
              <a:pPr/>
              <a:t>‹#›</a:t>
            </a:fld>
            <a:endParaRPr lang="en-US" dirty="0"/>
          </a:p>
        </p:txBody>
      </p:sp>
      <p:pic>
        <p:nvPicPr>
          <p:cNvPr id="6" name="Picture 5" descr="blue-header.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7830"/>
            <a:ext cx="9144000" cy="1524000"/>
          </a:xfrm>
          <a:prstGeom prst="rect">
            <a:avLst/>
          </a:prstGeom>
        </p:spPr>
      </p:pic>
      <p:sp>
        <p:nvSpPr>
          <p:cNvPr id="8" name="Rectangle 7"/>
          <p:cNvSpPr/>
          <p:nvPr userDrawn="1"/>
        </p:nvSpPr>
        <p:spPr>
          <a:xfrm>
            <a:off x="0" y="0"/>
            <a:ext cx="9144000" cy="14204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userDrawn="1"/>
        </p:nvSpPr>
        <p:spPr>
          <a:xfrm>
            <a:off x="457200" y="142048"/>
            <a:ext cx="8686800" cy="1381951"/>
          </a:xfrm>
          <a:prstGeom prst="rect">
            <a:avLst/>
          </a:prstGeom>
        </p:spPr>
        <p:txBody>
          <a:bodyPr anchor="ctr"/>
          <a:lstStyle>
            <a:lvl1pPr algn="l" defTabSz="457200" rtl="0" eaLnBrk="1" latinLnBrk="0" hangingPunct="1">
              <a:lnSpc>
                <a:spcPct val="80000"/>
              </a:lnSpc>
              <a:spcBef>
                <a:spcPct val="0"/>
              </a:spcBef>
              <a:buNone/>
              <a:defRPr sz="4000" b="1" kern="1200">
                <a:solidFill>
                  <a:schemeClr val="bg1"/>
                </a:solidFill>
                <a:latin typeface="+mj-lt"/>
                <a:ea typeface="+mj-ea"/>
                <a:cs typeface="+mj-cs"/>
              </a:defRPr>
            </a:lvl1pPr>
          </a:lstStyle>
          <a:p>
            <a:endParaRPr lang="en-US" dirty="0"/>
          </a:p>
        </p:txBody>
      </p:sp>
      <p:sp>
        <p:nvSpPr>
          <p:cNvPr id="11" name="Content Placeholder 2"/>
          <p:cNvSpPr txBox="1">
            <a:spLocks/>
          </p:cNvSpPr>
          <p:nvPr userDrawn="1"/>
        </p:nvSpPr>
        <p:spPr>
          <a:xfrm>
            <a:off x="457200" y="1746356"/>
            <a:ext cx="8229600" cy="4379808"/>
          </a:xfrm>
          <a:prstGeom prst="rect">
            <a:avLst/>
          </a:prstGeom>
        </p:spPr>
        <p:txBody>
          <a:bodyPr/>
          <a:lstStyle>
            <a:lvl1pPr marL="342900" indent="-342900" algn="l" defTabSz="457200" rtl="0" eaLnBrk="1" latinLnBrk="0" hangingPunct="1">
              <a:spcBef>
                <a:spcPts val="1176"/>
              </a:spcBef>
              <a:buClr>
                <a:schemeClr val="tx2"/>
              </a:buClr>
              <a:buFont typeface="Arial"/>
              <a:buChar char="•"/>
              <a:defRPr sz="2400" kern="1200">
                <a:solidFill>
                  <a:schemeClr val="tx1"/>
                </a:solidFill>
                <a:latin typeface="+mn-lt"/>
                <a:ea typeface="+mn-ea"/>
                <a:cs typeface="+mn-cs"/>
              </a:defRPr>
            </a:lvl1pPr>
            <a:lvl2pPr marL="742950" indent="-285750" algn="l" defTabSz="457200" rtl="0" eaLnBrk="1" latinLnBrk="0" hangingPunct="1">
              <a:spcBef>
                <a:spcPts val="1176"/>
              </a:spcBef>
              <a:buClr>
                <a:schemeClr val="tx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ts val="1176"/>
              </a:spcBef>
              <a:buClr>
                <a:schemeClr val="tx2"/>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1176"/>
              </a:spcBef>
              <a:buClr>
                <a:schemeClr val="tx2"/>
              </a:buClr>
              <a:buFont typeface="Arial"/>
              <a:buChar char="–"/>
              <a:defRPr sz="2400" kern="1200">
                <a:solidFill>
                  <a:schemeClr val="tx1"/>
                </a:solidFill>
                <a:latin typeface="+mn-lt"/>
                <a:ea typeface="+mn-ea"/>
                <a:cs typeface="+mn-cs"/>
              </a:defRPr>
            </a:lvl4pPr>
            <a:lvl5pPr marL="2057400" indent="-228600" algn="l" defTabSz="457200" rtl="0" eaLnBrk="1" latinLnBrk="0" hangingPunct="1">
              <a:spcBef>
                <a:spcPts val="1176"/>
              </a:spcBef>
              <a:buClr>
                <a:schemeClr val="tx2"/>
              </a:buClr>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598456343"/>
      </p:ext>
    </p:extLst>
  </p:cSld>
  <p:clrMap bg1="lt1" tx1="dk1" bg2="lt2" tx2="dk2" accent1="accent1" accent2="accent2" accent3="accent3" accent4="accent4" accent5="accent5" accent6="accent6" hlink="hlink" folHlink="folHlink"/>
  <p:sldLayoutIdLst>
    <p:sldLayoutId id="2147483654"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iming>
    <p:tnLst>
      <p:par>
        <p:cTn id="1" dur="indefinite" restart="never" nodeType="tmRoot"/>
      </p:par>
    </p:tnLst>
  </p:timing>
  <p:hf hdr="0" ftr="0" dt="0"/>
  <p:txStyles>
    <p:titleStyle>
      <a:lvl1pPr algn="l" defTabSz="457200" rtl="0" eaLnBrk="1" latinLnBrk="0" hangingPunct="1">
        <a:lnSpc>
          <a:spcPct val="80000"/>
        </a:lnSpc>
        <a:spcBef>
          <a:spcPct val="0"/>
        </a:spcBef>
        <a:buNone/>
        <a:defRPr sz="4000" b="1" kern="1200">
          <a:solidFill>
            <a:schemeClr val="tx1"/>
          </a:solidFill>
          <a:latin typeface="+mj-lt"/>
          <a:ea typeface="+mj-ea"/>
          <a:cs typeface="+mj-cs"/>
        </a:defRPr>
      </a:lvl1pPr>
    </p:titleStyle>
    <p:bodyStyle>
      <a:lvl1pPr marL="342900" indent="-342900" algn="l" defTabSz="457200" rtl="0" eaLnBrk="1" latinLnBrk="0" hangingPunct="1">
        <a:spcBef>
          <a:spcPts val="1176"/>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ts val="1176"/>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ts val="1176"/>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1176"/>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ts val="1176"/>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0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hyperlink" Target="mailto:orgdemo@bookshare.org"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0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mailto:orgdemo@bookshare.org"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7.xml"/><Relationship Id="rId1" Type="http://schemas.openxmlformats.org/officeDocument/2006/relationships/slideLayout" Target="../slideLayouts/slideLayout3.xml"/><Relationship Id="rId5" Type="http://schemas.openxmlformats.org/officeDocument/2006/relationships/hyperlink" Target="https://www.bookshare.org/cms/help-center/other-reading-tools#hardware" TargetMode="External"/><Relationship Id="rId4" Type="http://schemas.openxmlformats.org/officeDocument/2006/relationships/image" Target="../media/image87.png"/></Relationships>
</file>

<file path=ppt/slides/_rels/slide1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hyperlink" Target="http://www.youtube.com/watch?v=SuT7cBaOKIY&amp;feature=relmfu"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9.xml"/><Relationship Id="rId1" Type="http://schemas.openxmlformats.org/officeDocument/2006/relationships/slideLayout" Target="../slideLayouts/slideLayout11.xml"/><Relationship Id="rId4" Type="http://schemas.openxmlformats.org/officeDocument/2006/relationships/image" Target="../media/image90.png"/></Relationships>
</file>

<file path=ppt/slides/_rels/slide1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jpeg"/></Relationships>
</file>

<file path=ppt/slides/_rels/slide1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3.xml"/><Relationship Id="rId1" Type="http://schemas.openxmlformats.org/officeDocument/2006/relationships/slideLayout" Target="../slideLayouts/slideLayout12.xml"/><Relationship Id="rId6" Type="http://schemas.openxmlformats.org/officeDocument/2006/relationships/hyperlink" Target="http://www.surveygizmo.com/s3/1252734/PDW-Follow-up-Survey-June-2013"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pqMyXvjAapg&amp;list=UUsdaGZ6BwljeFXCyz694hkQ"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hyperlink" Target="http://www.bookshare.org/contactUs" TargetMode="External"/><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s://www.bookshare.org/browse/collection/38/Student"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hyperlink" Target="http://www.ahead.org/students-parents" TargetMode="Externa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hyperlink" Target="https://www.bookshare.org/cms/get-involved/connect/mentor-teachers-program"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hyperlink" Target="https://www.bookshare.org/cms/get-involved/connect/parent-ambassador-progra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hyperlink" Target="https://www.bookshare.org/cms/get-involved" TargetMode="External"/><Relationship Id="rId7" Type="http://schemas.openxmlformats.org/officeDocument/2006/relationships/image" Target="../media/image121.pn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hyperlink" Target="http://www.tm-alumni.eu/public/twitter/twitter_logo_front_page.png" TargetMode="External"/><Relationship Id="rId4" Type="http://schemas.openxmlformats.org/officeDocument/2006/relationships/image" Target="../media/image119.jpeg"/></Relationships>
</file>

<file path=ppt/slides/_rels/slide151.xml.rels><?xml version="1.0" encoding="UTF-8" standalone="yes"?>
<Relationships xmlns="http://schemas.openxmlformats.org/package/2006/relationships"><Relationship Id="rId3" Type="http://schemas.openxmlformats.org/officeDocument/2006/relationships/hyperlink" Target="https://www.bookshare.org/cms/help-center" TargetMode="External"/><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hyperlink" Target="mailto:training@bookshare.org" TargetMode="External"/><Relationship Id="rId4" Type="http://schemas.openxmlformats.org/officeDocument/2006/relationships/hyperlink" Target="https://www.bookshare.org/cms/help-center/training-and-resources"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mailto:Support@bookshare.org" TargetMode="External"/><Relationship Id="rId2" Type="http://schemas.openxmlformats.org/officeDocument/2006/relationships/notesSlide" Target="../notesSlides/notesSlide123.xml"/><Relationship Id="rId1" Type="http://schemas.openxmlformats.org/officeDocument/2006/relationships/slideLayout" Target="../slideLayouts/slideLayout3.xml"/><Relationship Id="rId5" Type="http://schemas.openxmlformats.org/officeDocument/2006/relationships/hyperlink" Target="mailto:Training@bookshare.org" TargetMode="External"/><Relationship Id="rId4" Type="http://schemas.openxmlformats.org/officeDocument/2006/relationships/hyperlink" Target="mailto:Membership@bookshare.org" TargetMode="Externa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www.surveygizmo.com/s3/1262116/Class-Registration-2013"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www.bookshare.org/about/chafeeAmendmen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bookshare.org/signUpOrganization"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hyperlink" Target="https://www.bookshare.org/cms/node/545"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benetech.org/"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bookshare.org/contactUs"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2" Type="http://schemas.openxmlformats.org/officeDocument/2006/relationships/hyperlink" Target="mailto:orgdemo@bookshare.org"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mailto:orgdemo@bookshare.org"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jpeg"/><Relationship Id="rId3" Type="http://schemas.openxmlformats.org/officeDocument/2006/relationships/hyperlink" Target="http://www.google.com/imgres?imgurl=http://www.hotelpapageno.at/uploads/pics/tuwien_03.jpg&amp;imgrefurl=http://www.hotelpapageno.at/en/lage/sehenswuerdigkeiten/technische-universitaet-tu-wien/index.html&amp;usg=__L2Qs97L_anvxP9MZZZ82okg9hfs=&amp;h=600&amp;w=424&amp;sz=53&amp;hl=en&amp;start=59&amp;itbs=1&amp;tbnid=ou1nNuarhuikmM:&amp;tbnh=135&amp;tbnw=95&amp;prev=/images?q=university+buildings&amp;start=40&amp;hl=en&amp;sa=N&amp;gbv=2&amp;ndsp=20&amp;tbs=isch:1" TargetMode="External"/><Relationship Id="rId7" Type="http://schemas.openxmlformats.org/officeDocument/2006/relationships/image" Target="../media/image36.png"/><Relationship Id="rId12" Type="http://schemas.openxmlformats.org/officeDocument/2006/relationships/image" Target="../media/image39.jpe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hyperlink" Target="http://www.prlog.org/10539632-large-image-scanning-with-special-image-scanner.jpg" TargetMode="External"/><Relationship Id="rId5" Type="http://schemas.openxmlformats.org/officeDocument/2006/relationships/image" Target="../media/image34.wmf"/><Relationship Id="rId15" Type="http://schemas.openxmlformats.org/officeDocument/2006/relationships/image" Target="../media/image41.jpeg"/><Relationship Id="rId10" Type="http://schemas.openxmlformats.org/officeDocument/2006/relationships/image" Target="../media/image38.jpeg"/><Relationship Id="rId4" Type="http://schemas.openxmlformats.org/officeDocument/2006/relationships/image" Target="../media/image33.jpeg"/><Relationship Id="rId9" Type="http://schemas.openxmlformats.org/officeDocument/2006/relationships/hyperlink" Target="http://4uc.org/secure/299/7550008/download/images/icon.jpg" TargetMode="External"/><Relationship Id="rId14" Type="http://schemas.openxmlformats.org/officeDocument/2006/relationships/hyperlink" Target="http://www.google.com/imgres?imgurl=http://tunicca.files.wordpress.com/2009/07/warehouse_longview.jpg&amp;imgrefurl=http://tunicca-blog.com/tag/print-on-demand/&amp;usg=__Ob9egT8L1ax-ILyDiPW7eA2KgF8=&amp;h=288&amp;w=255&amp;sz=29&amp;hl=en&amp;start=2&amp;itbs=1&amp;tbnid=VDX8gp7LymT9GM:&amp;tbnh=115&amp;tbnw=102&amp;prev=/images?q=book+publishing+warehouse&amp;hl=en&amp;gbv=2&amp;tbs=isch:1"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nimac.us"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nimac.us/"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hyperlink" Target="http://aim.cast.org/learn/policy/local" TargetMode="External"/><Relationship Id="rId4" Type="http://schemas.openxmlformats.org/officeDocument/2006/relationships/hyperlink" Target="http://aim.cast.org/learn/policy/state/nimas_nimac_contacts"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2" Type="http://schemas.openxmlformats.org/officeDocument/2006/relationships/hyperlink" Target="http://louis.aph.org/custom/SearchResults_UnifiedSearch.aspx"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mailto:orgdemo@bookshare.org"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mailto:orgdemo@bookshare.org"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8" Type="http://schemas.openxmlformats.org/officeDocument/2006/relationships/hyperlink" Target="http://www.freedomscientific.com/" TargetMode="External"/><Relationship Id="rId3" Type="http://schemas.openxmlformats.org/officeDocument/2006/relationships/hyperlink" Target="http://www.cambiumlearningtechnologies.com/" TargetMode="External"/><Relationship Id="rId7" Type="http://schemas.openxmlformats.org/officeDocument/2006/relationships/hyperlink" Target="http://www.aph.org/" TargetMode="External"/><Relationship Id="rId12" Type="http://schemas.openxmlformats.org/officeDocument/2006/relationships/hyperlink" Target="http://www.accesstext.org/"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www.hims-inc.com/" TargetMode="External"/><Relationship Id="rId11" Type="http://schemas.openxmlformats.org/officeDocument/2006/relationships/hyperlink" Target="http://www.voicedream.com/" TargetMode="External"/><Relationship Id="rId5" Type="http://schemas.openxmlformats.org/officeDocument/2006/relationships/hyperlink" Target="http://www.humanware.com/" TargetMode="External"/><Relationship Id="rId10" Type="http://schemas.openxmlformats.org/officeDocument/2006/relationships/hyperlink" Target="http://www.dynavoxtech.com/" TargetMode="External"/><Relationship Id="rId4" Type="http://schemas.openxmlformats.org/officeDocument/2006/relationships/hyperlink" Target="http://www.texthelp.com/" TargetMode="External"/><Relationship Id="rId9" Type="http://schemas.openxmlformats.org/officeDocument/2006/relationships/hyperlink" Target="http://www.yourdolphin.com/"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mailto:orgdemo@bookshare.org"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mailto:individualdemo@bookshare.org"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www.bookshare.org/cms/help-center/other-reading-tools#applications"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94.xml.rels><?xml version="1.0" encoding="UTF-8" standalone="yes"?>
<Relationships xmlns="http://schemas.openxmlformats.org/package/2006/relationships"><Relationship Id="rId3" Type="http://schemas.openxmlformats.org/officeDocument/2006/relationships/hyperlink" Target="http://www.bookshare.org/"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9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blue-cover.png"/>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t="9664" b="9664"/>
          <a:stretch>
            <a:fillRect/>
          </a:stretch>
        </p:blipFill>
        <p:spPr/>
      </p:pic>
      <p:sp>
        <p:nvSpPr>
          <p:cNvPr id="4" name="Title 3"/>
          <p:cNvSpPr>
            <a:spLocks noGrp="1"/>
          </p:cNvSpPr>
          <p:nvPr>
            <p:ph type="ctrTitle"/>
          </p:nvPr>
        </p:nvSpPr>
        <p:spPr>
          <a:xfrm>
            <a:off x="589691" y="3630507"/>
            <a:ext cx="8186007" cy="1470025"/>
          </a:xfrm>
        </p:spPr>
        <p:txBody>
          <a:bodyPr>
            <a:normAutofit fontScale="90000"/>
          </a:bodyPr>
          <a:lstStyle/>
          <a:p>
            <a:r>
              <a:rPr lang="en-US" sz="5400" b="1" dirty="0" smtClean="0"/>
              <a:t>Lifelong Learning with </a:t>
            </a:r>
            <a:r>
              <a:rPr lang="en-US" sz="5400" b="1" dirty="0" err="1" smtClean="0"/>
              <a:t>Bookshare</a:t>
            </a:r>
            <a:r>
              <a:rPr lang="en-US" sz="5400" b="1" dirty="0" smtClean="0"/>
              <a:t/>
            </a:r>
            <a:br>
              <a:rPr lang="en-US" sz="5400" b="1" dirty="0" smtClean="0"/>
            </a:br>
            <a:r>
              <a:rPr lang="en-US" sz="3600" dirty="0" smtClean="0"/>
              <a:t>Professional Development Workshop</a:t>
            </a:r>
            <a:endParaRPr lang="en-US" sz="3600" dirty="0"/>
          </a:p>
        </p:txBody>
      </p:sp>
      <p:sp>
        <p:nvSpPr>
          <p:cNvPr id="7" name="Rectangle 6"/>
          <p:cNvSpPr/>
          <p:nvPr/>
        </p:nvSpPr>
        <p:spPr>
          <a:xfrm>
            <a:off x="0" y="5390390"/>
            <a:ext cx="9144000" cy="142048"/>
          </a:xfrm>
          <a:prstGeom prst="rect">
            <a:avLst/>
          </a:prstGeom>
          <a:solidFill>
            <a:srgbClr val="CF44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9443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12"/>
          </p:nvPr>
        </p:nvSpPr>
        <p:spPr/>
        <p:txBody>
          <a:bodyPr/>
          <a:lstStyle/>
          <a:p>
            <a:pPr>
              <a:defRPr/>
            </a:pPr>
            <a:fld id="{391D42AE-9E3C-472E-B7E1-74E16AD8D6ED}" type="slidenum">
              <a:rPr lang="en-US"/>
              <a:pPr>
                <a:defRPr/>
              </a:pPr>
              <a:t>10</a:t>
            </a:fld>
            <a:endParaRPr lang="en-US"/>
          </a:p>
        </p:txBody>
      </p:sp>
      <p:sp>
        <p:nvSpPr>
          <p:cNvPr id="31746" name="Rectangle 2"/>
          <p:cNvSpPr>
            <a:spLocks noGrp="1" noChangeArrowheads="1"/>
          </p:cNvSpPr>
          <p:nvPr>
            <p:ph type="title" idx="4294967295"/>
          </p:nvPr>
        </p:nvSpPr>
        <p:spPr>
          <a:xfrm>
            <a:off x="564630" y="328535"/>
            <a:ext cx="7772400" cy="990600"/>
          </a:xfrm>
        </p:spPr>
        <p:txBody>
          <a:bodyPr/>
          <a:lstStyle/>
          <a:p>
            <a:r>
              <a:rPr lang="en-US" sz="3600" dirty="0" smtClean="0">
                <a:solidFill>
                  <a:schemeClr val="bg1"/>
                </a:solidFill>
              </a:rPr>
              <a:t>What is </a:t>
            </a:r>
            <a:r>
              <a:rPr lang="en-US" sz="3600" dirty="0" err="1" smtClean="0">
                <a:solidFill>
                  <a:schemeClr val="bg1"/>
                </a:solidFill>
              </a:rPr>
              <a:t>Bookshare</a:t>
            </a:r>
            <a:r>
              <a:rPr lang="en-US" dirty="0" smtClean="0">
                <a:solidFill>
                  <a:schemeClr val="bg1"/>
                </a:solidFill>
              </a:rPr>
              <a:t>®</a:t>
            </a:r>
            <a:r>
              <a:rPr lang="en-US" sz="3600" dirty="0" smtClean="0">
                <a:solidFill>
                  <a:schemeClr val="bg1"/>
                </a:solidFill>
              </a:rPr>
              <a:t>?</a:t>
            </a:r>
          </a:p>
        </p:txBody>
      </p:sp>
      <p:sp>
        <p:nvSpPr>
          <p:cNvPr id="31747" name="Rectangle 3"/>
          <p:cNvSpPr>
            <a:spLocks noGrp="1" noChangeArrowheads="1"/>
          </p:cNvSpPr>
          <p:nvPr>
            <p:ph type="body" idx="4294967295"/>
          </p:nvPr>
        </p:nvSpPr>
        <p:spPr>
          <a:xfrm>
            <a:off x="533400" y="1695934"/>
            <a:ext cx="7772400" cy="4648200"/>
          </a:xfrm>
          <a:prstGeom prst="rect">
            <a:avLst/>
          </a:prstGeom>
        </p:spPr>
        <p:txBody>
          <a:bodyPr/>
          <a:lstStyle/>
          <a:p>
            <a:pPr>
              <a:spcAft>
                <a:spcPct val="50000"/>
              </a:spcAft>
            </a:pPr>
            <a:r>
              <a:rPr lang="en-US" dirty="0" smtClean="0"/>
              <a:t>Online library of accessible educational materials for readers with print disabilities</a:t>
            </a:r>
          </a:p>
          <a:p>
            <a:pPr>
              <a:spcAft>
                <a:spcPct val="50000"/>
              </a:spcAft>
            </a:pPr>
            <a:r>
              <a:rPr lang="en-US" dirty="0" smtClean="0"/>
              <a:t> 12-year initiative of </a:t>
            </a:r>
            <a:r>
              <a:rPr lang="en-US" dirty="0" err="1" smtClean="0"/>
              <a:t>Benetech</a:t>
            </a:r>
            <a:endParaRPr lang="en-US" dirty="0" smtClean="0"/>
          </a:p>
          <a:p>
            <a:pPr lvl="1">
              <a:spcAft>
                <a:spcPct val="50000"/>
              </a:spcAft>
            </a:pPr>
            <a:r>
              <a:rPr lang="en-US" sz="2400" dirty="0" smtClean="0"/>
              <a:t>More than 335,000 Student Members</a:t>
            </a:r>
          </a:p>
          <a:p>
            <a:pPr lvl="1">
              <a:spcAft>
                <a:spcPct val="50000"/>
              </a:spcAft>
            </a:pPr>
            <a:r>
              <a:rPr lang="en-US" sz="2400" dirty="0" smtClean="0"/>
              <a:t>More than 15,000 schools and other </a:t>
            </a:r>
            <a:br>
              <a:rPr lang="en-US" sz="2400" dirty="0" smtClean="0"/>
            </a:br>
            <a:r>
              <a:rPr lang="en-US" sz="2400" dirty="0" smtClean="0"/>
              <a:t>organizations</a:t>
            </a:r>
          </a:p>
          <a:p>
            <a:pPr lvl="1">
              <a:spcAft>
                <a:spcPct val="50000"/>
              </a:spcAft>
            </a:pPr>
            <a:r>
              <a:rPr lang="en-US" sz="2400" dirty="0" smtClean="0"/>
              <a:t>More than 315,000 titles</a:t>
            </a:r>
          </a:p>
          <a:p>
            <a:pPr lvl="1">
              <a:spcAft>
                <a:spcPct val="50000"/>
              </a:spcAft>
            </a:pPr>
            <a:r>
              <a:rPr lang="en-US" sz="2400" dirty="0" smtClean="0"/>
              <a:t>More than 1,000 new books added every month</a:t>
            </a:r>
          </a:p>
          <a:p>
            <a:pPr>
              <a:spcAft>
                <a:spcPct val="50000"/>
              </a:spcAft>
            </a:pPr>
            <a:endParaRPr lang="en-US" dirty="0" smtClean="0"/>
          </a:p>
          <a:p>
            <a:pPr marL="0" indent="0">
              <a:spcAft>
                <a:spcPct val="50000"/>
              </a:spcAft>
              <a:buNone/>
            </a:pPr>
            <a:endParaRPr lang="en-US" dirty="0" smtClean="0"/>
          </a:p>
        </p:txBody>
      </p:sp>
    </p:spTree>
    <p:extLst>
      <p:ext uri="{BB962C8B-B14F-4D97-AF65-F5344CB8AC3E}">
        <p14:creationId xmlns:p14="http://schemas.microsoft.com/office/powerpoint/2010/main" val="158953732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838200"/>
          </a:xfrm>
        </p:spPr>
        <p:txBody>
          <a:bodyPr/>
          <a:lstStyle/>
          <a:p>
            <a:r>
              <a:rPr lang="en-US" sz="3600" dirty="0" smtClean="0">
                <a:solidFill>
                  <a:schemeClr val="bg1"/>
                </a:solidFill>
              </a:rPr>
              <a:t>Extract File</a:t>
            </a:r>
            <a:endParaRPr lang="en-US" sz="3600" dirty="0">
              <a:solidFill>
                <a:schemeClr val="bg1"/>
              </a:solidFill>
            </a:endParaRPr>
          </a:p>
        </p:txBody>
      </p:sp>
      <p:sp>
        <p:nvSpPr>
          <p:cNvPr id="3" name="Content Placeholder 2"/>
          <p:cNvSpPr>
            <a:spLocks noGrp="1"/>
          </p:cNvSpPr>
          <p:nvPr>
            <p:ph idx="1"/>
          </p:nvPr>
        </p:nvSpPr>
        <p:spPr>
          <a:xfrm>
            <a:off x="233926" y="1676528"/>
            <a:ext cx="8655262" cy="5044947"/>
          </a:xfrm>
          <a:solidFill>
            <a:schemeClr val="bg1"/>
          </a:solidFill>
        </p:spPr>
        <p:txBody>
          <a:bodyPr/>
          <a:lstStyle/>
          <a:p>
            <a:r>
              <a:rPr lang="en-US" sz="2400" dirty="0" smtClean="0"/>
              <a:t>In order to open a book in the software program you must extract it (should not say zip or compressed file anymore)</a:t>
            </a:r>
          </a:p>
          <a:p>
            <a:r>
              <a:rPr lang="en-US" sz="2400" dirty="0" smtClean="0"/>
              <a:t>For a PC: </a:t>
            </a:r>
          </a:p>
          <a:p>
            <a:pPr lvl="1"/>
            <a:r>
              <a:rPr lang="en-US" sz="2400" dirty="0" smtClean="0"/>
              <a:t>Right click when book is highlighted and click on </a:t>
            </a:r>
            <a:r>
              <a:rPr lang="en-US" sz="2400" b="1" dirty="0" smtClean="0"/>
              <a:t>extract all</a:t>
            </a:r>
            <a:r>
              <a:rPr lang="en-US" sz="2400" dirty="0" smtClean="0"/>
              <a:t>, or </a:t>
            </a:r>
          </a:p>
          <a:p>
            <a:pPr lvl="1"/>
            <a:r>
              <a:rPr lang="en-US" sz="2400" dirty="0" smtClean="0"/>
              <a:t>Click into file folder and press </a:t>
            </a:r>
            <a:r>
              <a:rPr lang="en-US" sz="2400" b="1" dirty="0" smtClean="0"/>
              <a:t>extract all</a:t>
            </a:r>
            <a:r>
              <a:rPr lang="en-US" sz="2400" dirty="0" smtClean="0"/>
              <a:t> on the top bar</a:t>
            </a:r>
          </a:p>
          <a:p>
            <a:pPr lvl="1"/>
            <a:r>
              <a:rPr lang="en-US" sz="2400" dirty="0" smtClean="0"/>
              <a:t>May look different based on your extraction software</a:t>
            </a:r>
          </a:p>
          <a:p>
            <a:pPr marL="468313" lvl="1" indent="-468313">
              <a:buFont typeface="Wingdings" pitchFamily="2" charset="2"/>
              <a:buChar char="&amp;"/>
            </a:pPr>
            <a:r>
              <a:rPr lang="en-US" sz="2400" dirty="0" smtClean="0"/>
              <a:t> You can close the folder once you have extracted (don’t worry about all the components of the folder but do not delete</a:t>
            </a:r>
          </a:p>
        </p:txBody>
      </p:sp>
    </p:spTree>
    <p:extLst>
      <p:ext uri="{BB962C8B-B14F-4D97-AF65-F5344CB8AC3E}">
        <p14:creationId xmlns:p14="http://schemas.microsoft.com/office/powerpoint/2010/main" val="72538846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90600"/>
          </a:xfrm>
        </p:spPr>
        <p:txBody>
          <a:bodyPr/>
          <a:lstStyle/>
          <a:p>
            <a:r>
              <a:rPr lang="en-US" dirty="0" smtClean="0">
                <a:solidFill>
                  <a:schemeClr val="bg1"/>
                </a:solidFill>
              </a:rPr>
              <a:t>Extracting Files</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101</a:t>
            </a:fld>
            <a:endParaRPr lang="en-US"/>
          </a:p>
        </p:txBody>
      </p:sp>
      <p:pic>
        <p:nvPicPr>
          <p:cNvPr id="1026" name="Picture 2"/>
          <p:cNvPicPr>
            <a:picLocks noChangeAspect="1" noChangeArrowheads="1"/>
          </p:cNvPicPr>
          <p:nvPr/>
        </p:nvPicPr>
        <p:blipFill>
          <a:blip r:embed="rId3" cstate="print"/>
          <a:srcRect l="18741" t="5208" r="22694" b="15625"/>
          <a:stretch>
            <a:fillRect/>
          </a:stretch>
        </p:blipFill>
        <p:spPr bwMode="auto">
          <a:xfrm>
            <a:off x="2546684" y="990600"/>
            <a:ext cx="5835316" cy="4434840"/>
          </a:xfrm>
          <a:prstGeom prst="rect">
            <a:avLst/>
          </a:prstGeom>
          <a:noFill/>
          <a:ln w="9525">
            <a:noFill/>
            <a:miter lim="800000"/>
            <a:headEnd/>
            <a:tailEnd/>
          </a:ln>
        </p:spPr>
      </p:pic>
      <p:pic>
        <p:nvPicPr>
          <p:cNvPr id="1027" name="Picture 3" descr="Image of book file extraction process with a variety of file types."/>
          <p:cNvPicPr>
            <a:picLocks noChangeAspect="1" noChangeArrowheads="1"/>
          </p:cNvPicPr>
          <p:nvPr/>
        </p:nvPicPr>
        <p:blipFill>
          <a:blip r:embed="rId4" cstate="print"/>
          <a:srcRect l="18961" t="3125" r="22474" b="15625"/>
          <a:stretch>
            <a:fillRect/>
          </a:stretch>
        </p:blipFill>
        <p:spPr bwMode="auto">
          <a:xfrm>
            <a:off x="380999" y="2438400"/>
            <a:ext cx="5115169" cy="3989832"/>
          </a:xfrm>
          <a:prstGeom prst="rect">
            <a:avLst/>
          </a:prstGeom>
          <a:noFill/>
          <a:ln w="9525">
            <a:noFill/>
            <a:miter lim="800000"/>
            <a:headEnd/>
            <a:tailEnd/>
          </a:ln>
        </p:spPr>
      </p:pic>
      <p:sp>
        <p:nvSpPr>
          <p:cNvPr id="7" name="Rectangle 6"/>
          <p:cNvSpPr/>
          <p:nvPr/>
        </p:nvSpPr>
        <p:spPr>
          <a:xfrm>
            <a:off x="1600200" y="2971800"/>
            <a:ext cx="685800" cy="228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72200" y="2438400"/>
            <a:ext cx="1371600" cy="228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27529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Folder Should Look Like</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102</a:t>
            </a:fld>
            <a:endParaRPr lang="en-US"/>
          </a:p>
        </p:txBody>
      </p:sp>
      <p:sp>
        <p:nvSpPr>
          <p:cNvPr id="10" name="TextBox 9"/>
          <p:cNvSpPr txBox="1"/>
          <p:nvPr/>
        </p:nvSpPr>
        <p:spPr>
          <a:xfrm>
            <a:off x="7467600" y="3962400"/>
            <a:ext cx="1295400" cy="369332"/>
          </a:xfrm>
          <a:prstGeom prst="rect">
            <a:avLst/>
          </a:prstGeom>
          <a:ln>
            <a:solidFill>
              <a:srgbClr val="FF00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t>Zipped file</a:t>
            </a:r>
            <a:endParaRPr lang="en-US" dirty="0"/>
          </a:p>
        </p:txBody>
      </p:sp>
      <p:sp>
        <p:nvSpPr>
          <p:cNvPr id="13" name="TextBox 12"/>
          <p:cNvSpPr txBox="1"/>
          <p:nvPr/>
        </p:nvSpPr>
        <p:spPr>
          <a:xfrm>
            <a:off x="7391400" y="1524000"/>
            <a:ext cx="1295400" cy="1754326"/>
          </a:xfrm>
          <a:prstGeom prst="rect">
            <a:avLst/>
          </a:prstGeom>
          <a:ln>
            <a:solidFill>
              <a:srgbClr val="FF00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t>Unzipped file that we can use with software programs</a:t>
            </a:r>
            <a:endParaRPr lang="en-US" dirty="0"/>
          </a:p>
        </p:txBody>
      </p:sp>
      <p:pic>
        <p:nvPicPr>
          <p:cNvPr id="2050" name="Picture 2" descr="Image of zipped and unzipped book file."/>
          <p:cNvPicPr>
            <a:picLocks noChangeAspect="1" noChangeArrowheads="1"/>
          </p:cNvPicPr>
          <p:nvPr/>
        </p:nvPicPr>
        <p:blipFill>
          <a:blip r:embed="rId3" cstate="print"/>
          <a:srcRect l="18741" t="4167" r="22694" b="15625"/>
          <a:stretch>
            <a:fillRect/>
          </a:stretch>
        </p:blipFill>
        <p:spPr bwMode="auto">
          <a:xfrm>
            <a:off x="457200" y="1524000"/>
            <a:ext cx="6248400" cy="4811268"/>
          </a:xfrm>
          <a:prstGeom prst="rect">
            <a:avLst/>
          </a:prstGeom>
          <a:noFill/>
          <a:ln w="9525">
            <a:noFill/>
            <a:miter lim="800000"/>
            <a:headEnd/>
            <a:tailEnd/>
          </a:ln>
        </p:spPr>
      </p:pic>
      <p:cxnSp>
        <p:nvCxnSpPr>
          <p:cNvPr id="7" name="Straight Arrow Connector 6"/>
          <p:cNvCxnSpPr/>
          <p:nvPr/>
        </p:nvCxnSpPr>
        <p:spPr>
          <a:xfrm flipV="1">
            <a:off x="4572000" y="2286000"/>
            <a:ext cx="2743200" cy="304800"/>
          </a:xfrm>
          <a:prstGeom prst="straightConnector1">
            <a:avLst/>
          </a:prstGeom>
          <a:ln>
            <a:solidFill>
              <a:srgbClr val="FF0000"/>
            </a:solidFill>
            <a:tailEnd type="arrow"/>
          </a:ln>
        </p:spPr>
        <p:style>
          <a:lnRef idx="1">
            <a:schemeClr val="accent4"/>
          </a:lnRef>
          <a:fillRef idx="0">
            <a:schemeClr val="accent4"/>
          </a:fillRef>
          <a:effectRef idx="0">
            <a:schemeClr val="accent4"/>
          </a:effectRef>
          <a:fontRef idx="minor">
            <a:schemeClr val="tx1"/>
          </a:fontRef>
        </p:style>
      </p:cxnSp>
      <p:cxnSp>
        <p:nvCxnSpPr>
          <p:cNvPr id="12" name="Straight Arrow Connector 11"/>
          <p:cNvCxnSpPr/>
          <p:nvPr/>
        </p:nvCxnSpPr>
        <p:spPr>
          <a:xfrm>
            <a:off x="5638800" y="2819400"/>
            <a:ext cx="1752600" cy="1295400"/>
          </a:xfrm>
          <a:prstGeom prst="straightConnector1">
            <a:avLst/>
          </a:prstGeom>
          <a:ln>
            <a:solidFill>
              <a:srgbClr val="FF0000"/>
            </a:solidFill>
            <a:tailEnd type="arrow"/>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40149535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7"/>
          <p:cNvSpPr>
            <a:spLocks noGrp="1" noChangeArrowheads="1"/>
          </p:cNvSpPr>
          <p:nvPr>
            <p:ph type="sldNum" sz="quarter" idx="12"/>
          </p:nvPr>
        </p:nvSpPr>
        <p:spPr/>
        <p:txBody>
          <a:bodyPr/>
          <a:lstStyle/>
          <a:p>
            <a:pPr>
              <a:defRPr/>
            </a:pPr>
            <a:fld id="{53A96248-58FD-41F2-B630-93E20EA8E4DB}" type="slidenum">
              <a:rPr lang="en-US"/>
              <a:pPr>
                <a:defRPr/>
              </a:pPr>
              <a:t>103</a:t>
            </a:fld>
            <a:endParaRPr lang="en-US"/>
          </a:p>
        </p:txBody>
      </p:sp>
      <p:sp>
        <p:nvSpPr>
          <p:cNvPr id="1026" name="File"/>
          <p:cNvSpPr>
            <a:spLocks noEditPoints="1" noChangeArrowheads="1"/>
          </p:cNvSpPr>
          <p:nvPr/>
        </p:nvSpPr>
        <p:spPr bwMode="auto">
          <a:xfrm>
            <a:off x="3581400" y="1905000"/>
            <a:ext cx="1524000" cy="8382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b="1" dirty="0" err="1">
                <a:solidFill>
                  <a:srgbClr val="FF0000"/>
                </a:solidFill>
                <a:ea typeface="ＭＳ Ｐゴシック" pitchFamily="-108" charset="-128"/>
                <a:cs typeface="+mn-cs"/>
              </a:rPr>
              <a:t>Bookshare</a:t>
            </a:r>
            <a:endParaRPr lang="en-US" b="1" dirty="0">
              <a:solidFill>
                <a:srgbClr val="FF0000"/>
              </a:solidFill>
              <a:ea typeface="ＭＳ Ｐゴシック" pitchFamily="-108" charset="-128"/>
              <a:cs typeface="+mn-cs"/>
            </a:endParaRPr>
          </a:p>
        </p:txBody>
      </p:sp>
      <p:sp>
        <p:nvSpPr>
          <p:cNvPr id="5" name="File"/>
          <p:cNvSpPr>
            <a:spLocks noEditPoints="1" noChangeArrowheads="1"/>
          </p:cNvSpPr>
          <p:nvPr/>
        </p:nvSpPr>
        <p:spPr bwMode="auto">
          <a:xfrm>
            <a:off x="1752600" y="4267200"/>
            <a:ext cx="1524000" cy="8382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dirty="0">
                <a:ea typeface="ＭＳ Ｐゴシック" pitchFamily="-108" charset="-128"/>
                <a:cs typeface="+mn-cs"/>
              </a:rPr>
              <a:t>Student A</a:t>
            </a:r>
          </a:p>
        </p:txBody>
      </p:sp>
      <p:sp>
        <p:nvSpPr>
          <p:cNvPr id="6" name="File"/>
          <p:cNvSpPr>
            <a:spLocks noEditPoints="1" noChangeArrowheads="1"/>
          </p:cNvSpPr>
          <p:nvPr/>
        </p:nvSpPr>
        <p:spPr bwMode="auto">
          <a:xfrm>
            <a:off x="3429000" y="5410200"/>
            <a:ext cx="831850" cy="4572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100" b="1" dirty="0">
                <a:ea typeface="ＭＳ Ｐゴシック" pitchFamily="-108" charset="-128"/>
                <a:cs typeface="+mn-cs"/>
              </a:rPr>
              <a:t>English</a:t>
            </a:r>
          </a:p>
        </p:txBody>
      </p:sp>
      <p:sp>
        <p:nvSpPr>
          <p:cNvPr id="7" name="File"/>
          <p:cNvSpPr>
            <a:spLocks noEditPoints="1" noChangeArrowheads="1"/>
          </p:cNvSpPr>
          <p:nvPr/>
        </p:nvSpPr>
        <p:spPr bwMode="auto">
          <a:xfrm>
            <a:off x="1371600" y="5410200"/>
            <a:ext cx="831850" cy="4572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100" b="1" dirty="0">
                <a:ea typeface="ＭＳ Ｐゴシック" pitchFamily="-108" charset="-128"/>
                <a:cs typeface="+mn-cs"/>
              </a:rPr>
              <a:t>Math</a:t>
            </a:r>
          </a:p>
        </p:txBody>
      </p:sp>
      <p:sp>
        <p:nvSpPr>
          <p:cNvPr id="8" name="File"/>
          <p:cNvSpPr>
            <a:spLocks noEditPoints="1" noChangeArrowheads="1"/>
          </p:cNvSpPr>
          <p:nvPr/>
        </p:nvSpPr>
        <p:spPr bwMode="auto">
          <a:xfrm>
            <a:off x="2362200" y="5410200"/>
            <a:ext cx="914400" cy="4572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100" b="1" dirty="0">
                <a:ea typeface="ＭＳ Ｐゴシック" pitchFamily="-108" charset="-128"/>
                <a:cs typeface="+mn-cs"/>
              </a:rPr>
              <a:t>Social Studies</a:t>
            </a:r>
          </a:p>
        </p:txBody>
      </p:sp>
      <p:sp>
        <p:nvSpPr>
          <p:cNvPr id="9" name="File"/>
          <p:cNvSpPr>
            <a:spLocks noEditPoints="1" noChangeArrowheads="1"/>
          </p:cNvSpPr>
          <p:nvPr/>
        </p:nvSpPr>
        <p:spPr bwMode="auto">
          <a:xfrm>
            <a:off x="381000" y="5410200"/>
            <a:ext cx="831850" cy="4572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100" b="1" dirty="0">
                <a:ea typeface="ＭＳ Ｐゴシック" pitchFamily="-108" charset="-128"/>
                <a:cs typeface="+mn-cs"/>
              </a:rPr>
              <a:t>Science</a:t>
            </a:r>
          </a:p>
        </p:txBody>
      </p:sp>
      <p:sp>
        <p:nvSpPr>
          <p:cNvPr id="10" name="File"/>
          <p:cNvSpPr>
            <a:spLocks noEditPoints="1" noChangeArrowheads="1"/>
          </p:cNvSpPr>
          <p:nvPr/>
        </p:nvSpPr>
        <p:spPr bwMode="auto">
          <a:xfrm>
            <a:off x="3429000" y="3276600"/>
            <a:ext cx="1828800" cy="8382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dirty="0">
                <a:ea typeface="ＭＳ Ｐゴシック" pitchFamily="-108" charset="-128"/>
                <a:cs typeface="+mn-cs"/>
              </a:rPr>
              <a:t>Grade Level</a:t>
            </a:r>
          </a:p>
        </p:txBody>
      </p:sp>
      <p:sp>
        <p:nvSpPr>
          <p:cNvPr id="11" name="File"/>
          <p:cNvSpPr>
            <a:spLocks noEditPoints="1" noChangeArrowheads="1"/>
          </p:cNvSpPr>
          <p:nvPr/>
        </p:nvSpPr>
        <p:spPr bwMode="auto">
          <a:xfrm>
            <a:off x="5486400" y="4267200"/>
            <a:ext cx="1524000" cy="8382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dirty="0">
                <a:ea typeface="ＭＳ Ｐゴシック" pitchFamily="-108" charset="-128"/>
                <a:cs typeface="+mn-cs"/>
              </a:rPr>
              <a:t>Student B</a:t>
            </a:r>
          </a:p>
        </p:txBody>
      </p:sp>
      <p:sp>
        <p:nvSpPr>
          <p:cNvPr id="12" name="File"/>
          <p:cNvSpPr>
            <a:spLocks noEditPoints="1" noChangeArrowheads="1"/>
          </p:cNvSpPr>
          <p:nvPr/>
        </p:nvSpPr>
        <p:spPr bwMode="auto">
          <a:xfrm>
            <a:off x="7854950" y="5410200"/>
            <a:ext cx="831850" cy="4572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100" b="1" dirty="0">
                <a:ea typeface="ＭＳ Ｐゴシック" pitchFamily="-108" charset="-128"/>
                <a:cs typeface="+mn-cs"/>
              </a:rPr>
              <a:t>English</a:t>
            </a:r>
          </a:p>
        </p:txBody>
      </p:sp>
      <p:sp>
        <p:nvSpPr>
          <p:cNvPr id="13" name="File"/>
          <p:cNvSpPr>
            <a:spLocks noEditPoints="1" noChangeArrowheads="1"/>
          </p:cNvSpPr>
          <p:nvPr/>
        </p:nvSpPr>
        <p:spPr bwMode="auto">
          <a:xfrm>
            <a:off x="5949950" y="5410200"/>
            <a:ext cx="831850" cy="4572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100" b="1" dirty="0">
                <a:ea typeface="ＭＳ Ｐゴシック" pitchFamily="-108" charset="-128"/>
                <a:cs typeface="+mn-cs"/>
              </a:rPr>
              <a:t>Math</a:t>
            </a:r>
          </a:p>
        </p:txBody>
      </p:sp>
      <p:sp>
        <p:nvSpPr>
          <p:cNvPr id="14" name="File"/>
          <p:cNvSpPr>
            <a:spLocks noEditPoints="1" noChangeArrowheads="1"/>
          </p:cNvSpPr>
          <p:nvPr/>
        </p:nvSpPr>
        <p:spPr bwMode="auto">
          <a:xfrm>
            <a:off x="6864350" y="5410200"/>
            <a:ext cx="914400" cy="4572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100" b="1" dirty="0">
                <a:ea typeface="ＭＳ Ｐゴシック" pitchFamily="-108" charset="-128"/>
                <a:cs typeface="+mn-cs"/>
              </a:rPr>
              <a:t>Social Studies</a:t>
            </a:r>
          </a:p>
        </p:txBody>
      </p:sp>
      <p:sp>
        <p:nvSpPr>
          <p:cNvPr id="15" name="File"/>
          <p:cNvSpPr>
            <a:spLocks noEditPoints="1" noChangeArrowheads="1"/>
          </p:cNvSpPr>
          <p:nvPr/>
        </p:nvSpPr>
        <p:spPr bwMode="auto">
          <a:xfrm>
            <a:off x="5035550" y="5410200"/>
            <a:ext cx="831850" cy="4572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100" b="1" dirty="0">
                <a:ea typeface="ＭＳ Ｐゴシック" pitchFamily="-108" charset="-128"/>
                <a:cs typeface="+mn-cs"/>
              </a:rPr>
              <a:t>Science</a:t>
            </a:r>
          </a:p>
        </p:txBody>
      </p:sp>
      <p:sp>
        <p:nvSpPr>
          <p:cNvPr id="91150" name="Rectangle 16"/>
          <p:cNvSpPr>
            <a:spLocks noChangeArrowheads="1"/>
          </p:cNvSpPr>
          <p:nvPr/>
        </p:nvSpPr>
        <p:spPr bwMode="auto">
          <a:xfrm>
            <a:off x="2057400" y="685800"/>
            <a:ext cx="5626100" cy="701675"/>
          </a:xfrm>
          <a:prstGeom prst="rect">
            <a:avLst/>
          </a:prstGeom>
          <a:noFill/>
          <a:ln w="9525">
            <a:noFill/>
            <a:miter lim="800000"/>
            <a:headEnd/>
            <a:tailEnd/>
          </a:ln>
        </p:spPr>
        <p:txBody>
          <a:bodyPr wrap="none">
            <a:spAutoFit/>
          </a:bodyPr>
          <a:lstStyle/>
          <a:p>
            <a:r>
              <a:rPr lang="en-US" sz="4000" b="1" i="1" dirty="0">
                <a:solidFill>
                  <a:schemeClr val="bg1"/>
                </a:solidFill>
                <a:cs typeface="ＭＳ Ｐゴシック"/>
              </a:rPr>
              <a:t>Example</a:t>
            </a:r>
            <a:r>
              <a:rPr lang="en-US" sz="3600" b="1" dirty="0">
                <a:solidFill>
                  <a:schemeClr val="bg1"/>
                </a:solidFill>
                <a:cs typeface="ＭＳ Ｐゴシック"/>
              </a:rPr>
              <a:t> - Folder Set-up</a:t>
            </a:r>
          </a:p>
        </p:txBody>
      </p:sp>
      <p:sp>
        <p:nvSpPr>
          <p:cNvPr id="17" name="TextBox 16"/>
          <p:cNvSpPr txBox="1"/>
          <p:nvPr/>
        </p:nvSpPr>
        <p:spPr>
          <a:xfrm>
            <a:off x="381000" y="1447800"/>
            <a:ext cx="3048000" cy="2677656"/>
          </a:xfrm>
          <a:prstGeom prst="rect">
            <a:avLst/>
          </a:prstGeom>
          <a:ln w="57150">
            <a:solidFill>
              <a:srgbClr val="FF00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dirty="0" smtClean="0"/>
              <a:t>How you set up your folders is up to you, but it is essential that you keep the entire zipped book folder together in order for the book to work</a:t>
            </a:r>
            <a:endParaRPr lang="en-US" sz="2400" dirty="0"/>
          </a:p>
        </p:txBody>
      </p:sp>
    </p:spTree>
    <p:extLst>
      <p:ext uri="{BB962C8B-B14F-4D97-AF65-F5344CB8AC3E}">
        <p14:creationId xmlns:p14="http://schemas.microsoft.com/office/powerpoint/2010/main" val="109412153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7326" y="-63304"/>
            <a:ext cx="7772400" cy="1676400"/>
          </a:xfrm>
        </p:spPr>
        <p:txBody>
          <a:bodyPr>
            <a:normAutofit/>
          </a:bodyPr>
          <a:lstStyle/>
          <a:p>
            <a:r>
              <a:rPr lang="en-US" sz="3600" dirty="0" smtClean="0">
                <a:solidFill>
                  <a:schemeClr val="bg1"/>
                </a:solidFill>
              </a:rPr>
              <a:t>Practice Searching for and Downloading Books</a:t>
            </a:r>
            <a:endParaRPr lang="en-US" sz="3600" dirty="0">
              <a:solidFill>
                <a:schemeClr val="bg1"/>
              </a:solidFill>
            </a:endParaRPr>
          </a:p>
        </p:txBody>
      </p:sp>
      <p:sp>
        <p:nvSpPr>
          <p:cNvPr id="4" name="Content Placeholder 3"/>
          <p:cNvSpPr>
            <a:spLocks noGrp="1"/>
          </p:cNvSpPr>
          <p:nvPr>
            <p:ph idx="1"/>
          </p:nvPr>
        </p:nvSpPr>
        <p:spPr>
          <a:xfrm>
            <a:off x="587326" y="1594046"/>
            <a:ext cx="8270924" cy="3657600"/>
          </a:xfrm>
        </p:spPr>
        <p:txBody>
          <a:bodyPr/>
          <a:lstStyle/>
          <a:p>
            <a:r>
              <a:rPr lang="en-US" dirty="0" smtClean="0"/>
              <a:t>Set up a folder system</a:t>
            </a:r>
          </a:p>
          <a:p>
            <a:r>
              <a:rPr lang="en-US" dirty="0" smtClean="0"/>
              <a:t>Search for books</a:t>
            </a:r>
          </a:p>
          <a:p>
            <a:r>
              <a:rPr lang="en-US" dirty="0" smtClean="0"/>
              <a:t>Set student preferences</a:t>
            </a:r>
          </a:p>
          <a:p>
            <a:r>
              <a:rPr lang="en-US" dirty="0" smtClean="0"/>
              <a:t>Download books </a:t>
            </a:r>
            <a:endParaRPr lang="en-US" dirty="0"/>
          </a:p>
        </p:txBody>
      </p:sp>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104</a:t>
            </a:fld>
            <a:endParaRPr lang="en-US"/>
          </a:p>
        </p:txBody>
      </p:sp>
      <p:sp>
        <p:nvSpPr>
          <p:cNvPr id="5" name="TextBox 4"/>
          <p:cNvSpPr txBox="1"/>
          <p:nvPr/>
        </p:nvSpPr>
        <p:spPr>
          <a:xfrm>
            <a:off x="457200" y="3848100"/>
            <a:ext cx="7772400" cy="2431435"/>
          </a:xfrm>
          <a:prstGeom prst="rect">
            <a:avLst/>
          </a:prstGeom>
          <a:noFill/>
          <a:ln>
            <a:solidFill>
              <a:schemeClr val="tx1"/>
            </a:solidFill>
          </a:ln>
        </p:spPr>
        <p:txBody>
          <a:bodyPr wrap="square" rtlCol="0">
            <a:spAutoFit/>
          </a:bodyPr>
          <a:lstStyle/>
          <a:p>
            <a:pPr marL="342900" indent="-342900" fontAlgn="base">
              <a:spcBef>
                <a:spcPts val="1176"/>
              </a:spcBef>
              <a:spcAft>
                <a:spcPct val="0"/>
              </a:spcAft>
              <a:buFont typeface="Arial"/>
              <a:buChar char="•"/>
              <a:defRPr/>
            </a:pPr>
            <a:r>
              <a:rPr lang="en-US" sz="2400" b="1" dirty="0"/>
              <a:t>If Using Demo Account: </a:t>
            </a:r>
          </a:p>
          <a:p>
            <a:pPr marL="742950" lvl="1" indent="-285750">
              <a:spcBef>
                <a:spcPts val="1176"/>
              </a:spcBef>
              <a:buFont typeface="Courier New"/>
              <a:buChar char="o"/>
              <a:defRPr/>
            </a:pPr>
            <a:r>
              <a:rPr lang="en-US" sz="2000" dirty="0"/>
              <a:t>Log in - </a:t>
            </a:r>
            <a:r>
              <a:rPr lang="en-US" sz="2000" dirty="0">
                <a:solidFill>
                  <a:srgbClr val="FF0000"/>
                </a:solidFill>
                <a:hlinkClick r:id="rId3"/>
              </a:rPr>
              <a:t>orgdemo@bookshare.org</a:t>
            </a:r>
            <a:r>
              <a:rPr lang="en-US" sz="2000" dirty="0">
                <a:solidFill>
                  <a:srgbClr val="FF0000"/>
                </a:solidFill>
              </a:rPr>
              <a:t> </a:t>
            </a:r>
            <a:r>
              <a:rPr lang="en-US" sz="2000" dirty="0"/>
              <a:t>Password - demo480</a:t>
            </a:r>
          </a:p>
          <a:p>
            <a:pPr marL="742950" lvl="1" indent="-285750">
              <a:spcBef>
                <a:spcPts val="1176"/>
              </a:spcBef>
              <a:buFont typeface="Courier New"/>
              <a:buChar char="o"/>
              <a:defRPr/>
            </a:pPr>
            <a:r>
              <a:rPr lang="en-US" sz="2000" dirty="0"/>
              <a:t>Go to Browse &amp; select Demo books</a:t>
            </a:r>
          </a:p>
          <a:p>
            <a:pPr marL="742950" lvl="1" indent="-285750">
              <a:spcBef>
                <a:spcPts val="1176"/>
              </a:spcBef>
              <a:buFont typeface="Courier New"/>
              <a:buChar char="o"/>
              <a:defRPr/>
            </a:pPr>
            <a:r>
              <a:rPr lang="en-US" sz="2000" dirty="0"/>
              <a:t>Within Advance search select Freely Available Books from Books to Search</a:t>
            </a:r>
          </a:p>
          <a:p>
            <a:endParaRPr lang="en-US" dirty="0"/>
          </a:p>
        </p:txBody>
      </p:sp>
    </p:spTree>
    <p:extLst>
      <p:ext uri="{BB962C8B-B14F-4D97-AF65-F5344CB8AC3E}">
        <p14:creationId xmlns:p14="http://schemas.microsoft.com/office/powerpoint/2010/main" val="206078048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105</a:t>
            </a:fld>
            <a:endParaRPr lang="en-US"/>
          </a:p>
        </p:txBody>
      </p:sp>
      <p:sp>
        <p:nvSpPr>
          <p:cNvPr id="3" name="Rectangle 2"/>
          <p:cNvSpPr txBox="1">
            <a:spLocks noChangeArrowheads="1"/>
          </p:cNvSpPr>
          <p:nvPr/>
        </p:nvSpPr>
        <p:spPr bwMode="auto">
          <a:xfrm>
            <a:off x="685800" y="304800"/>
            <a:ext cx="7772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bg1"/>
                </a:solidFill>
                <a:effectLst/>
                <a:uLnTx/>
                <a:uFillTx/>
                <a:latin typeface="+mj-lt"/>
                <a:ea typeface="+mj-ea"/>
                <a:cs typeface="+mj-cs"/>
              </a:rPr>
              <a:t>Using Read</a:t>
            </a:r>
            <a:r>
              <a:rPr lang="en-US" sz="3600" b="1" kern="0" dirty="0" smtClean="0">
                <a:solidFill>
                  <a:schemeClr val="bg1"/>
                </a:solidFill>
                <a:latin typeface="+mj-lt"/>
                <a:ea typeface="+mj-ea"/>
                <a:cs typeface="+mj-cs"/>
              </a:rPr>
              <a:t>:</a:t>
            </a:r>
            <a:r>
              <a:rPr kumimoji="0" lang="en-US" sz="3600" b="1" i="0" u="none" strike="noStrike" kern="0" cap="none" spc="0" normalizeH="0" noProof="0" dirty="0" err="1" smtClean="0">
                <a:ln>
                  <a:noFill/>
                </a:ln>
                <a:solidFill>
                  <a:schemeClr val="bg1"/>
                </a:solidFill>
                <a:effectLst/>
                <a:uLnTx/>
                <a:uFillTx/>
                <a:latin typeface="+mj-lt"/>
                <a:ea typeface="+mj-ea"/>
                <a:cs typeface="+mj-cs"/>
              </a:rPr>
              <a:t>OutLoud</a:t>
            </a:r>
            <a:r>
              <a:rPr kumimoji="0" lang="en-US" sz="3600" b="1" i="0" u="none" strike="noStrike" kern="0" cap="none" spc="0" normalizeH="0" noProof="0" dirty="0" smtClean="0">
                <a:ln>
                  <a:noFill/>
                </a:ln>
                <a:solidFill>
                  <a:schemeClr val="bg1"/>
                </a:solidFill>
                <a:effectLst/>
                <a:uLnTx/>
                <a:uFillTx/>
                <a:latin typeface="+mj-lt"/>
                <a:ea typeface="+mj-ea"/>
                <a:cs typeface="+mj-cs"/>
              </a:rPr>
              <a:t> (ROL) </a:t>
            </a:r>
            <a:endParaRPr kumimoji="0" lang="en-US" sz="3600" b="1" i="0" u="none" strike="noStrike" kern="0" cap="none" spc="0" normalizeH="0" baseline="0" noProof="0" dirty="0" smtClean="0">
              <a:ln>
                <a:noFill/>
              </a:ln>
              <a:solidFill>
                <a:schemeClr val="bg1"/>
              </a:solidFill>
              <a:effectLst/>
              <a:uLnTx/>
              <a:uFillTx/>
              <a:latin typeface="+mj-lt"/>
              <a:ea typeface="+mj-ea"/>
              <a:cs typeface="+mj-cs"/>
            </a:endParaRPr>
          </a:p>
        </p:txBody>
      </p:sp>
      <p:sp>
        <p:nvSpPr>
          <p:cNvPr id="7" name="Rectangle 3"/>
          <p:cNvSpPr txBox="1">
            <a:spLocks noChangeArrowheads="1"/>
          </p:cNvSpPr>
          <p:nvPr/>
        </p:nvSpPr>
        <p:spPr bwMode="auto">
          <a:xfrm>
            <a:off x="4343400" y="1510884"/>
            <a:ext cx="441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68313" indent="-468313">
              <a:spcBef>
                <a:spcPct val="20000"/>
              </a:spcBef>
              <a:spcAft>
                <a:spcPct val="20000"/>
              </a:spcAft>
              <a:buFont typeface="Wingdings" pitchFamily="2" charset="2"/>
              <a:buChar char="&amp;"/>
            </a:pPr>
            <a:r>
              <a:rPr lang="en-US" sz="2800" dirty="0" smtClean="0">
                <a:cs typeface="ＭＳ Ｐゴシック"/>
              </a:rPr>
              <a:t>Speak and highlight</a:t>
            </a:r>
          </a:p>
          <a:p>
            <a:pPr marL="468313" indent="-468313">
              <a:spcBef>
                <a:spcPct val="20000"/>
              </a:spcBef>
              <a:spcAft>
                <a:spcPct val="20000"/>
              </a:spcAft>
              <a:buFont typeface="Wingdings" pitchFamily="2" charset="2"/>
              <a:buChar char="&amp;"/>
            </a:pPr>
            <a:r>
              <a:rPr lang="en-US" sz="2800" dirty="0" smtClean="0">
                <a:cs typeface="ＭＳ Ｐゴシック"/>
              </a:rPr>
              <a:t>Change the voices</a:t>
            </a:r>
          </a:p>
          <a:p>
            <a:pPr marL="468313" indent="-468313">
              <a:spcBef>
                <a:spcPct val="20000"/>
              </a:spcBef>
              <a:spcAft>
                <a:spcPct val="20000"/>
              </a:spcAft>
              <a:buFont typeface="Wingdings" pitchFamily="2" charset="2"/>
              <a:buChar char="&amp;"/>
            </a:pPr>
            <a:r>
              <a:rPr lang="en-US" sz="2800" dirty="0" smtClean="0">
                <a:cs typeface="ＭＳ Ｐゴシック"/>
              </a:rPr>
              <a:t>Bookmark text</a:t>
            </a:r>
          </a:p>
          <a:p>
            <a:pPr marL="468313" indent="-468313">
              <a:spcBef>
                <a:spcPct val="20000"/>
              </a:spcBef>
              <a:spcAft>
                <a:spcPct val="20000"/>
              </a:spcAft>
              <a:buFont typeface="Wingdings" pitchFamily="2" charset="2"/>
              <a:buChar char="&amp;"/>
            </a:pPr>
            <a:r>
              <a:rPr lang="en-US" sz="2800" dirty="0" smtClean="0">
                <a:cs typeface="ＭＳ Ｐゴシック"/>
              </a:rPr>
              <a:t>Click on words to find definition</a:t>
            </a:r>
          </a:p>
          <a:p>
            <a:pPr marL="468313" indent="-468313">
              <a:spcBef>
                <a:spcPct val="20000"/>
              </a:spcBef>
              <a:spcAft>
                <a:spcPct val="20000"/>
              </a:spcAft>
              <a:buFont typeface="Wingdings" pitchFamily="2" charset="2"/>
              <a:buChar char="&amp;"/>
            </a:pPr>
            <a:r>
              <a:rPr lang="en-US" sz="2800" dirty="0" smtClean="0">
                <a:cs typeface="ＭＳ Ｐゴシック"/>
              </a:rPr>
              <a:t>Take notes, annotate, create an outline and  bibliography, and more</a:t>
            </a:r>
          </a:p>
          <a:p>
            <a:pPr marL="468313" indent="-468313">
              <a:spcBef>
                <a:spcPct val="20000"/>
              </a:spcBef>
              <a:spcAft>
                <a:spcPct val="20000"/>
              </a:spcAft>
              <a:buFont typeface="Wingdings" pitchFamily="2" charset="2"/>
              <a:buChar char="&amp;"/>
            </a:pPr>
            <a:r>
              <a:rPr lang="en-US" sz="2800" dirty="0" smtClean="0">
                <a:cs typeface="ＭＳ Ｐゴシック"/>
              </a:rPr>
              <a:t>Browse the web</a:t>
            </a:r>
          </a:p>
          <a:p>
            <a:pPr marL="468313" marR="0" lvl="0" indent="-468313" defTabSz="914400" eaLnBrk="0" latinLnBrk="0" hangingPunct="0">
              <a:lnSpc>
                <a:spcPct val="100000"/>
              </a:lnSpc>
              <a:spcBef>
                <a:spcPct val="20000"/>
              </a:spcBef>
              <a:spcAft>
                <a:spcPct val="20000"/>
              </a:spcAft>
              <a:buClrTx/>
              <a:buSzTx/>
              <a:buFont typeface="Wingdings" pitchFamily="2" charset="2"/>
              <a:buChar char="&amp;"/>
              <a:tabLst/>
              <a:defRPr/>
            </a:pPr>
            <a:endParaRPr lang="en-US" sz="2800" dirty="0" smtClean="0">
              <a:cs typeface="ＭＳ Ｐゴシック"/>
            </a:endParaRPr>
          </a:p>
        </p:txBody>
      </p:sp>
      <p:pic>
        <p:nvPicPr>
          <p:cNvPr id="6" name="Picture 2" descr="Image of Read:OutLoud Bookshare edition with highlighting."/>
          <p:cNvPicPr>
            <a:picLocks noChangeAspect="1" noChangeArrowheads="1"/>
          </p:cNvPicPr>
          <p:nvPr/>
        </p:nvPicPr>
        <p:blipFill>
          <a:blip r:embed="rId3" cstate="print"/>
          <a:srcRect t="34113" r="50134" b="6757"/>
          <a:stretch>
            <a:fillRect/>
          </a:stretch>
        </p:blipFill>
        <p:spPr bwMode="auto">
          <a:xfrm>
            <a:off x="457200" y="1676400"/>
            <a:ext cx="3962400" cy="3442085"/>
          </a:xfrm>
          <a:prstGeom prst="rect">
            <a:avLst/>
          </a:prstGeom>
          <a:noFill/>
          <a:ln w="9525">
            <a:noFill/>
            <a:miter lim="800000"/>
            <a:headEnd/>
            <a:tailEnd/>
          </a:ln>
        </p:spPr>
      </p:pic>
    </p:spTree>
    <p:extLst>
      <p:ext uri="{BB962C8B-B14F-4D97-AF65-F5344CB8AC3E}">
        <p14:creationId xmlns:p14="http://schemas.microsoft.com/office/powerpoint/2010/main" val="168262960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85800"/>
          </a:xfrm>
        </p:spPr>
        <p:txBody>
          <a:bodyPr>
            <a:normAutofit fontScale="90000"/>
          </a:bodyPr>
          <a:lstStyle/>
          <a:p>
            <a:r>
              <a:rPr lang="en-US" dirty="0" err="1" smtClean="0">
                <a:solidFill>
                  <a:schemeClr val="bg1"/>
                </a:solidFill>
              </a:rPr>
              <a:t>Read:OutLoud</a:t>
            </a:r>
            <a:r>
              <a:rPr lang="en-US" dirty="0" smtClean="0">
                <a:solidFill>
                  <a:schemeClr val="bg1"/>
                </a:solidFill>
              </a:rPr>
              <a:t> Bookshare Edition</a:t>
            </a:r>
            <a:endParaRPr lang="en-US" dirty="0">
              <a:solidFill>
                <a:schemeClr val="bg1"/>
              </a:solidFill>
            </a:endParaRPr>
          </a:p>
        </p:txBody>
      </p:sp>
      <p:pic>
        <p:nvPicPr>
          <p:cNvPr id="5" name="Picture 4"/>
          <p:cNvPicPr>
            <a:picLocks noChangeAspect="1"/>
          </p:cNvPicPr>
          <p:nvPr/>
        </p:nvPicPr>
        <p:blipFill>
          <a:blip r:embed="rId3"/>
          <a:stretch>
            <a:fillRect/>
          </a:stretch>
        </p:blipFill>
        <p:spPr>
          <a:xfrm>
            <a:off x="597213" y="1705233"/>
            <a:ext cx="7489493" cy="4538276"/>
          </a:xfrm>
          <a:prstGeom prst="rect">
            <a:avLst/>
          </a:prstGeom>
        </p:spPr>
      </p:pic>
    </p:spTree>
    <p:extLst>
      <p:ext uri="{BB962C8B-B14F-4D97-AF65-F5344CB8AC3E}">
        <p14:creationId xmlns:p14="http://schemas.microsoft.com/office/powerpoint/2010/main" val="45099505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opening a book from your computer using Read:OutLoud."/>
          <p:cNvPicPr>
            <a:picLocks noChangeAspect="1"/>
          </p:cNvPicPr>
          <p:nvPr/>
        </p:nvPicPr>
        <p:blipFill rotWithShape="1">
          <a:blip r:embed="rId3">
            <a:extLst>
              <a:ext uri="{28A0092B-C50C-407E-A947-70E740481C1C}">
                <a14:useLocalDpi xmlns:a14="http://schemas.microsoft.com/office/drawing/2010/main" val="0"/>
              </a:ext>
            </a:extLst>
          </a:blip>
          <a:srcRect r="4843" b="22222"/>
          <a:stretch/>
        </p:blipFill>
        <p:spPr>
          <a:xfrm>
            <a:off x="367145" y="1364673"/>
            <a:ext cx="6949440" cy="5018523"/>
          </a:xfrm>
          <a:prstGeom prst="rect">
            <a:avLst/>
          </a:prstGeom>
          <a:ln>
            <a:solidFill>
              <a:schemeClr val="tx1"/>
            </a:solidFill>
          </a:ln>
        </p:spPr>
      </p:pic>
      <p:sp>
        <p:nvSpPr>
          <p:cNvPr id="2" name="Title 1"/>
          <p:cNvSpPr>
            <a:spLocks noGrp="1"/>
          </p:cNvSpPr>
          <p:nvPr>
            <p:ph type="title"/>
          </p:nvPr>
        </p:nvSpPr>
        <p:spPr>
          <a:xfrm>
            <a:off x="685800" y="228600"/>
            <a:ext cx="7772400" cy="1000705"/>
          </a:xfrm>
        </p:spPr>
        <p:txBody>
          <a:bodyPr>
            <a:normAutofit fontScale="90000"/>
          </a:bodyPr>
          <a:lstStyle/>
          <a:p>
            <a:r>
              <a:rPr lang="en-US" dirty="0" smtClean="0">
                <a:solidFill>
                  <a:schemeClr val="bg1"/>
                </a:solidFill>
              </a:rPr>
              <a:t>Opening a Book From Your Computer in ROL</a:t>
            </a:r>
            <a:endParaRPr lang="en-US" dirty="0">
              <a:solidFill>
                <a:schemeClr val="bg1"/>
              </a:solidFill>
            </a:endParaRPr>
          </a:p>
        </p:txBody>
      </p:sp>
      <p:sp>
        <p:nvSpPr>
          <p:cNvPr id="3" name="Content Placeholder 2"/>
          <p:cNvSpPr>
            <a:spLocks noGrp="1"/>
          </p:cNvSpPr>
          <p:nvPr>
            <p:ph idx="1"/>
          </p:nvPr>
        </p:nvSpPr>
        <p:spPr>
          <a:xfrm>
            <a:off x="6324599" y="1828799"/>
            <a:ext cx="2676525" cy="4300539"/>
          </a:xfrm>
          <a:solidFill>
            <a:schemeClr val="bg1"/>
          </a:solidFill>
          <a:ln>
            <a:solidFill>
              <a:srgbClr val="FF0000"/>
            </a:solidFill>
          </a:ln>
        </p:spPr>
        <p:style>
          <a:lnRef idx="2">
            <a:schemeClr val="accent3"/>
          </a:lnRef>
          <a:fillRef idx="1">
            <a:schemeClr val="lt1"/>
          </a:fillRef>
          <a:effectRef idx="0">
            <a:schemeClr val="accent3"/>
          </a:effectRef>
          <a:fontRef idx="minor">
            <a:schemeClr val="dk1"/>
          </a:fontRef>
        </p:style>
        <p:txBody>
          <a:bodyPr/>
          <a:lstStyle/>
          <a:p>
            <a:r>
              <a:rPr lang="en-US" sz="1600" dirty="0" smtClean="0"/>
              <a:t>Go to the e+ in the upper left-hand corner or “File”, then “Open”.</a:t>
            </a:r>
          </a:p>
          <a:p>
            <a:r>
              <a:rPr lang="en-US" sz="1600" dirty="0" smtClean="0"/>
              <a:t>Go to the location where you saved your book on your computer. </a:t>
            </a:r>
          </a:p>
          <a:p>
            <a:r>
              <a:rPr lang="en-US" sz="1600" dirty="0" smtClean="0"/>
              <a:t>Click on the file folder of the book you want to open. You should see just one option to click on (if there are images you might also see a folder with those)</a:t>
            </a:r>
          </a:p>
          <a:p>
            <a:r>
              <a:rPr lang="en-US" sz="1600" dirty="0" smtClean="0"/>
              <a:t>Double click on the file (.</a:t>
            </a:r>
            <a:r>
              <a:rPr lang="en-US" sz="1600" dirty="0" err="1" smtClean="0"/>
              <a:t>opf</a:t>
            </a:r>
            <a:r>
              <a:rPr lang="en-US" sz="1600" dirty="0" smtClean="0"/>
              <a:t>)</a:t>
            </a:r>
          </a:p>
          <a:p>
            <a:pPr marL="0" indent="0">
              <a:buNone/>
            </a:pPr>
            <a:endParaRPr lang="en-US" dirty="0"/>
          </a:p>
        </p:txBody>
      </p:sp>
      <p:pic>
        <p:nvPicPr>
          <p:cNvPr id="6146" name="Picture 2"/>
          <p:cNvPicPr>
            <a:picLocks noChangeAspect="1" noChangeArrowheads="1"/>
          </p:cNvPicPr>
          <p:nvPr/>
        </p:nvPicPr>
        <p:blipFill>
          <a:blip r:embed="rId4" cstate="print"/>
          <a:srcRect l="15384" t="18783" b="18605"/>
          <a:stretch>
            <a:fillRect/>
          </a:stretch>
        </p:blipFill>
        <p:spPr bwMode="auto">
          <a:xfrm>
            <a:off x="7543800" y="972996"/>
            <a:ext cx="838200" cy="762000"/>
          </a:xfrm>
          <a:prstGeom prst="rect">
            <a:avLst/>
          </a:prstGeom>
          <a:noFill/>
          <a:ln w="9525">
            <a:noFill/>
            <a:miter lim="800000"/>
            <a:headEnd/>
            <a:tailEnd/>
          </a:ln>
        </p:spPr>
      </p:pic>
      <p:sp>
        <p:nvSpPr>
          <p:cNvPr id="5" name="Oval 4"/>
          <p:cNvSpPr/>
          <p:nvPr/>
        </p:nvSpPr>
        <p:spPr>
          <a:xfrm>
            <a:off x="228600" y="15240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27986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Opened Book in ROL</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108</a:t>
            </a:fld>
            <a:endParaRPr lang="en-US"/>
          </a:p>
        </p:txBody>
      </p:sp>
      <p:pic>
        <p:nvPicPr>
          <p:cNvPr id="5" name="Picture 2" descr="Image of an open book in Read:OutLoud."/>
          <p:cNvPicPr>
            <a:picLocks noChangeAspect="1" noChangeArrowheads="1"/>
          </p:cNvPicPr>
          <p:nvPr/>
        </p:nvPicPr>
        <p:blipFill>
          <a:blip r:embed="rId2" cstate="print"/>
          <a:srcRect b="6104"/>
          <a:stretch>
            <a:fillRect/>
          </a:stretch>
        </p:blipFill>
        <p:spPr bwMode="auto">
          <a:xfrm>
            <a:off x="457200" y="1600200"/>
            <a:ext cx="7938889" cy="4191000"/>
          </a:xfrm>
          <a:prstGeom prst="rect">
            <a:avLst/>
          </a:prstGeom>
          <a:noFill/>
          <a:ln w="9525">
            <a:noFill/>
            <a:miter lim="800000"/>
            <a:headEnd/>
            <a:tailEnd/>
          </a:ln>
        </p:spPr>
      </p:pic>
    </p:spTree>
    <p:extLst>
      <p:ext uri="{BB962C8B-B14F-4D97-AF65-F5344CB8AC3E}">
        <p14:creationId xmlns:p14="http://schemas.microsoft.com/office/powerpoint/2010/main" val="23672981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smtClean="0">
                <a:solidFill>
                  <a:schemeClr val="bg1"/>
                </a:solidFill>
              </a:rPr>
              <a:t>Navigating ROL</a:t>
            </a:r>
            <a:endParaRPr lang="en-US" dirty="0">
              <a:solidFill>
                <a:schemeClr val="bg1"/>
              </a:solidFill>
            </a:endParaRPr>
          </a:p>
        </p:txBody>
      </p:sp>
      <p:pic>
        <p:nvPicPr>
          <p:cNvPr id="5122" name="Picture 2"/>
          <p:cNvPicPr>
            <a:picLocks noChangeAspect="1" noChangeArrowheads="1"/>
          </p:cNvPicPr>
          <p:nvPr/>
        </p:nvPicPr>
        <p:blipFill>
          <a:blip r:embed="rId3" cstate="print"/>
          <a:srcRect b="50847"/>
          <a:stretch>
            <a:fillRect/>
          </a:stretch>
        </p:blipFill>
        <p:spPr bwMode="auto">
          <a:xfrm>
            <a:off x="457200" y="990600"/>
            <a:ext cx="8001001" cy="2320290"/>
          </a:xfrm>
          <a:prstGeom prst="rect">
            <a:avLst/>
          </a:prstGeom>
          <a:noFill/>
          <a:ln w="9525">
            <a:noFill/>
            <a:miter lim="800000"/>
            <a:headEnd/>
            <a:tailEnd/>
          </a:ln>
        </p:spPr>
      </p:pic>
      <p:sp>
        <p:nvSpPr>
          <p:cNvPr id="5" name="TextBox 4"/>
          <p:cNvSpPr txBox="1"/>
          <p:nvPr/>
        </p:nvSpPr>
        <p:spPr>
          <a:xfrm>
            <a:off x="3962400" y="1828800"/>
            <a:ext cx="2590800" cy="923330"/>
          </a:xfrm>
          <a:prstGeom prst="rect">
            <a:avLst/>
          </a:prstGeom>
          <a:solidFill>
            <a:schemeClr val="bg1"/>
          </a:solidFill>
          <a:ln>
            <a:solidFill>
              <a:srgbClr val="FF0000"/>
            </a:solidFill>
          </a:ln>
        </p:spPr>
        <p:txBody>
          <a:bodyPr wrap="square" rtlCol="0">
            <a:spAutoFit/>
          </a:bodyPr>
          <a:lstStyle/>
          <a:p>
            <a:r>
              <a:rPr lang="en-US" dirty="0" smtClean="0"/>
              <a:t>To Increase the size of the toolbar go to view and small/large toolbar</a:t>
            </a:r>
            <a:endParaRPr lang="en-US" dirty="0"/>
          </a:p>
        </p:txBody>
      </p:sp>
      <p:cxnSp>
        <p:nvCxnSpPr>
          <p:cNvPr id="7" name="Straight Connector 6"/>
          <p:cNvCxnSpPr>
            <a:stCxn id="5" idx="1"/>
          </p:cNvCxnSpPr>
          <p:nvPr/>
        </p:nvCxnSpPr>
        <p:spPr>
          <a:xfrm flipH="1" flipV="1">
            <a:off x="3276600" y="1752600"/>
            <a:ext cx="685800" cy="5378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Image of the Read:OutLoud tool bar."/>
          <p:cNvPicPr>
            <a:picLocks noChangeAspect="1" noChangeArrowheads="1"/>
          </p:cNvPicPr>
          <p:nvPr/>
        </p:nvPicPr>
        <p:blipFill>
          <a:blip r:embed="rId4" cstate="print"/>
          <a:srcRect/>
          <a:stretch>
            <a:fillRect/>
          </a:stretch>
        </p:blipFill>
        <p:spPr bwMode="auto">
          <a:xfrm>
            <a:off x="430189" y="4724400"/>
            <a:ext cx="8409011" cy="866775"/>
          </a:xfrm>
          <a:prstGeom prst="rect">
            <a:avLst/>
          </a:prstGeom>
          <a:noFill/>
          <a:ln w="9525">
            <a:noFill/>
            <a:miter lim="800000"/>
            <a:headEnd/>
            <a:tailEnd/>
          </a:ln>
        </p:spPr>
      </p:pic>
      <p:sp>
        <p:nvSpPr>
          <p:cNvPr id="8" name="TextBox 7"/>
          <p:cNvSpPr txBox="1"/>
          <p:nvPr/>
        </p:nvSpPr>
        <p:spPr>
          <a:xfrm>
            <a:off x="609600" y="3429000"/>
            <a:ext cx="1752600" cy="1200329"/>
          </a:xfrm>
          <a:prstGeom prst="rect">
            <a:avLst/>
          </a:prstGeom>
          <a:noFill/>
          <a:ln>
            <a:solidFill>
              <a:srgbClr val="FF0000"/>
            </a:solidFill>
          </a:ln>
        </p:spPr>
        <p:txBody>
          <a:bodyPr wrap="square" rtlCol="0">
            <a:spAutoFit/>
          </a:bodyPr>
          <a:lstStyle/>
          <a:p>
            <a:r>
              <a:rPr lang="en-US" dirty="0" smtClean="0"/>
              <a:t>Import e-text (books you have downloaded)</a:t>
            </a:r>
            <a:endParaRPr lang="en-US" dirty="0"/>
          </a:p>
        </p:txBody>
      </p:sp>
      <p:cxnSp>
        <p:nvCxnSpPr>
          <p:cNvPr id="15" name="Straight Arrow Connector 14"/>
          <p:cNvCxnSpPr>
            <a:stCxn id="8" idx="2"/>
          </p:cNvCxnSpPr>
          <p:nvPr/>
        </p:nvCxnSpPr>
        <p:spPr>
          <a:xfrm flipH="1">
            <a:off x="685800" y="4629329"/>
            <a:ext cx="800100" cy="47607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52600" y="5715000"/>
            <a:ext cx="1600200" cy="646331"/>
          </a:xfrm>
          <a:prstGeom prst="rect">
            <a:avLst/>
          </a:prstGeom>
          <a:noFill/>
          <a:ln>
            <a:solidFill>
              <a:srgbClr val="FF0000"/>
            </a:solidFill>
          </a:ln>
        </p:spPr>
        <p:txBody>
          <a:bodyPr wrap="square" rtlCol="0">
            <a:spAutoFit/>
          </a:bodyPr>
          <a:lstStyle/>
          <a:p>
            <a:r>
              <a:rPr lang="en-US" dirty="0" smtClean="0"/>
              <a:t>Jump to start of book</a:t>
            </a:r>
            <a:endParaRPr lang="en-US" dirty="0"/>
          </a:p>
        </p:txBody>
      </p:sp>
      <p:cxnSp>
        <p:nvCxnSpPr>
          <p:cNvPr id="19" name="Straight Arrow Connector 18"/>
          <p:cNvCxnSpPr>
            <a:stCxn id="17" idx="0"/>
          </p:cNvCxnSpPr>
          <p:nvPr/>
        </p:nvCxnSpPr>
        <p:spPr>
          <a:xfrm flipH="1" flipV="1">
            <a:off x="2209800" y="5486400"/>
            <a:ext cx="3429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886200" y="5638800"/>
            <a:ext cx="762000" cy="369332"/>
          </a:xfrm>
          <a:prstGeom prst="rect">
            <a:avLst/>
          </a:prstGeom>
          <a:noFill/>
          <a:ln>
            <a:solidFill>
              <a:srgbClr val="FF0000"/>
            </a:solidFill>
          </a:ln>
        </p:spPr>
        <p:txBody>
          <a:bodyPr wrap="square" rtlCol="0">
            <a:spAutoFit/>
          </a:bodyPr>
          <a:lstStyle/>
          <a:p>
            <a:r>
              <a:rPr lang="en-US" dirty="0" smtClean="0"/>
              <a:t>Play</a:t>
            </a:r>
            <a:endParaRPr lang="en-US" dirty="0"/>
          </a:p>
        </p:txBody>
      </p:sp>
      <p:cxnSp>
        <p:nvCxnSpPr>
          <p:cNvPr id="24" name="Straight Arrow Connector 23"/>
          <p:cNvCxnSpPr>
            <a:stCxn id="20" idx="0"/>
          </p:cNvCxnSpPr>
          <p:nvPr/>
        </p:nvCxnSpPr>
        <p:spPr>
          <a:xfrm flipH="1" flipV="1">
            <a:off x="3962400" y="5334000"/>
            <a:ext cx="3048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438400" y="3200400"/>
            <a:ext cx="2057400" cy="1477328"/>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t>Change layout of pane (all book, half book/half notes, all notes, </a:t>
            </a:r>
            <a:r>
              <a:rPr lang="en-US" dirty="0" err="1" smtClean="0"/>
              <a:t>ect</a:t>
            </a:r>
            <a:r>
              <a:rPr lang="en-US" dirty="0" smtClean="0"/>
              <a:t>.)</a:t>
            </a:r>
            <a:endParaRPr lang="en-US" dirty="0"/>
          </a:p>
        </p:txBody>
      </p:sp>
      <p:cxnSp>
        <p:nvCxnSpPr>
          <p:cNvPr id="27" name="Straight Arrow Connector 26"/>
          <p:cNvCxnSpPr>
            <a:stCxn id="25" idx="2"/>
          </p:cNvCxnSpPr>
          <p:nvPr/>
        </p:nvCxnSpPr>
        <p:spPr>
          <a:xfrm flipH="1">
            <a:off x="3429000" y="4677728"/>
            <a:ext cx="38100" cy="27527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72000" y="2971800"/>
            <a:ext cx="1752600" cy="1754326"/>
          </a:xfrm>
          <a:prstGeom prst="rect">
            <a:avLst/>
          </a:prstGeom>
          <a:solidFill>
            <a:schemeClr val="bg1"/>
          </a:solidFill>
          <a:ln>
            <a:solidFill>
              <a:srgbClr val="FF0000"/>
            </a:solidFill>
          </a:ln>
        </p:spPr>
        <p:txBody>
          <a:bodyPr wrap="square" rtlCol="0">
            <a:spAutoFit/>
          </a:bodyPr>
          <a:lstStyle/>
          <a:p>
            <a:r>
              <a:rPr lang="en-US" dirty="0" smtClean="0"/>
              <a:t>Highlight text-you can use yellow and red highlighters to create an outline</a:t>
            </a:r>
            <a:endParaRPr lang="en-US" dirty="0"/>
          </a:p>
        </p:txBody>
      </p:sp>
      <p:cxnSp>
        <p:nvCxnSpPr>
          <p:cNvPr id="30" name="Straight Arrow Connector 29"/>
          <p:cNvCxnSpPr/>
          <p:nvPr/>
        </p:nvCxnSpPr>
        <p:spPr>
          <a:xfrm flipH="1">
            <a:off x="5410200" y="4724400"/>
            <a:ext cx="3810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257800" y="5715000"/>
            <a:ext cx="1371600" cy="369332"/>
          </a:xfrm>
          <a:prstGeom prst="rect">
            <a:avLst/>
          </a:prstGeom>
          <a:noFill/>
          <a:ln>
            <a:solidFill>
              <a:srgbClr val="FF0000"/>
            </a:solidFill>
          </a:ln>
        </p:spPr>
        <p:txBody>
          <a:bodyPr wrap="square" rtlCol="0">
            <a:spAutoFit/>
          </a:bodyPr>
          <a:lstStyle/>
          <a:p>
            <a:r>
              <a:rPr lang="en-US" dirty="0" smtClean="0"/>
              <a:t>Add a note</a:t>
            </a:r>
            <a:endParaRPr lang="en-US" dirty="0"/>
          </a:p>
        </p:txBody>
      </p:sp>
      <p:cxnSp>
        <p:nvCxnSpPr>
          <p:cNvPr id="33" name="Straight Arrow Connector 32"/>
          <p:cNvCxnSpPr>
            <a:stCxn id="31" idx="0"/>
          </p:cNvCxnSpPr>
          <p:nvPr/>
        </p:nvCxnSpPr>
        <p:spPr>
          <a:xfrm flipV="1">
            <a:off x="5943600" y="5486400"/>
            <a:ext cx="4572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400800" y="4038600"/>
            <a:ext cx="1219200" cy="369332"/>
          </a:xfrm>
          <a:prstGeom prst="rect">
            <a:avLst/>
          </a:prstGeom>
          <a:noFill/>
          <a:ln>
            <a:solidFill>
              <a:srgbClr val="FF0000"/>
            </a:solidFill>
          </a:ln>
        </p:spPr>
        <p:txBody>
          <a:bodyPr wrap="square" rtlCol="0">
            <a:spAutoFit/>
          </a:bodyPr>
          <a:lstStyle/>
          <a:p>
            <a:r>
              <a:rPr lang="en-US" dirty="0" smtClean="0"/>
              <a:t>Dictionary </a:t>
            </a:r>
            <a:endParaRPr lang="en-US" dirty="0"/>
          </a:p>
        </p:txBody>
      </p:sp>
      <p:cxnSp>
        <p:nvCxnSpPr>
          <p:cNvPr id="36" name="Straight Arrow Connector 35"/>
          <p:cNvCxnSpPr>
            <a:stCxn id="34" idx="2"/>
          </p:cNvCxnSpPr>
          <p:nvPr/>
        </p:nvCxnSpPr>
        <p:spPr>
          <a:xfrm>
            <a:off x="7010400" y="4407932"/>
            <a:ext cx="76200" cy="62126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781800" y="5830669"/>
            <a:ext cx="1600200" cy="646331"/>
          </a:xfrm>
          <a:prstGeom prst="rect">
            <a:avLst/>
          </a:prstGeom>
          <a:noFill/>
          <a:ln>
            <a:solidFill>
              <a:srgbClr val="FF0000"/>
            </a:solidFill>
          </a:ln>
        </p:spPr>
        <p:txBody>
          <a:bodyPr wrap="square" rtlCol="0">
            <a:spAutoFit/>
          </a:bodyPr>
          <a:lstStyle/>
          <a:p>
            <a:r>
              <a:rPr lang="en-US" dirty="0" smtClean="0"/>
              <a:t>Bibliographer tool</a:t>
            </a:r>
            <a:endParaRPr lang="en-US" dirty="0"/>
          </a:p>
        </p:txBody>
      </p:sp>
      <p:cxnSp>
        <p:nvCxnSpPr>
          <p:cNvPr id="41" name="Straight Arrow Connector 40"/>
          <p:cNvCxnSpPr>
            <a:stCxn id="39" idx="0"/>
          </p:cNvCxnSpPr>
          <p:nvPr/>
        </p:nvCxnSpPr>
        <p:spPr>
          <a:xfrm flipH="1" flipV="1">
            <a:off x="7543800" y="5410200"/>
            <a:ext cx="38100" cy="4204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696200" y="3352800"/>
            <a:ext cx="1219200" cy="1200329"/>
          </a:xfrm>
          <a:prstGeom prst="rect">
            <a:avLst/>
          </a:prstGeom>
          <a:solidFill>
            <a:schemeClr val="bg1"/>
          </a:solidFill>
          <a:ln>
            <a:solidFill>
              <a:srgbClr val="FF0000"/>
            </a:solidFill>
          </a:ln>
        </p:spPr>
        <p:txBody>
          <a:bodyPr wrap="square" rtlCol="0">
            <a:spAutoFit/>
          </a:bodyPr>
          <a:lstStyle/>
          <a:p>
            <a:r>
              <a:rPr lang="en-US" dirty="0" smtClean="0"/>
              <a:t>Increase/decrease size of text</a:t>
            </a:r>
            <a:endParaRPr lang="en-US" dirty="0"/>
          </a:p>
        </p:txBody>
      </p:sp>
      <p:cxnSp>
        <p:nvCxnSpPr>
          <p:cNvPr id="50" name="Straight Arrow Connector 49"/>
          <p:cNvCxnSpPr>
            <a:stCxn id="45" idx="2"/>
          </p:cNvCxnSpPr>
          <p:nvPr/>
        </p:nvCxnSpPr>
        <p:spPr>
          <a:xfrm>
            <a:off x="8305800" y="4553129"/>
            <a:ext cx="0" cy="47607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4449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304800"/>
            <a:ext cx="7772400" cy="990600"/>
          </a:xfrm>
        </p:spPr>
        <p:txBody>
          <a:bodyPr/>
          <a:lstStyle/>
          <a:p>
            <a:r>
              <a:rPr lang="en-US" dirty="0" err="1" smtClean="0">
                <a:solidFill>
                  <a:schemeClr val="bg1"/>
                </a:solidFill>
              </a:rPr>
              <a:t>Bookshare’s</a:t>
            </a:r>
            <a:r>
              <a:rPr lang="en-US" dirty="0" smtClean="0">
                <a:solidFill>
                  <a:schemeClr val="bg1"/>
                </a:solidFill>
              </a:rPr>
              <a:t> Mission</a:t>
            </a:r>
            <a:endParaRPr lang="en-US" dirty="0">
              <a:solidFill>
                <a:schemeClr val="bg1"/>
              </a:solidFill>
            </a:endParaRPr>
          </a:p>
        </p:txBody>
      </p:sp>
      <p:sp>
        <p:nvSpPr>
          <p:cNvPr id="4" name="Content Placeholder 3"/>
          <p:cNvSpPr>
            <a:spLocks noGrp="1"/>
          </p:cNvSpPr>
          <p:nvPr>
            <p:ph idx="1"/>
          </p:nvPr>
        </p:nvSpPr>
        <p:spPr>
          <a:xfrm>
            <a:off x="583870" y="1585912"/>
            <a:ext cx="7772400" cy="4953000"/>
          </a:xfrm>
        </p:spPr>
        <p:txBody>
          <a:bodyPr/>
          <a:lstStyle/>
          <a:p>
            <a:r>
              <a:rPr lang="en-US" sz="2400" dirty="0" err="1" smtClean="0"/>
              <a:t>Bookshare's</a:t>
            </a:r>
            <a:r>
              <a:rPr lang="en-US" sz="2400" dirty="0" smtClean="0"/>
              <a:t> goal is to </a:t>
            </a:r>
            <a:r>
              <a:rPr lang="en-US" sz="2400" b="1" dirty="0" smtClean="0"/>
              <a:t>raise the floor of access </a:t>
            </a:r>
            <a:r>
              <a:rPr lang="en-US" sz="2400" dirty="0" smtClean="0"/>
              <a:t>so that people with print disabilities can obtain a broad spectrum of print materials at the same time as everyone else. </a:t>
            </a:r>
          </a:p>
          <a:p>
            <a:r>
              <a:rPr lang="en-US" sz="2400" dirty="0" smtClean="0"/>
              <a:t>Bookshare provides a </a:t>
            </a:r>
            <a:r>
              <a:rPr lang="en-US" sz="2400" b="1" dirty="0" smtClean="0"/>
              <a:t>large quantity </a:t>
            </a:r>
            <a:r>
              <a:rPr lang="en-US" sz="2400" dirty="0" smtClean="0"/>
              <a:t>of books and newspapers in accessible formats and in a </a:t>
            </a:r>
            <a:r>
              <a:rPr lang="en-US" sz="2400" b="1" dirty="0" smtClean="0"/>
              <a:t>timely manner</a:t>
            </a:r>
          </a:p>
          <a:p>
            <a:r>
              <a:rPr lang="en-US" sz="2400" dirty="0" err="1" smtClean="0"/>
              <a:t>Bookshare’s</a:t>
            </a:r>
            <a:r>
              <a:rPr lang="en-US" sz="2400" dirty="0" smtClean="0"/>
              <a:t> vision encompasses </a:t>
            </a:r>
            <a:r>
              <a:rPr lang="en-US" sz="2400" b="1" dirty="0" smtClean="0"/>
              <a:t>new technological developments</a:t>
            </a:r>
            <a:r>
              <a:rPr lang="en-US" sz="2400" dirty="0" smtClean="0"/>
              <a:t> as well as </a:t>
            </a:r>
            <a:r>
              <a:rPr lang="en-US" sz="2400" b="1" dirty="0" smtClean="0"/>
              <a:t>new applications</a:t>
            </a:r>
            <a:r>
              <a:rPr lang="en-US" sz="2400" dirty="0" smtClean="0"/>
              <a:t> of widely available technologies to stretch the power of technology for increased access to content. </a:t>
            </a:r>
            <a:endParaRPr lang="en-US" sz="2400" dirty="0"/>
          </a:p>
        </p:txBody>
      </p:sp>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11</a:t>
            </a:fld>
            <a:endParaRPr lang="en-US" dirty="0"/>
          </a:p>
        </p:txBody>
      </p:sp>
    </p:spTree>
    <p:extLst>
      <p:ext uri="{BB962C8B-B14F-4D97-AF65-F5344CB8AC3E}">
        <p14:creationId xmlns:p14="http://schemas.microsoft.com/office/powerpoint/2010/main" val="75428229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Read, Highlight, Take Notes</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110</a:t>
            </a:fld>
            <a:endParaRPr lang="en-US"/>
          </a:p>
        </p:txBody>
      </p:sp>
      <p:pic>
        <p:nvPicPr>
          <p:cNvPr id="5" name="Picture 2"/>
          <p:cNvPicPr>
            <a:picLocks noChangeAspect="1" noChangeArrowheads="1"/>
          </p:cNvPicPr>
          <p:nvPr/>
        </p:nvPicPr>
        <p:blipFill>
          <a:blip r:embed="rId2" cstate="print"/>
          <a:srcRect b="6757"/>
          <a:stretch>
            <a:fillRect/>
          </a:stretch>
        </p:blipFill>
        <p:spPr bwMode="auto">
          <a:xfrm>
            <a:off x="685800" y="1524000"/>
            <a:ext cx="5959515" cy="31242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b="6557"/>
          <a:stretch>
            <a:fillRect/>
          </a:stretch>
        </p:blipFill>
        <p:spPr bwMode="auto">
          <a:xfrm>
            <a:off x="3200400" y="3886200"/>
            <a:ext cx="4931492" cy="2590800"/>
          </a:xfrm>
          <a:prstGeom prst="rect">
            <a:avLst/>
          </a:prstGeom>
          <a:noFill/>
          <a:ln w="9525">
            <a:noFill/>
            <a:miter lim="800000"/>
            <a:headEnd/>
            <a:tailEnd/>
          </a:ln>
        </p:spPr>
      </p:pic>
      <p:sp>
        <p:nvSpPr>
          <p:cNvPr id="7" name="TextBox 6"/>
          <p:cNvSpPr txBox="1"/>
          <p:nvPr/>
        </p:nvSpPr>
        <p:spPr>
          <a:xfrm>
            <a:off x="6858000" y="1600200"/>
            <a:ext cx="1828800" cy="2308324"/>
          </a:xfrm>
          <a:prstGeom prst="rect">
            <a:avLst/>
          </a:prstGeom>
          <a:noFill/>
        </p:spPr>
        <p:txBody>
          <a:bodyPr wrap="square" rtlCol="0">
            <a:spAutoFit/>
          </a:bodyPr>
          <a:lstStyle/>
          <a:p>
            <a:r>
              <a:rPr lang="en-US" sz="2400" dirty="0" smtClean="0"/>
              <a:t>Highlight text, create an outline, take notes, create a bookmark</a:t>
            </a:r>
            <a:endParaRPr lang="en-US" sz="2400" dirty="0"/>
          </a:p>
        </p:txBody>
      </p:sp>
      <p:sp>
        <p:nvSpPr>
          <p:cNvPr id="9" name="TextBox 8"/>
          <p:cNvSpPr txBox="1"/>
          <p:nvPr/>
        </p:nvSpPr>
        <p:spPr>
          <a:xfrm>
            <a:off x="533400" y="4876800"/>
            <a:ext cx="2590800" cy="1569660"/>
          </a:xfrm>
          <a:prstGeom prst="rect">
            <a:avLst/>
          </a:prstGeom>
          <a:noFill/>
        </p:spPr>
        <p:txBody>
          <a:bodyPr wrap="square" rtlCol="0">
            <a:spAutoFit/>
          </a:bodyPr>
          <a:lstStyle/>
          <a:p>
            <a:r>
              <a:rPr lang="en-US" sz="2400" dirty="0" smtClean="0"/>
              <a:t>Increase the font size for students who are visually impaired</a:t>
            </a:r>
            <a:endParaRPr lang="en-US" sz="2400" dirty="0"/>
          </a:p>
        </p:txBody>
      </p:sp>
    </p:spTree>
    <p:extLst>
      <p:ext uri="{BB962C8B-B14F-4D97-AF65-F5344CB8AC3E}">
        <p14:creationId xmlns:p14="http://schemas.microsoft.com/office/powerpoint/2010/main" val="22348354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1354"/>
            <a:ext cx="8686800" cy="1105243"/>
          </a:xfrm>
        </p:spPr>
        <p:txBody>
          <a:bodyPr/>
          <a:lstStyle/>
          <a:p>
            <a:r>
              <a:rPr lang="en-US" sz="4000" dirty="0" smtClean="0">
                <a:solidFill>
                  <a:schemeClr val="bg1"/>
                </a:solidFill>
              </a:rPr>
              <a:t>Practice Using the Software to Read Books</a:t>
            </a:r>
            <a:endParaRPr lang="en-US" sz="4000" dirty="0">
              <a:solidFill>
                <a:schemeClr val="bg1"/>
              </a:solidFill>
            </a:endParaRPr>
          </a:p>
        </p:txBody>
      </p:sp>
      <p:sp>
        <p:nvSpPr>
          <p:cNvPr id="4" name="Content Placeholder 3"/>
          <p:cNvSpPr>
            <a:spLocks noGrp="1"/>
          </p:cNvSpPr>
          <p:nvPr>
            <p:ph idx="1"/>
          </p:nvPr>
        </p:nvSpPr>
        <p:spPr>
          <a:xfrm>
            <a:off x="685800" y="1533525"/>
            <a:ext cx="7772400" cy="4191000"/>
          </a:xfrm>
        </p:spPr>
        <p:txBody>
          <a:bodyPr/>
          <a:lstStyle/>
          <a:p>
            <a:r>
              <a:rPr lang="en-US" dirty="0" smtClean="0"/>
              <a:t>Use </a:t>
            </a:r>
            <a:r>
              <a:rPr lang="en-US" dirty="0" err="1" smtClean="0"/>
              <a:t>Read:OutLoud</a:t>
            </a:r>
            <a:r>
              <a:rPr lang="en-US" dirty="0" smtClean="0"/>
              <a:t> to open books</a:t>
            </a:r>
          </a:p>
          <a:p>
            <a:r>
              <a:rPr lang="en-US" dirty="0" smtClean="0"/>
              <a:t>Search for a book through </a:t>
            </a:r>
            <a:r>
              <a:rPr lang="en-US" dirty="0" err="1" smtClean="0"/>
              <a:t>Read:OutLoud</a:t>
            </a:r>
            <a:endParaRPr lang="en-US" dirty="0" smtClean="0"/>
          </a:p>
          <a:p>
            <a:r>
              <a:rPr lang="en-US" dirty="0" smtClean="0"/>
              <a:t>Read and follow along</a:t>
            </a:r>
          </a:p>
          <a:p>
            <a:r>
              <a:rPr lang="en-US" dirty="0" smtClean="0"/>
              <a:t>Bookmark and take notes</a:t>
            </a:r>
          </a:p>
          <a:p>
            <a:r>
              <a:rPr lang="en-US" dirty="0" smtClean="0"/>
              <a:t>Save and reopen file</a:t>
            </a:r>
            <a:endParaRPr lang="en-US" dirty="0"/>
          </a:p>
        </p:txBody>
      </p:sp>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111</a:t>
            </a:fld>
            <a:endParaRPr lang="en-US"/>
          </a:p>
        </p:txBody>
      </p:sp>
      <p:sp>
        <p:nvSpPr>
          <p:cNvPr id="5" name="TextBox 4"/>
          <p:cNvSpPr txBox="1"/>
          <p:nvPr/>
        </p:nvSpPr>
        <p:spPr>
          <a:xfrm>
            <a:off x="585787" y="4090987"/>
            <a:ext cx="7772400" cy="2154436"/>
          </a:xfrm>
          <a:prstGeom prst="rect">
            <a:avLst/>
          </a:prstGeom>
          <a:noFill/>
          <a:ln>
            <a:solidFill>
              <a:schemeClr val="tx1"/>
            </a:solidFill>
          </a:ln>
        </p:spPr>
        <p:txBody>
          <a:bodyPr wrap="square" rtlCol="0">
            <a:spAutoFit/>
          </a:bodyPr>
          <a:lstStyle/>
          <a:p>
            <a:pPr fontAlgn="base">
              <a:spcBef>
                <a:spcPts val="1176"/>
              </a:spcBef>
              <a:spcAft>
                <a:spcPct val="0"/>
              </a:spcAft>
              <a:defRPr/>
            </a:pPr>
            <a:r>
              <a:rPr lang="en-US" sz="2400" b="1" dirty="0"/>
              <a:t>If Using Demo Account: </a:t>
            </a:r>
          </a:p>
          <a:p>
            <a:pPr marL="742950" lvl="1" indent="-285750">
              <a:spcBef>
                <a:spcPts val="1176"/>
              </a:spcBef>
              <a:buFont typeface="Courier New"/>
              <a:buChar char="o"/>
              <a:defRPr/>
            </a:pPr>
            <a:r>
              <a:rPr lang="en-US" sz="2000" dirty="0"/>
              <a:t>Log in - </a:t>
            </a:r>
            <a:r>
              <a:rPr lang="en-US" sz="2000" dirty="0">
                <a:solidFill>
                  <a:srgbClr val="FF0000"/>
                </a:solidFill>
                <a:hlinkClick r:id="rId3"/>
              </a:rPr>
              <a:t>orgdemo@bookshare.org</a:t>
            </a:r>
            <a:r>
              <a:rPr lang="en-US" sz="2000" dirty="0">
                <a:solidFill>
                  <a:srgbClr val="FF0000"/>
                </a:solidFill>
              </a:rPr>
              <a:t> </a:t>
            </a:r>
            <a:r>
              <a:rPr lang="en-US" sz="2000" dirty="0"/>
              <a:t>Password - demo480</a:t>
            </a:r>
          </a:p>
          <a:p>
            <a:pPr marL="742950" lvl="1" indent="-285750">
              <a:spcBef>
                <a:spcPts val="1176"/>
              </a:spcBef>
              <a:buFont typeface="Courier New"/>
              <a:buChar char="o"/>
              <a:defRPr/>
            </a:pPr>
            <a:r>
              <a:rPr lang="en-US" sz="2000" dirty="0"/>
              <a:t>Go to Browse &amp; select Demo books</a:t>
            </a:r>
          </a:p>
          <a:p>
            <a:pPr marL="742950" lvl="1" indent="-285750">
              <a:spcBef>
                <a:spcPts val="1176"/>
              </a:spcBef>
              <a:buFont typeface="Courier New"/>
              <a:buChar char="o"/>
              <a:defRPr/>
            </a:pPr>
            <a:r>
              <a:rPr lang="en-US" sz="2000" dirty="0"/>
              <a:t>Within Advance search select Freely Available Books from Books to </a:t>
            </a:r>
            <a:r>
              <a:rPr lang="en-US" sz="2000" dirty="0" smtClean="0"/>
              <a:t>Search</a:t>
            </a:r>
            <a:endParaRPr lang="en-US" dirty="0"/>
          </a:p>
        </p:txBody>
      </p:sp>
    </p:spTree>
    <p:extLst>
      <p:ext uri="{BB962C8B-B14F-4D97-AF65-F5344CB8AC3E}">
        <p14:creationId xmlns:p14="http://schemas.microsoft.com/office/powerpoint/2010/main" val="333050360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90600"/>
          </a:xfrm>
        </p:spPr>
        <p:txBody>
          <a:bodyPr/>
          <a:lstStyle/>
          <a:p>
            <a:r>
              <a:rPr lang="en-US" dirty="0" smtClean="0">
                <a:solidFill>
                  <a:schemeClr val="bg1"/>
                </a:solidFill>
              </a:rPr>
              <a:t>Bookshare XML file Format</a:t>
            </a:r>
            <a:endParaRPr lang="en-US" dirty="0">
              <a:solidFill>
                <a:schemeClr val="bg1"/>
              </a:solidFill>
            </a:endParaRPr>
          </a:p>
        </p:txBody>
      </p:sp>
      <p:sp>
        <p:nvSpPr>
          <p:cNvPr id="3" name="Content Placeholder 2"/>
          <p:cNvSpPr>
            <a:spLocks noGrp="1"/>
          </p:cNvSpPr>
          <p:nvPr>
            <p:ph idx="1"/>
          </p:nvPr>
        </p:nvSpPr>
        <p:spPr>
          <a:xfrm>
            <a:off x="264318" y="1409678"/>
            <a:ext cx="3657600" cy="5715000"/>
          </a:xfrm>
        </p:spPr>
        <p:txBody>
          <a:bodyPr/>
          <a:lstStyle/>
          <a:p>
            <a:r>
              <a:rPr lang="en-US" sz="1600" dirty="0" smtClean="0"/>
              <a:t>When using Bookshare files with a screen reader you may want to open the XML file format. </a:t>
            </a:r>
          </a:p>
          <a:p>
            <a:r>
              <a:rPr lang="en-US" sz="1600" dirty="0" smtClean="0"/>
              <a:t>When you download a DAISY file type, you will also see that there is an XML file in the folder (XML Document)</a:t>
            </a:r>
          </a:p>
          <a:p>
            <a:r>
              <a:rPr lang="en-US" sz="1600" dirty="0" smtClean="0"/>
              <a:t>Double click on the XML Document file type and it will open in an internet browser</a:t>
            </a:r>
          </a:p>
          <a:p>
            <a:r>
              <a:rPr lang="en-US" sz="1600" dirty="0" smtClean="0"/>
              <a:t>Your browser will use a CSS style sheet to make the text look nice. Similar to the old HTML extension files. </a:t>
            </a:r>
          </a:p>
          <a:p>
            <a:r>
              <a:rPr lang="en-US" sz="1600" dirty="0" smtClean="0"/>
              <a:t>If your application or device doesn’t work with XML files, rename the XML file to an HTML extension instead of the XML extension </a:t>
            </a:r>
          </a:p>
          <a:p>
            <a:endParaRPr lang="en-US" sz="1800" dirty="0"/>
          </a:p>
        </p:txBody>
      </p:sp>
      <p:pic>
        <p:nvPicPr>
          <p:cNvPr id="1026" name="Picture 2"/>
          <p:cNvPicPr>
            <a:picLocks noChangeAspect="1" noChangeArrowheads="1"/>
          </p:cNvPicPr>
          <p:nvPr/>
        </p:nvPicPr>
        <p:blipFill>
          <a:blip r:embed="rId3" cstate="print"/>
          <a:srcRect/>
          <a:stretch>
            <a:fillRect/>
          </a:stretch>
        </p:blipFill>
        <p:spPr bwMode="auto">
          <a:xfrm>
            <a:off x="4000500" y="986635"/>
            <a:ext cx="5029200" cy="3909923"/>
          </a:xfrm>
          <a:prstGeom prst="rect">
            <a:avLst/>
          </a:prstGeom>
          <a:noFill/>
          <a:ln w="9525">
            <a:noFill/>
            <a:miter lim="800000"/>
            <a:headEnd/>
            <a:tailEnd/>
          </a:ln>
        </p:spPr>
      </p:pic>
      <p:sp>
        <p:nvSpPr>
          <p:cNvPr id="6" name="Rectangle 5"/>
          <p:cNvSpPr/>
          <p:nvPr/>
        </p:nvSpPr>
        <p:spPr>
          <a:xfrm>
            <a:off x="5257800" y="2226129"/>
            <a:ext cx="3505200" cy="184540"/>
          </a:xfrm>
          <a:prstGeom prst="rect">
            <a:avLst/>
          </a:prstGeom>
          <a:no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4" cstate="print"/>
          <a:srcRect/>
          <a:stretch>
            <a:fillRect/>
          </a:stretch>
        </p:blipFill>
        <p:spPr bwMode="auto">
          <a:xfrm>
            <a:off x="3948112" y="3024234"/>
            <a:ext cx="5043488" cy="2485889"/>
          </a:xfrm>
          <a:prstGeom prst="rect">
            <a:avLst/>
          </a:prstGeom>
          <a:noFill/>
          <a:ln w="9525">
            <a:noFill/>
            <a:miter lim="800000"/>
            <a:headEnd/>
            <a:tailEnd/>
          </a:ln>
        </p:spPr>
      </p:pic>
      <p:sp>
        <p:nvSpPr>
          <p:cNvPr id="8" name="TextBox 7"/>
          <p:cNvSpPr txBox="1"/>
          <p:nvPr/>
        </p:nvSpPr>
        <p:spPr>
          <a:xfrm>
            <a:off x="3886200" y="5638800"/>
            <a:ext cx="4876800" cy="738664"/>
          </a:xfrm>
          <a:prstGeom prst="rect">
            <a:avLst/>
          </a:prstGeom>
          <a:ln>
            <a:solidFill>
              <a:srgbClr val="CC33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400" dirty="0" smtClean="0"/>
              <a:t>Note: If you don’t see your file extensions listed go to Organize-&gt;Folder and Search Options-&gt;View and uncheck Hide extensions of known file types and press Apply</a:t>
            </a:r>
            <a:endParaRPr lang="en-US" sz="1400" dirty="0"/>
          </a:p>
        </p:txBody>
      </p:sp>
    </p:spTree>
    <p:extLst>
      <p:ext uri="{BB962C8B-B14F-4D97-AF65-F5344CB8AC3E}">
        <p14:creationId xmlns:p14="http://schemas.microsoft.com/office/powerpoint/2010/main" val="6501710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Read On Hardware Devices </a:t>
            </a:r>
            <a:endParaRPr lang="en-US" dirty="0"/>
          </a:p>
        </p:txBody>
      </p:sp>
      <p:sp>
        <p:nvSpPr>
          <p:cNvPr id="5" name="Text Placeholder 4"/>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113</a:t>
            </a:fld>
            <a:endParaRPr lang="en-US"/>
          </a:p>
        </p:txBody>
      </p:sp>
    </p:spTree>
    <p:extLst>
      <p:ext uri="{BB962C8B-B14F-4D97-AF65-F5344CB8AC3E}">
        <p14:creationId xmlns:p14="http://schemas.microsoft.com/office/powerpoint/2010/main" val="353246167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12"/>
          </p:nvPr>
        </p:nvSpPr>
        <p:spPr/>
        <p:txBody>
          <a:bodyPr/>
          <a:lstStyle/>
          <a:p>
            <a:pPr>
              <a:defRPr/>
            </a:pPr>
            <a:fld id="{8D43640F-3E80-4A01-9FC7-882B96640A03}" type="slidenum">
              <a:rPr lang="en-US"/>
              <a:pPr>
                <a:defRPr/>
              </a:pPr>
              <a:t>114</a:t>
            </a:fld>
            <a:endParaRPr lang="en-US"/>
          </a:p>
        </p:txBody>
      </p:sp>
      <p:sp>
        <p:nvSpPr>
          <p:cNvPr id="124930" name="Rectangle 2"/>
          <p:cNvSpPr>
            <a:spLocks noGrp="1" noChangeArrowheads="1"/>
          </p:cNvSpPr>
          <p:nvPr>
            <p:ph type="title" idx="4294967295"/>
          </p:nvPr>
        </p:nvSpPr>
        <p:spPr>
          <a:xfrm>
            <a:off x="605631" y="161925"/>
            <a:ext cx="7772400" cy="990600"/>
          </a:xfrm>
        </p:spPr>
        <p:txBody>
          <a:bodyPr/>
          <a:lstStyle/>
          <a:p>
            <a:r>
              <a:rPr lang="en-US" sz="3600" dirty="0" smtClean="0">
                <a:solidFill>
                  <a:schemeClr val="bg1"/>
                </a:solidFill>
              </a:rPr>
              <a:t>Compatible AT Hardware</a:t>
            </a:r>
          </a:p>
        </p:txBody>
      </p:sp>
      <p:sp>
        <p:nvSpPr>
          <p:cNvPr id="124931" name="Rectangle 3"/>
          <p:cNvSpPr>
            <a:spLocks noGrp="1" noChangeArrowheads="1"/>
          </p:cNvSpPr>
          <p:nvPr>
            <p:ph type="body" sz="half" idx="4294967295"/>
          </p:nvPr>
        </p:nvSpPr>
        <p:spPr>
          <a:xfrm>
            <a:off x="453231" y="1631950"/>
            <a:ext cx="7924800" cy="4601456"/>
          </a:xfrm>
          <a:prstGeom prst="rect">
            <a:avLst/>
          </a:prstGeom>
        </p:spPr>
        <p:txBody>
          <a:bodyPr/>
          <a:lstStyle/>
          <a:p>
            <a:pPr>
              <a:spcAft>
                <a:spcPct val="20000"/>
              </a:spcAft>
            </a:pPr>
            <a:r>
              <a:rPr lang="en-US" dirty="0" smtClean="0"/>
              <a:t>Any AT hardware supporting DAISY text and MP3 files</a:t>
            </a:r>
          </a:p>
          <a:p>
            <a:pPr lvl="1">
              <a:spcAft>
                <a:spcPct val="20000"/>
              </a:spcAft>
            </a:pPr>
            <a:r>
              <a:rPr lang="en-US" sz="1800" dirty="0" err="1" smtClean="0"/>
              <a:t>HumanWare</a:t>
            </a:r>
            <a:r>
              <a:rPr lang="en-US" sz="1800" dirty="0" smtClean="0"/>
              <a:t> </a:t>
            </a:r>
            <a:r>
              <a:rPr lang="en-US" sz="1800" dirty="0" err="1" smtClean="0"/>
              <a:t>VictorReader</a:t>
            </a:r>
            <a:r>
              <a:rPr lang="en-US" sz="1800" dirty="0" smtClean="0"/>
              <a:t> Stream </a:t>
            </a:r>
            <a:br>
              <a:rPr lang="en-US" sz="1800" dirty="0" smtClean="0"/>
            </a:br>
            <a:r>
              <a:rPr lang="en-US" sz="1800" dirty="0" smtClean="0"/>
              <a:t>and </a:t>
            </a:r>
            <a:r>
              <a:rPr lang="en-US" sz="1800" dirty="0" err="1" smtClean="0"/>
              <a:t>ClassMate</a:t>
            </a:r>
            <a:r>
              <a:rPr lang="en-US" sz="1800" dirty="0" smtClean="0"/>
              <a:t> Reader</a:t>
            </a:r>
          </a:p>
          <a:p>
            <a:pPr lvl="1">
              <a:spcAft>
                <a:spcPct val="20000"/>
              </a:spcAft>
            </a:pPr>
            <a:r>
              <a:rPr lang="en-US" sz="1800" dirty="0" err="1" smtClean="0"/>
              <a:t>Plextalk</a:t>
            </a:r>
            <a:r>
              <a:rPr lang="en-US" sz="1800" dirty="0" smtClean="0"/>
              <a:t> Pocket</a:t>
            </a:r>
          </a:p>
          <a:p>
            <a:pPr lvl="1">
              <a:spcAft>
                <a:spcPct val="20000"/>
              </a:spcAft>
            </a:pPr>
            <a:r>
              <a:rPr lang="en-US" sz="1800" dirty="0" err="1" smtClean="0"/>
              <a:t>BookCourier</a:t>
            </a:r>
            <a:r>
              <a:rPr lang="en-US" sz="1800" dirty="0" smtClean="0"/>
              <a:t> and </a:t>
            </a:r>
            <a:r>
              <a:rPr lang="en-US" sz="1800" dirty="0" err="1" smtClean="0"/>
              <a:t>BookPort</a:t>
            </a:r>
            <a:endParaRPr lang="en-US" sz="1800" dirty="0" smtClean="0"/>
          </a:p>
          <a:p>
            <a:pPr lvl="1">
              <a:spcAft>
                <a:spcPct val="20000"/>
              </a:spcAft>
            </a:pPr>
            <a:r>
              <a:rPr lang="en-US" sz="1800" dirty="0" smtClean="0"/>
              <a:t>Braille displays like the </a:t>
            </a:r>
            <a:r>
              <a:rPr lang="en-US" sz="1800" dirty="0" err="1" smtClean="0"/>
              <a:t>HumanWare</a:t>
            </a:r>
            <a:r>
              <a:rPr lang="en-US" sz="1800" dirty="0" smtClean="0"/>
              <a:t> </a:t>
            </a:r>
            <a:r>
              <a:rPr lang="en-US" sz="1800" dirty="0" err="1" smtClean="0"/>
              <a:t>BrailleNote</a:t>
            </a:r>
            <a:r>
              <a:rPr lang="en-US" sz="1800" dirty="0" smtClean="0"/>
              <a:t>, </a:t>
            </a:r>
            <a:br>
              <a:rPr lang="en-US" sz="1800" dirty="0" smtClean="0"/>
            </a:br>
            <a:r>
              <a:rPr lang="en-US" sz="1800" dirty="0" smtClean="0"/>
              <a:t>Freedom Scientific PAC Mate, and GW Micro Braille Sense</a:t>
            </a:r>
          </a:p>
          <a:p>
            <a:pPr lvl="1">
              <a:spcAft>
                <a:spcPct val="20000"/>
              </a:spcAft>
            </a:pPr>
            <a:r>
              <a:rPr lang="en-US" sz="1800" dirty="0" err="1" smtClean="0"/>
              <a:t>LevelStar</a:t>
            </a:r>
            <a:r>
              <a:rPr lang="en-US" sz="1800" dirty="0" smtClean="0"/>
              <a:t> ICON™</a:t>
            </a:r>
          </a:p>
          <a:p>
            <a:pPr lvl="1">
              <a:spcAft>
                <a:spcPct val="20000"/>
              </a:spcAft>
            </a:pPr>
            <a:r>
              <a:rPr lang="en-US" sz="1800" dirty="0" smtClean="0"/>
              <a:t>Intel Reader</a:t>
            </a:r>
          </a:p>
          <a:p>
            <a:pPr lvl="1">
              <a:spcAft>
                <a:spcPct val="20000"/>
              </a:spcAft>
            </a:pPr>
            <a:r>
              <a:rPr lang="en-US" sz="1800" dirty="0" smtClean="0"/>
              <a:t>DAISY player or MP3 player for Symbian and Windows phones</a:t>
            </a:r>
          </a:p>
          <a:p>
            <a:pPr marL="0" indent="0">
              <a:buNone/>
            </a:pPr>
            <a:endParaRPr lang="en-US" sz="2400" dirty="0" smtClean="0"/>
          </a:p>
        </p:txBody>
      </p:sp>
      <p:pic>
        <p:nvPicPr>
          <p:cNvPr id="124932" name="Picture 25" descr="This is a photograph of the ClassMate Reader."/>
          <p:cNvPicPr>
            <a:picLocks noGrp="1" noChangeAspect="1" noChangeArrowheads="1"/>
          </p:cNvPicPr>
          <p:nvPr>
            <p:ph sz="quarter" idx="4294967295"/>
          </p:nvPr>
        </p:nvPicPr>
        <p:blipFill>
          <a:blip r:embed="rId3" cstate="print"/>
          <a:srcRect l="12070" t="9924" r="18472" b="22137"/>
          <a:stretch>
            <a:fillRect/>
          </a:stretch>
        </p:blipFill>
        <p:spPr>
          <a:xfrm>
            <a:off x="6815931" y="2590800"/>
            <a:ext cx="1379537" cy="1014413"/>
          </a:xfrm>
          <a:prstGeom prst="rect">
            <a:avLst/>
          </a:prstGeom>
        </p:spPr>
      </p:pic>
      <p:pic>
        <p:nvPicPr>
          <p:cNvPr id="124934" name="Picture 27" descr="This is a photograph of the Victor Reader Stream."/>
          <p:cNvPicPr>
            <a:picLocks noGrp="1" noChangeAspect="1" noChangeArrowheads="1"/>
          </p:cNvPicPr>
          <p:nvPr>
            <p:ph sz="quarter" idx="4294967295"/>
          </p:nvPr>
        </p:nvPicPr>
        <p:blipFill>
          <a:blip r:embed="rId4" cstate="print"/>
          <a:srcRect l="30624" r="29721" b="20938"/>
          <a:stretch>
            <a:fillRect/>
          </a:stretch>
        </p:blipFill>
        <p:spPr>
          <a:xfrm>
            <a:off x="5638800" y="2109787"/>
            <a:ext cx="1066800" cy="1600200"/>
          </a:xfrm>
          <a:prstGeom prst="rect">
            <a:avLst/>
          </a:prstGeom>
        </p:spPr>
      </p:pic>
      <p:sp>
        <p:nvSpPr>
          <p:cNvPr id="124933" name="AutoShape 18" descr="image002"/>
          <p:cNvSpPr>
            <a:spLocks noChangeAspect="1" noChangeArrowheads="1"/>
          </p:cNvSpPr>
          <p:nvPr/>
        </p:nvSpPr>
        <p:spPr bwMode="auto">
          <a:xfrm>
            <a:off x="127000" y="46038"/>
            <a:ext cx="2390775" cy="1800225"/>
          </a:xfrm>
          <a:prstGeom prst="rect">
            <a:avLst/>
          </a:prstGeom>
          <a:noFill/>
          <a:ln w="9525" algn="ctr">
            <a:noFill/>
            <a:miter lim="800000"/>
            <a:headEnd/>
            <a:tailEnd/>
          </a:ln>
        </p:spPr>
        <p:txBody>
          <a:bodyPr/>
          <a:lstStyle/>
          <a:p>
            <a:pPr marL="468313" indent="-468313">
              <a:spcBef>
                <a:spcPct val="20000"/>
              </a:spcBef>
              <a:buFont typeface="Wingdings" pitchFamily="2" charset="2"/>
              <a:buChar char="&amp;"/>
            </a:pPr>
            <a:endParaRPr lang="en-US" sz="2800">
              <a:cs typeface="ＭＳ Ｐゴシック"/>
            </a:endParaRPr>
          </a:p>
        </p:txBody>
      </p:sp>
      <p:sp>
        <p:nvSpPr>
          <p:cNvPr id="2" name="TextBox 1"/>
          <p:cNvSpPr txBox="1"/>
          <p:nvPr/>
        </p:nvSpPr>
        <p:spPr>
          <a:xfrm>
            <a:off x="960280" y="6281645"/>
            <a:ext cx="8183719" cy="369332"/>
          </a:xfrm>
          <a:prstGeom prst="rect">
            <a:avLst/>
          </a:prstGeom>
          <a:solidFill>
            <a:srgbClr val="FFFFFF"/>
          </a:solidFill>
        </p:spPr>
        <p:txBody>
          <a:bodyPr wrap="square" rtlCol="0">
            <a:spAutoFit/>
          </a:bodyPr>
          <a:lstStyle/>
          <a:p>
            <a:r>
              <a:rPr lang="en-US" dirty="0"/>
              <a:t>See: </a:t>
            </a:r>
            <a:r>
              <a:rPr lang="en-US" dirty="0">
                <a:hlinkClick r:id="rId5"/>
              </a:rPr>
              <a:t>https://www.bookshare.org/cms/help-center/other-reading-tools#</a:t>
            </a:r>
            <a:r>
              <a:rPr lang="en-US" dirty="0" smtClean="0">
                <a:hlinkClick r:id="rId5"/>
              </a:rPr>
              <a:t>hardware</a:t>
            </a:r>
            <a:r>
              <a:rPr lang="en-US" dirty="0" smtClean="0"/>
              <a:t>  </a:t>
            </a:r>
            <a:endParaRPr lang="en-US" dirty="0"/>
          </a:p>
        </p:txBody>
      </p:sp>
    </p:spTree>
    <p:extLst>
      <p:ext uri="{BB962C8B-B14F-4D97-AF65-F5344CB8AC3E}">
        <p14:creationId xmlns:p14="http://schemas.microsoft.com/office/powerpoint/2010/main" val="296463023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bg1"/>
                </a:solidFill>
              </a:rPr>
              <a:t>Bookshare</a:t>
            </a:r>
            <a:r>
              <a:rPr lang="en-US" dirty="0" smtClean="0">
                <a:solidFill>
                  <a:schemeClr val="bg1"/>
                </a:solidFill>
              </a:rPr>
              <a:t> with a Braille Device</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115</a:t>
            </a:fld>
            <a:endParaRPr lang="en-US"/>
          </a:p>
        </p:txBody>
      </p:sp>
      <p:pic>
        <p:nvPicPr>
          <p:cNvPr id="2051" name="Picture 3" descr="Image of a teacher using Bookshare."/>
          <p:cNvPicPr>
            <a:picLocks noChangeAspect="1" noChangeArrowheads="1"/>
          </p:cNvPicPr>
          <p:nvPr/>
        </p:nvPicPr>
        <p:blipFill>
          <a:blip r:embed="rId3" cstate="print"/>
          <a:srcRect/>
          <a:stretch>
            <a:fillRect/>
          </a:stretch>
        </p:blipFill>
        <p:spPr bwMode="auto">
          <a:xfrm>
            <a:off x="1428750" y="1651283"/>
            <a:ext cx="6286500" cy="3762375"/>
          </a:xfrm>
          <a:prstGeom prst="rect">
            <a:avLst/>
          </a:prstGeom>
          <a:noFill/>
          <a:ln w="9525">
            <a:noFill/>
            <a:miter lim="800000"/>
            <a:headEnd/>
            <a:tailEnd/>
          </a:ln>
        </p:spPr>
      </p:pic>
      <p:sp>
        <p:nvSpPr>
          <p:cNvPr id="9" name="TextBox 8"/>
          <p:cNvSpPr txBox="1"/>
          <p:nvPr/>
        </p:nvSpPr>
        <p:spPr>
          <a:xfrm>
            <a:off x="457200" y="5410200"/>
            <a:ext cx="8077200" cy="400110"/>
          </a:xfrm>
          <a:prstGeom prst="rect">
            <a:avLst/>
          </a:prstGeom>
          <a:noFill/>
        </p:spPr>
        <p:txBody>
          <a:bodyPr wrap="square" rtlCol="0">
            <a:spAutoFit/>
          </a:bodyPr>
          <a:lstStyle/>
          <a:p>
            <a:r>
              <a:rPr lang="en-US" sz="2000" dirty="0" smtClean="0">
                <a:hlinkClick r:id="rId4"/>
              </a:rPr>
              <a:t>http://www.youtube.com/watch?v=SuT7cBaOKIY&amp;feature=relmfu</a:t>
            </a:r>
            <a:r>
              <a:rPr lang="en-US" sz="2000" dirty="0" smtClean="0"/>
              <a:t> </a:t>
            </a:r>
            <a:endParaRPr lang="en-US" sz="2000" dirty="0"/>
          </a:p>
        </p:txBody>
      </p:sp>
    </p:spTree>
    <p:extLst>
      <p:ext uri="{BB962C8B-B14F-4D97-AF65-F5344CB8AC3E}">
        <p14:creationId xmlns:p14="http://schemas.microsoft.com/office/powerpoint/2010/main" val="422502759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Read On a Tablet or Smartphone</a:t>
            </a:r>
            <a:endParaRPr lang="en-US" dirty="0"/>
          </a:p>
        </p:txBody>
      </p:sp>
      <p:sp>
        <p:nvSpPr>
          <p:cNvPr id="4" name="Text Placeholder 3"/>
          <p:cNvSpPr>
            <a:spLocks noGrp="1"/>
          </p:cNvSpPr>
          <p:nvPr>
            <p:ph type="body" idx="1"/>
          </p:nvPr>
        </p:nvSpPr>
        <p:spPr/>
        <p:txBody>
          <a:bodyPr/>
          <a:lstStyle/>
          <a:p>
            <a:endParaRPr lang="en-US" dirty="0"/>
          </a:p>
        </p:txBody>
      </p:sp>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116</a:t>
            </a:fld>
            <a:endParaRPr lang="en-US"/>
          </a:p>
        </p:txBody>
      </p:sp>
    </p:spTree>
    <p:extLst>
      <p:ext uri="{BB962C8B-B14F-4D97-AF65-F5344CB8AC3E}">
        <p14:creationId xmlns:p14="http://schemas.microsoft.com/office/powerpoint/2010/main" val="216086655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bg1"/>
                </a:solidFill>
              </a:rPr>
              <a:t>Bookshare</a:t>
            </a:r>
            <a:r>
              <a:rPr lang="en-US" dirty="0" smtClean="0">
                <a:solidFill>
                  <a:schemeClr val="bg1"/>
                </a:solidFill>
              </a:rPr>
              <a:t> On the Go!</a:t>
            </a:r>
            <a:endParaRPr lang="en-US" dirty="0">
              <a:solidFill>
                <a:schemeClr val="bg1"/>
              </a:solidFill>
            </a:endParaRPr>
          </a:p>
        </p:txBody>
      </p:sp>
      <p:sp>
        <p:nvSpPr>
          <p:cNvPr id="3" name="Content Placeholder 2"/>
          <p:cNvSpPr>
            <a:spLocks noGrp="1"/>
          </p:cNvSpPr>
          <p:nvPr>
            <p:ph sz="half" idx="2"/>
          </p:nvPr>
        </p:nvSpPr>
        <p:spPr>
          <a:xfrm>
            <a:off x="457200" y="1549400"/>
            <a:ext cx="4040188" cy="4576763"/>
          </a:xfrm>
        </p:spPr>
        <p:txBody>
          <a:bodyPr/>
          <a:lstStyle/>
          <a:p>
            <a:r>
              <a:rPr lang="en-US" sz="2000" b="1" dirty="0"/>
              <a:t>Read2Go</a:t>
            </a:r>
            <a:r>
              <a:rPr lang="en-US" sz="2000" dirty="0"/>
              <a:t> runs on iPod Touch, iPhone and iPad devices running iOS 4.0 or later</a:t>
            </a:r>
            <a:r>
              <a:rPr lang="en-US" sz="2000" dirty="0" smtClean="0"/>
              <a:t>. Purchase as App at Apple store ($20 and discounts for bulk education purchases)</a:t>
            </a:r>
          </a:p>
          <a:p>
            <a:endParaRPr lang="en-US" sz="2000" dirty="0" smtClean="0"/>
          </a:p>
          <a:p>
            <a:pPr lvl="0"/>
            <a:r>
              <a:rPr lang="en-US" sz="2000" b="1" dirty="0" smtClean="0"/>
              <a:t>Darwin Reader </a:t>
            </a:r>
            <a:r>
              <a:rPr lang="en-US" sz="2000" dirty="0" smtClean="0"/>
              <a:t>is </a:t>
            </a:r>
            <a:r>
              <a:rPr lang="en-US" sz="2000" dirty="0"/>
              <a:t>available for download directly from Google </a:t>
            </a:r>
            <a:r>
              <a:rPr lang="en-US" sz="2000" dirty="0" smtClean="0"/>
              <a:t>play for $14.95 (free 30 day trial available). Designed </a:t>
            </a:r>
            <a:r>
              <a:rPr lang="en-US" sz="2000" dirty="0"/>
              <a:t>specifically for blind, low vision, and print disabled users</a:t>
            </a:r>
            <a:r>
              <a:rPr lang="en-US" sz="2000" dirty="0" smtClean="0"/>
              <a:t>.</a:t>
            </a:r>
          </a:p>
        </p:txBody>
      </p:sp>
      <p:sp>
        <p:nvSpPr>
          <p:cNvPr id="4" name="Content Placeholder 3"/>
          <p:cNvSpPr>
            <a:spLocks noGrp="1"/>
          </p:cNvSpPr>
          <p:nvPr>
            <p:ph sz="quarter" idx="4"/>
          </p:nvPr>
        </p:nvSpPr>
        <p:spPr>
          <a:xfrm>
            <a:off x="4635500" y="1549400"/>
            <a:ext cx="4041775" cy="4449763"/>
          </a:xfrm>
        </p:spPr>
        <p:txBody>
          <a:bodyPr/>
          <a:lstStyle/>
          <a:p>
            <a:r>
              <a:rPr lang="en-US" sz="2000" b="1" dirty="0" smtClean="0"/>
              <a:t>Go Read </a:t>
            </a:r>
            <a:r>
              <a:rPr lang="en-US" sz="2000" dirty="0" smtClean="0"/>
              <a:t>free </a:t>
            </a:r>
            <a:r>
              <a:rPr lang="en-US" sz="2000" dirty="0"/>
              <a:t>reader for the Android OS optimized for Visually Impaired users called Go Read. This app is available for download directly from Google play. </a:t>
            </a:r>
            <a:endParaRPr lang="en-US" sz="2000" dirty="0" smtClean="0"/>
          </a:p>
          <a:p>
            <a:endParaRPr lang="en-US" sz="2000" dirty="0" smtClean="0"/>
          </a:p>
          <a:p>
            <a:r>
              <a:rPr lang="en-US" sz="2000" b="1" dirty="0" smtClean="0"/>
              <a:t>Voice Dream </a:t>
            </a:r>
            <a:r>
              <a:rPr lang="en-US" sz="2000" dirty="0" smtClean="0"/>
              <a:t>runs on </a:t>
            </a:r>
            <a:r>
              <a:rPr lang="en-US" sz="2000" dirty="0"/>
              <a:t>iPod Touch, iPhone and iPad devices </a:t>
            </a:r>
            <a:r>
              <a:rPr lang="en-US" sz="2000" dirty="0" smtClean="0"/>
              <a:t>running iOS 6.0 and later. Purchase as App at Apple store ($9.99, free trial version available)</a:t>
            </a:r>
          </a:p>
          <a:p>
            <a:endParaRPr lang="en-US" dirty="0" smtClean="0"/>
          </a:p>
        </p:txBody>
      </p:sp>
      <p:sp>
        <p:nvSpPr>
          <p:cNvPr id="5" name="Slide Number Placeholder 4"/>
          <p:cNvSpPr>
            <a:spLocks noGrp="1"/>
          </p:cNvSpPr>
          <p:nvPr>
            <p:ph type="sldNum" sz="quarter" idx="12"/>
          </p:nvPr>
        </p:nvSpPr>
        <p:spPr/>
        <p:txBody>
          <a:bodyPr/>
          <a:lstStyle/>
          <a:p>
            <a:pPr>
              <a:defRPr/>
            </a:pPr>
            <a:fld id="{0B778705-5AEF-4EEA-B7AE-E8F202713A17}" type="slidenum">
              <a:rPr lang="en-US" smtClean="0"/>
              <a:pPr>
                <a:defRPr/>
              </a:pPr>
              <a:t>117</a:t>
            </a:fld>
            <a:endParaRPr lang="en-US" dirty="0"/>
          </a:p>
        </p:txBody>
      </p:sp>
      <p:pic>
        <p:nvPicPr>
          <p:cNvPr id="7" name="Picture 5"/>
          <p:cNvPicPr>
            <a:picLocks noChangeAspect="1"/>
          </p:cNvPicPr>
          <p:nvPr/>
        </p:nvPicPr>
        <p:blipFill>
          <a:blip r:embed="rId3" cstate="print"/>
          <a:srcRect/>
          <a:stretch>
            <a:fillRect/>
          </a:stretch>
        </p:blipFill>
        <p:spPr bwMode="auto">
          <a:xfrm>
            <a:off x="7148513" y="274638"/>
            <a:ext cx="1168400" cy="1168400"/>
          </a:xfrm>
          <a:prstGeom prst="rect">
            <a:avLst/>
          </a:prstGeom>
          <a:noFill/>
          <a:ln w="9525">
            <a:noFill/>
            <a:miter lim="800000"/>
            <a:headEnd/>
            <a:tailEnd/>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5631819"/>
            <a:ext cx="1090331" cy="117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715431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p:txBody>
          <a:bodyPr/>
          <a:lstStyle/>
          <a:p>
            <a:r>
              <a:rPr lang="en-US" sz="4000" dirty="0" smtClean="0">
                <a:solidFill>
                  <a:schemeClr val="bg1"/>
                </a:solidFill>
              </a:rPr>
              <a:t>Read2Go: Search and Download</a:t>
            </a:r>
          </a:p>
        </p:txBody>
      </p:sp>
      <p:sp>
        <p:nvSpPr>
          <p:cNvPr id="16387" name="Content Placeholder 4"/>
          <p:cNvSpPr>
            <a:spLocks noGrp="1"/>
          </p:cNvSpPr>
          <p:nvPr>
            <p:ph idx="1"/>
          </p:nvPr>
        </p:nvSpPr>
        <p:spPr>
          <a:xfrm>
            <a:off x="685800" y="1524000"/>
            <a:ext cx="6012180" cy="4572000"/>
          </a:xfrm>
        </p:spPr>
        <p:txBody>
          <a:bodyPr/>
          <a:lstStyle/>
          <a:p>
            <a:r>
              <a:rPr lang="en-US" sz="3200" dirty="0" smtClean="0"/>
              <a:t>Connects directly to</a:t>
            </a:r>
          </a:p>
        </p:txBody>
      </p:sp>
      <p:sp>
        <p:nvSpPr>
          <p:cNvPr id="8" name="Slide Number Placeholder 7"/>
          <p:cNvSpPr>
            <a:spLocks noGrp="1"/>
          </p:cNvSpPr>
          <p:nvPr>
            <p:ph type="sldNum" sz="quarter" idx="12"/>
          </p:nvPr>
        </p:nvSpPr>
        <p:spPr>
          <a:xfrm>
            <a:off x="6553200" y="6248400"/>
            <a:ext cx="1905000" cy="457200"/>
          </a:xfrm>
          <a:prstGeom prst="rect">
            <a:avLst/>
          </a:prstGeom>
        </p:spPr>
        <p:txBody>
          <a:bodyPr/>
          <a:lstStyle/>
          <a:p>
            <a:pPr>
              <a:defRPr/>
            </a:pPr>
            <a:fld id="{CB821E00-87E6-4A7C-AE8A-CD543B9B2D00}" type="slidenum">
              <a:rPr lang="en-US" smtClean="0"/>
              <a:pPr>
                <a:defRPr/>
              </a:pPr>
              <a:t>118</a:t>
            </a:fld>
            <a:endParaRPr lang="en-US"/>
          </a:p>
        </p:txBody>
      </p:sp>
      <p:pic>
        <p:nvPicPr>
          <p:cNvPr id="16389" name="Picture 2" descr="Image of Read2Go search catergories."/>
          <p:cNvPicPr>
            <a:picLocks noChangeAspect="1"/>
          </p:cNvPicPr>
          <p:nvPr/>
        </p:nvPicPr>
        <p:blipFill>
          <a:blip r:embed="rId3" cstate="print"/>
          <a:srcRect/>
          <a:stretch>
            <a:fillRect/>
          </a:stretch>
        </p:blipFill>
        <p:spPr bwMode="auto">
          <a:xfrm>
            <a:off x="1541463" y="2457450"/>
            <a:ext cx="2357437" cy="3536950"/>
          </a:xfrm>
          <a:prstGeom prst="rect">
            <a:avLst/>
          </a:prstGeom>
          <a:noFill/>
          <a:ln w="9525">
            <a:noFill/>
            <a:miter lim="800000"/>
            <a:headEnd/>
            <a:tailEnd/>
          </a:ln>
        </p:spPr>
      </p:pic>
      <p:pic>
        <p:nvPicPr>
          <p:cNvPr id="16390" name="Picture 7"/>
          <p:cNvPicPr>
            <a:picLocks noChangeAspect="1"/>
          </p:cNvPicPr>
          <p:nvPr/>
        </p:nvPicPr>
        <p:blipFill>
          <a:blip r:embed="rId4" cstate="print"/>
          <a:srcRect/>
          <a:stretch>
            <a:fillRect/>
          </a:stretch>
        </p:blipFill>
        <p:spPr bwMode="auto">
          <a:xfrm>
            <a:off x="4949508" y="1526540"/>
            <a:ext cx="2806700" cy="463550"/>
          </a:xfrm>
          <a:prstGeom prst="rect">
            <a:avLst/>
          </a:prstGeom>
          <a:noFill/>
          <a:ln w="9525">
            <a:noFill/>
            <a:miter lim="800000"/>
            <a:headEnd/>
            <a:tailEnd/>
          </a:ln>
        </p:spPr>
      </p:pic>
      <p:pic>
        <p:nvPicPr>
          <p:cNvPr id="16391" name="Picture 5"/>
          <p:cNvPicPr>
            <a:picLocks noChangeAspect="1"/>
          </p:cNvPicPr>
          <p:nvPr/>
        </p:nvPicPr>
        <p:blipFill>
          <a:blip r:embed="rId5" cstate="print"/>
          <a:srcRect/>
          <a:stretch>
            <a:fillRect/>
          </a:stretch>
        </p:blipFill>
        <p:spPr bwMode="auto">
          <a:xfrm>
            <a:off x="4800600" y="2457450"/>
            <a:ext cx="2357438" cy="3536950"/>
          </a:xfrm>
          <a:prstGeom prst="rect">
            <a:avLst/>
          </a:prstGeom>
          <a:noFill/>
          <a:ln w="9525">
            <a:noFill/>
            <a:miter lim="800000"/>
            <a:headEnd/>
            <a:tailEnd/>
          </a:ln>
        </p:spPr>
      </p:pic>
    </p:spTree>
    <p:extLst>
      <p:ext uri="{BB962C8B-B14F-4D97-AF65-F5344CB8AC3E}">
        <p14:creationId xmlns:p14="http://schemas.microsoft.com/office/powerpoint/2010/main" val="76772847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8"/>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7411" name="Title 3"/>
          <p:cNvSpPr>
            <a:spLocks noGrp="1"/>
          </p:cNvSpPr>
          <p:nvPr>
            <p:ph type="title"/>
          </p:nvPr>
        </p:nvSpPr>
        <p:spPr>
          <a:xfrm>
            <a:off x="1941195" y="572721"/>
            <a:ext cx="7772400" cy="990600"/>
          </a:xfrm>
        </p:spPr>
        <p:txBody>
          <a:bodyPr>
            <a:normAutofit fontScale="90000"/>
          </a:bodyPr>
          <a:lstStyle/>
          <a:p>
            <a:r>
              <a:rPr lang="en-US" dirty="0" smtClean="0"/>
              <a:t>Open Books from Bookshelf, Read</a:t>
            </a:r>
          </a:p>
        </p:txBody>
      </p:sp>
      <p:pic>
        <p:nvPicPr>
          <p:cNvPr id="17414" name="Content Placeholder 5"/>
          <p:cNvPicPr>
            <a:picLocks noGrp="1" noChangeAspect="1"/>
          </p:cNvPicPr>
          <p:nvPr>
            <p:ph idx="1"/>
          </p:nvPr>
        </p:nvPicPr>
        <p:blipFill>
          <a:blip r:embed="rId4" cstate="print"/>
          <a:stretch>
            <a:fillRect/>
          </a:stretch>
        </p:blipFill>
        <p:spPr>
          <a:xfrm>
            <a:off x="3048000" y="1784350"/>
            <a:ext cx="6095999" cy="4572000"/>
          </a:xfrm>
        </p:spPr>
      </p:pic>
      <p:sp>
        <p:nvSpPr>
          <p:cNvPr id="2" name="Slide Number Placeholder 1"/>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defRPr/>
            </a:pPr>
            <a:fld id="{3766EA79-14E2-44DB-BC6A-A132D7DA84A5}" type="slidenum">
              <a:rPr lang="en-US" smtClean="0"/>
              <a:pPr>
                <a:defRPr/>
              </a:pPr>
              <a:t>119</a:t>
            </a:fld>
            <a:endParaRPr lang="en-US"/>
          </a:p>
        </p:txBody>
      </p:sp>
      <p:pic>
        <p:nvPicPr>
          <p:cNvPr id="17413" name="Picture 2" descr="Image of Read2Go bookshelf."/>
          <p:cNvPicPr>
            <a:picLocks noChangeAspect="1" noChangeArrowheads="1"/>
          </p:cNvPicPr>
          <p:nvPr/>
        </p:nvPicPr>
        <p:blipFill>
          <a:blip r:embed="rId5" cstate="print"/>
          <a:srcRect/>
          <a:stretch>
            <a:fillRect/>
          </a:stretch>
        </p:blipFill>
        <p:spPr bwMode="auto">
          <a:xfrm>
            <a:off x="949539" y="1671711"/>
            <a:ext cx="4260422" cy="3194216"/>
          </a:xfrm>
          <a:prstGeom prst="rect">
            <a:avLst/>
          </a:prstGeom>
          <a:noFill/>
          <a:ln w="9525">
            <a:noFill/>
            <a:miter lim="800000"/>
            <a:headEnd/>
            <a:tailEnd/>
          </a:ln>
          <a:effectLst/>
        </p:spPr>
      </p:pic>
      <p:cxnSp>
        <p:nvCxnSpPr>
          <p:cNvPr id="12" name="Curved Connector 11"/>
          <p:cNvCxnSpPr/>
          <p:nvPr/>
        </p:nvCxnSpPr>
        <p:spPr>
          <a:xfrm flipV="1">
            <a:off x="4248443" y="3294024"/>
            <a:ext cx="1578952" cy="251034"/>
          </a:xfrm>
          <a:prstGeom prst="curvedConnector3">
            <a:avLst/>
          </a:prstGeom>
          <a:ln w="76200">
            <a:solidFill>
              <a:srgbClr val="FF0000"/>
            </a:solidFill>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005480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12"/>
          </p:nvPr>
        </p:nvSpPr>
        <p:spPr/>
        <p:txBody>
          <a:bodyPr/>
          <a:lstStyle/>
          <a:p>
            <a:pPr>
              <a:defRPr/>
            </a:pPr>
            <a:fld id="{848DE1A8-8104-4245-97BF-DE7A6D91E235}" type="slidenum">
              <a:rPr lang="en-US"/>
              <a:pPr>
                <a:defRPr/>
              </a:pPr>
              <a:t>12</a:t>
            </a:fld>
            <a:endParaRPr lang="en-US"/>
          </a:p>
        </p:txBody>
      </p:sp>
      <p:sp>
        <p:nvSpPr>
          <p:cNvPr id="39938" name="Rectangle 2"/>
          <p:cNvSpPr>
            <a:spLocks noGrp="1" noChangeArrowheads="1"/>
          </p:cNvSpPr>
          <p:nvPr>
            <p:ph type="title" idx="4294967295"/>
          </p:nvPr>
        </p:nvSpPr>
        <p:spPr>
          <a:xfrm>
            <a:off x="609600" y="304800"/>
            <a:ext cx="7772400" cy="990600"/>
          </a:xfrm>
        </p:spPr>
        <p:txBody>
          <a:bodyPr/>
          <a:lstStyle/>
          <a:p>
            <a:r>
              <a:rPr lang="en-US" sz="3600" dirty="0" smtClean="0">
                <a:solidFill>
                  <a:schemeClr val="bg1"/>
                </a:solidFill>
              </a:rPr>
              <a:t>What </a:t>
            </a:r>
            <a:r>
              <a:rPr lang="en-US" sz="3600" dirty="0" err="1" smtClean="0">
                <a:solidFill>
                  <a:schemeClr val="bg1"/>
                </a:solidFill>
              </a:rPr>
              <a:t>Bookshare</a:t>
            </a:r>
            <a:r>
              <a:rPr lang="en-US" sz="3600" dirty="0" smtClean="0">
                <a:solidFill>
                  <a:schemeClr val="bg1"/>
                </a:solidFill>
              </a:rPr>
              <a:t> Offers</a:t>
            </a:r>
          </a:p>
        </p:txBody>
      </p:sp>
      <p:sp>
        <p:nvSpPr>
          <p:cNvPr id="39939" name="Rectangle 3"/>
          <p:cNvSpPr>
            <a:spLocks noGrp="1" noChangeArrowheads="1"/>
          </p:cNvSpPr>
          <p:nvPr>
            <p:ph type="body" sz="half" idx="4294967295"/>
          </p:nvPr>
        </p:nvSpPr>
        <p:spPr>
          <a:xfrm>
            <a:off x="200025" y="1676399"/>
            <a:ext cx="4829175" cy="5045075"/>
          </a:xfrm>
          <a:prstGeom prst="rect">
            <a:avLst/>
          </a:prstGeom>
        </p:spPr>
        <p:txBody>
          <a:bodyPr/>
          <a:lstStyle/>
          <a:p>
            <a:pPr>
              <a:lnSpc>
                <a:spcPct val="90000"/>
              </a:lnSpc>
              <a:spcAft>
                <a:spcPct val="30000"/>
              </a:spcAft>
            </a:pPr>
            <a:r>
              <a:rPr lang="en-US" sz="2400" dirty="0" smtClean="0"/>
              <a:t>Digital books for individuals with print disabilities </a:t>
            </a:r>
          </a:p>
          <a:p>
            <a:pPr>
              <a:lnSpc>
                <a:spcPct val="90000"/>
              </a:lnSpc>
              <a:spcAft>
                <a:spcPct val="30000"/>
              </a:spcAft>
            </a:pPr>
            <a:r>
              <a:rPr lang="en-US" dirty="0"/>
              <a:t>24/7 access to books</a:t>
            </a:r>
          </a:p>
          <a:p>
            <a:pPr>
              <a:lnSpc>
                <a:spcPct val="90000"/>
              </a:lnSpc>
              <a:spcAft>
                <a:spcPct val="30000"/>
              </a:spcAft>
            </a:pPr>
            <a:r>
              <a:rPr lang="en-US" sz="2400" dirty="0" smtClean="0"/>
              <a:t>FREE memberships for qualified U.S. students through OSEP award.</a:t>
            </a:r>
          </a:p>
          <a:p>
            <a:pPr lvl="1">
              <a:lnSpc>
                <a:spcPct val="90000"/>
              </a:lnSpc>
              <a:spcAft>
                <a:spcPct val="30000"/>
              </a:spcAft>
            </a:pPr>
            <a:r>
              <a:rPr lang="en-US" dirty="0" smtClean="0"/>
              <a:t>Students include anyone participating in a course with coursework for over 30 days</a:t>
            </a:r>
          </a:p>
          <a:p>
            <a:pPr>
              <a:lnSpc>
                <a:spcPct val="90000"/>
              </a:lnSpc>
              <a:spcAft>
                <a:spcPct val="30000"/>
              </a:spcAft>
            </a:pPr>
            <a:r>
              <a:rPr lang="en-US" sz="2400" dirty="0" smtClean="0"/>
              <a:t>FREE assistive technology software for members</a:t>
            </a:r>
          </a:p>
        </p:txBody>
      </p:sp>
      <p:grpSp>
        <p:nvGrpSpPr>
          <p:cNvPr id="39940" name="Group 16" descr="This is a screen shot of a young girl at her desktop computer with a contented grin on her face."/>
          <p:cNvGrpSpPr>
            <a:grpSpLocks/>
          </p:cNvGrpSpPr>
          <p:nvPr/>
        </p:nvGrpSpPr>
        <p:grpSpPr bwMode="auto">
          <a:xfrm>
            <a:off x="5181600" y="1905000"/>
            <a:ext cx="3200400" cy="3200400"/>
            <a:chOff x="3120" y="1200"/>
            <a:chExt cx="2016" cy="2016"/>
          </a:xfrm>
        </p:grpSpPr>
        <p:pic>
          <p:nvPicPr>
            <p:cNvPr id="39941" name="Picture 13" descr="Young student smiling and working on a computer." title="Young student smiling and working on a computer."/>
            <p:cNvPicPr>
              <a:picLocks noChangeAspect="1" noChangeArrowheads="1"/>
            </p:cNvPicPr>
            <p:nvPr/>
          </p:nvPicPr>
          <p:blipFill>
            <a:blip r:embed="rId3" cstate="print"/>
            <a:srcRect/>
            <a:stretch>
              <a:fillRect/>
            </a:stretch>
          </p:blipFill>
          <p:spPr bwMode="auto">
            <a:xfrm>
              <a:off x="3120" y="1200"/>
              <a:ext cx="2016" cy="2016"/>
            </a:xfrm>
            <a:prstGeom prst="rect">
              <a:avLst/>
            </a:prstGeom>
            <a:noFill/>
            <a:ln w="57150">
              <a:solidFill>
                <a:srgbClr val="F37E21"/>
              </a:solidFill>
              <a:miter lim="800000"/>
              <a:headEnd/>
              <a:tailEnd/>
            </a:ln>
          </p:spPr>
        </p:pic>
        <p:sp>
          <p:nvSpPr>
            <p:cNvPr id="39942" name="Rectangle 15"/>
            <p:cNvSpPr>
              <a:spLocks noChangeArrowheads="1"/>
            </p:cNvSpPr>
            <p:nvPr/>
          </p:nvSpPr>
          <p:spPr bwMode="auto">
            <a:xfrm>
              <a:off x="3120" y="1200"/>
              <a:ext cx="2016" cy="2016"/>
            </a:xfrm>
            <a:prstGeom prst="rect">
              <a:avLst/>
            </a:prstGeom>
            <a:noFill/>
            <a:ln w="38100">
              <a:solidFill>
                <a:srgbClr val="F37E21"/>
              </a:solidFill>
              <a:miter lim="800000"/>
              <a:headEnd/>
              <a:tailEnd/>
            </a:ln>
          </p:spPr>
          <p:txBody>
            <a:bodyPr wrap="none" anchor="ctr"/>
            <a:lstStyle/>
            <a:p>
              <a:pPr eaLnBrk="0" hangingPunct="0"/>
              <a:endParaRPr lang="en-US" sz="2400">
                <a:cs typeface="ＭＳ Ｐゴシック"/>
              </a:endParaRPr>
            </a:p>
          </p:txBody>
        </p:sp>
      </p:grpSp>
    </p:spTree>
    <p:extLst>
      <p:ext uri="{BB962C8B-B14F-4D97-AF65-F5344CB8AC3E}">
        <p14:creationId xmlns:p14="http://schemas.microsoft.com/office/powerpoint/2010/main" val="44263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9939">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9939">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3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9939">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9939">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939">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9939">
                                            <p:txEl>
                                              <p:pRg st="4" end="4"/>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a:xfrm>
            <a:off x="403225" y="457200"/>
            <a:ext cx="8256588" cy="990600"/>
          </a:xfrm>
        </p:spPr>
        <p:txBody>
          <a:bodyPr>
            <a:normAutofit fontScale="90000"/>
          </a:bodyPr>
          <a:lstStyle/>
          <a:p>
            <a:r>
              <a:rPr lang="en-US" sz="4000" dirty="0" smtClean="0">
                <a:solidFill>
                  <a:schemeClr val="bg1"/>
                </a:solidFill>
              </a:rPr>
              <a:t>Visual Settings </a:t>
            </a:r>
            <a:br>
              <a:rPr lang="en-US" sz="4000" dirty="0" smtClean="0">
                <a:solidFill>
                  <a:schemeClr val="bg1"/>
                </a:solidFill>
              </a:rPr>
            </a:br>
            <a:r>
              <a:rPr lang="en-US" sz="4000" dirty="0" smtClean="0">
                <a:solidFill>
                  <a:schemeClr val="bg1"/>
                </a:solidFill>
              </a:rPr>
              <a:t>for </a:t>
            </a:r>
            <a:r>
              <a:rPr lang="en-US" dirty="0" smtClean="0">
                <a:solidFill>
                  <a:schemeClr val="bg1"/>
                </a:solidFill>
              </a:rPr>
              <a:t>Differen</a:t>
            </a:r>
            <a:r>
              <a:rPr lang="en-US" sz="4000" dirty="0" smtClean="0">
                <a:solidFill>
                  <a:schemeClr val="bg1"/>
                </a:solidFill>
              </a:rPr>
              <a:t>t </a:t>
            </a:r>
            <a:r>
              <a:rPr lang="en-US" dirty="0" smtClean="0">
                <a:solidFill>
                  <a:schemeClr val="bg1"/>
                </a:solidFill>
              </a:rPr>
              <a:t>D</a:t>
            </a:r>
            <a:r>
              <a:rPr lang="en-US" sz="4000" dirty="0" smtClean="0">
                <a:solidFill>
                  <a:schemeClr val="bg1"/>
                </a:solidFill>
              </a:rPr>
              <a:t>isabilities</a:t>
            </a:r>
          </a:p>
        </p:txBody>
      </p:sp>
      <p:sp>
        <p:nvSpPr>
          <p:cNvPr id="19459" name="Content Placeholder 4"/>
          <p:cNvSpPr>
            <a:spLocks noGrp="1"/>
          </p:cNvSpPr>
          <p:nvPr>
            <p:ph idx="1"/>
          </p:nvPr>
        </p:nvSpPr>
        <p:spPr>
          <a:xfrm>
            <a:off x="685800" y="1737360"/>
            <a:ext cx="4181475" cy="4572000"/>
          </a:xfrm>
        </p:spPr>
        <p:txBody>
          <a:bodyPr/>
          <a:lstStyle/>
          <a:p>
            <a:r>
              <a:rPr lang="en-US" dirty="0" smtClean="0"/>
              <a:t>Severe learning disability such as dyslexia</a:t>
            </a:r>
          </a:p>
          <a:p>
            <a:pPr lvl="1"/>
            <a:r>
              <a:rPr lang="en-US" sz="2400" dirty="0" smtClean="0"/>
              <a:t>Word-by-word highlighting on</a:t>
            </a:r>
          </a:p>
          <a:p>
            <a:pPr lvl="1"/>
            <a:r>
              <a:rPr lang="en-US" sz="2400" dirty="0" smtClean="0"/>
              <a:t>Audio on</a:t>
            </a:r>
          </a:p>
          <a:p>
            <a:r>
              <a:rPr lang="en-US" dirty="0" smtClean="0"/>
              <a:t>Good reader with a physical disability </a:t>
            </a:r>
          </a:p>
          <a:p>
            <a:pPr lvl="1"/>
            <a:r>
              <a:rPr lang="en-US" sz="2400" dirty="0" smtClean="0"/>
              <a:t>Highlight colors match background</a:t>
            </a: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p>
            <a:pPr>
              <a:defRPr/>
            </a:pPr>
            <a:fld id="{CB821E00-87E6-4A7C-AE8A-CD543B9B2D00}" type="slidenum">
              <a:rPr lang="en-US" smtClean="0"/>
              <a:pPr>
                <a:defRPr/>
              </a:pPr>
              <a:t>120</a:t>
            </a:fld>
            <a:endParaRPr lang="en-US"/>
          </a:p>
        </p:txBody>
      </p:sp>
      <p:pic>
        <p:nvPicPr>
          <p:cNvPr id="7" name="Picture 2" descr="Image of Read2Go highlighting."/>
          <p:cNvPicPr>
            <a:picLocks noChangeAspect="1"/>
          </p:cNvPicPr>
          <p:nvPr/>
        </p:nvPicPr>
        <p:blipFill>
          <a:blip r:embed="rId3" cstate="print"/>
          <a:srcRect/>
          <a:stretch>
            <a:fillRect/>
          </a:stretch>
        </p:blipFill>
        <p:spPr bwMode="auto">
          <a:xfrm>
            <a:off x="5248275" y="1612900"/>
            <a:ext cx="3246438" cy="4330700"/>
          </a:xfrm>
          <a:prstGeom prst="rect">
            <a:avLst/>
          </a:prstGeom>
          <a:noFill/>
          <a:ln w="9525">
            <a:noFill/>
            <a:miter lim="800000"/>
            <a:headEnd/>
            <a:tailEnd/>
          </a:ln>
        </p:spPr>
      </p:pic>
    </p:spTree>
    <p:extLst>
      <p:ext uri="{BB962C8B-B14F-4D97-AF65-F5344CB8AC3E}">
        <p14:creationId xmlns:p14="http://schemas.microsoft.com/office/powerpoint/2010/main" val="239128523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11175" y="457200"/>
            <a:ext cx="8094663" cy="990600"/>
          </a:xfrm>
        </p:spPr>
        <p:txBody>
          <a:bodyPr>
            <a:normAutofit fontScale="90000"/>
          </a:bodyPr>
          <a:lstStyle/>
          <a:p>
            <a:r>
              <a:rPr lang="en-US" sz="4000" dirty="0" smtClean="0">
                <a:solidFill>
                  <a:schemeClr val="bg1"/>
                </a:solidFill>
              </a:rPr>
              <a:t>Visual </a:t>
            </a:r>
            <a:r>
              <a:rPr lang="en-US" dirty="0" smtClean="0">
                <a:solidFill>
                  <a:schemeClr val="bg1"/>
                </a:solidFill>
              </a:rPr>
              <a:t>S</a:t>
            </a:r>
            <a:r>
              <a:rPr lang="en-US" sz="4000" dirty="0" smtClean="0">
                <a:solidFill>
                  <a:schemeClr val="bg1"/>
                </a:solidFill>
              </a:rPr>
              <a:t>ettings </a:t>
            </a:r>
            <a:br>
              <a:rPr lang="en-US" sz="4000" dirty="0" smtClean="0">
                <a:solidFill>
                  <a:schemeClr val="bg1"/>
                </a:solidFill>
              </a:rPr>
            </a:br>
            <a:r>
              <a:rPr lang="en-US" sz="4000" dirty="0" smtClean="0">
                <a:solidFill>
                  <a:schemeClr val="bg1"/>
                </a:solidFill>
              </a:rPr>
              <a:t>for </a:t>
            </a:r>
            <a:r>
              <a:rPr lang="en-US" dirty="0">
                <a:solidFill>
                  <a:schemeClr val="bg1"/>
                </a:solidFill>
              </a:rPr>
              <a:t>D</a:t>
            </a:r>
            <a:r>
              <a:rPr lang="en-US" sz="4000" dirty="0" smtClean="0">
                <a:solidFill>
                  <a:schemeClr val="bg1"/>
                </a:solidFill>
              </a:rPr>
              <a:t>ifferent </a:t>
            </a:r>
            <a:r>
              <a:rPr lang="en-US" dirty="0" smtClean="0">
                <a:solidFill>
                  <a:schemeClr val="bg1"/>
                </a:solidFill>
              </a:rPr>
              <a:t>D</a:t>
            </a:r>
            <a:r>
              <a:rPr lang="en-US" sz="4000" dirty="0" smtClean="0">
                <a:solidFill>
                  <a:schemeClr val="bg1"/>
                </a:solidFill>
              </a:rPr>
              <a:t>isabilities</a:t>
            </a:r>
          </a:p>
        </p:txBody>
      </p:sp>
      <p:sp>
        <p:nvSpPr>
          <p:cNvPr id="20483" name="Content Placeholder 2"/>
          <p:cNvSpPr>
            <a:spLocks noGrp="1"/>
          </p:cNvSpPr>
          <p:nvPr>
            <p:ph idx="1"/>
          </p:nvPr>
        </p:nvSpPr>
        <p:spPr>
          <a:xfrm>
            <a:off x="685800" y="1584960"/>
            <a:ext cx="4598988" cy="4572000"/>
          </a:xfrm>
        </p:spPr>
        <p:txBody>
          <a:bodyPr/>
          <a:lstStyle/>
          <a:p>
            <a:r>
              <a:rPr lang="en-US" dirty="0" smtClean="0"/>
              <a:t>Readers with low vision</a:t>
            </a:r>
          </a:p>
          <a:p>
            <a:pPr lvl="1"/>
            <a:r>
              <a:rPr lang="en-US" dirty="0" smtClean="0"/>
              <a:t>Set font size up to 70 pts</a:t>
            </a:r>
          </a:p>
          <a:p>
            <a:pPr lvl="1"/>
            <a:r>
              <a:rPr lang="en-US" dirty="0" smtClean="0"/>
              <a:t>Set background and text colors for optimal reading</a:t>
            </a:r>
          </a:p>
          <a:p>
            <a:pPr lvl="1"/>
            <a:r>
              <a:rPr lang="en-US" dirty="0" smtClean="0"/>
              <a:t>Optional audio, on or off</a:t>
            </a: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p>
            <a:pPr>
              <a:defRPr/>
            </a:pPr>
            <a:fld id="{CB821E00-87E6-4A7C-AE8A-CD543B9B2D00}" type="slidenum">
              <a:rPr lang="en-US" smtClean="0"/>
              <a:pPr>
                <a:defRPr/>
              </a:pPr>
              <a:t>121</a:t>
            </a:fld>
            <a:endParaRPr lang="en-US"/>
          </a:p>
        </p:txBody>
      </p:sp>
      <p:pic>
        <p:nvPicPr>
          <p:cNvPr id="20485" name="Picture 4" descr="Image of Read2Go font size."/>
          <p:cNvPicPr>
            <a:picLocks noChangeAspect="1"/>
          </p:cNvPicPr>
          <p:nvPr/>
        </p:nvPicPr>
        <p:blipFill>
          <a:blip r:embed="rId3" cstate="print"/>
          <a:srcRect/>
          <a:stretch>
            <a:fillRect/>
          </a:stretch>
        </p:blipFill>
        <p:spPr bwMode="auto">
          <a:xfrm>
            <a:off x="5575300" y="1667510"/>
            <a:ext cx="3048000" cy="4572000"/>
          </a:xfrm>
          <a:prstGeom prst="rect">
            <a:avLst/>
          </a:prstGeom>
          <a:noFill/>
          <a:ln w="9525">
            <a:noFill/>
            <a:miter lim="800000"/>
            <a:headEnd/>
            <a:tailEnd/>
          </a:ln>
        </p:spPr>
      </p:pic>
    </p:spTree>
    <p:extLst>
      <p:ext uri="{BB962C8B-B14F-4D97-AF65-F5344CB8AC3E}">
        <p14:creationId xmlns:p14="http://schemas.microsoft.com/office/powerpoint/2010/main" val="419458114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p:nvPr>
        </p:nvSpPr>
        <p:spPr>
          <a:xfrm>
            <a:off x="304800" y="457200"/>
            <a:ext cx="8503920" cy="990600"/>
          </a:xfrm>
        </p:spPr>
        <p:txBody>
          <a:bodyPr>
            <a:normAutofit fontScale="90000"/>
          </a:bodyPr>
          <a:lstStyle/>
          <a:p>
            <a:r>
              <a:rPr lang="en-US" sz="4000" dirty="0" smtClean="0">
                <a:solidFill>
                  <a:schemeClr val="bg1"/>
                </a:solidFill>
              </a:rPr>
              <a:t>Audio </a:t>
            </a:r>
            <a:r>
              <a:rPr lang="en-US" dirty="0">
                <a:solidFill>
                  <a:schemeClr val="bg1"/>
                </a:solidFill>
              </a:rPr>
              <a:t>S</a:t>
            </a:r>
            <a:r>
              <a:rPr lang="en-US" sz="4000" dirty="0" smtClean="0">
                <a:solidFill>
                  <a:schemeClr val="bg1"/>
                </a:solidFill>
              </a:rPr>
              <a:t>ettings </a:t>
            </a:r>
            <a:br>
              <a:rPr lang="en-US" sz="4000" dirty="0" smtClean="0">
                <a:solidFill>
                  <a:schemeClr val="bg1"/>
                </a:solidFill>
              </a:rPr>
            </a:br>
            <a:r>
              <a:rPr lang="en-US" sz="4000" dirty="0" smtClean="0">
                <a:solidFill>
                  <a:schemeClr val="bg1"/>
                </a:solidFill>
              </a:rPr>
              <a:t>for </a:t>
            </a:r>
            <a:r>
              <a:rPr lang="en-US" dirty="0">
                <a:solidFill>
                  <a:schemeClr val="bg1"/>
                </a:solidFill>
              </a:rPr>
              <a:t>D</a:t>
            </a:r>
            <a:r>
              <a:rPr lang="en-US" sz="4000" dirty="0" smtClean="0">
                <a:solidFill>
                  <a:schemeClr val="bg1"/>
                </a:solidFill>
              </a:rPr>
              <a:t>ifferent </a:t>
            </a:r>
            <a:r>
              <a:rPr lang="en-US" dirty="0" smtClean="0">
                <a:solidFill>
                  <a:schemeClr val="bg1"/>
                </a:solidFill>
              </a:rPr>
              <a:t>D</a:t>
            </a:r>
            <a:r>
              <a:rPr lang="en-US" sz="4000" dirty="0" smtClean="0">
                <a:solidFill>
                  <a:schemeClr val="bg1"/>
                </a:solidFill>
              </a:rPr>
              <a:t>isabilities</a:t>
            </a:r>
          </a:p>
        </p:txBody>
      </p:sp>
      <p:sp>
        <p:nvSpPr>
          <p:cNvPr id="21507" name="Content Placeholder 4"/>
          <p:cNvSpPr>
            <a:spLocks noGrp="1"/>
          </p:cNvSpPr>
          <p:nvPr>
            <p:ph idx="1"/>
          </p:nvPr>
        </p:nvSpPr>
        <p:spPr>
          <a:xfrm>
            <a:off x="685800" y="1638300"/>
            <a:ext cx="4760913" cy="4572000"/>
          </a:xfrm>
        </p:spPr>
        <p:txBody>
          <a:bodyPr/>
          <a:lstStyle/>
          <a:p>
            <a:r>
              <a:rPr lang="en-US" dirty="0" smtClean="0"/>
              <a:t>Blind readers</a:t>
            </a:r>
          </a:p>
          <a:p>
            <a:pPr lvl="1"/>
            <a:r>
              <a:rPr lang="en-US" sz="2400" dirty="0" smtClean="0"/>
              <a:t>Voice Over navigation and gestures</a:t>
            </a:r>
          </a:p>
          <a:p>
            <a:pPr lvl="1"/>
            <a:r>
              <a:rPr lang="en-US" sz="2400" dirty="0" smtClean="0"/>
              <a:t>Audio on</a:t>
            </a:r>
          </a:p>
          <a:p>
            <a:pPr lvl="1"/>
            <a:r>
              <a:rPr lang="en-US" sz="2400" dirty="0" smtClean="0"/>
              <a:t>Choice of voice and rate</a:t>
            </a:r>
          </a:p>
          <a:p>
            <a:endParaRPr lang="en-US" dirty="0" smtClean="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p>
            <a:pPr>
              <a:defRPr/>
            </a:pPr>
            <a:fld id="{CB821E00-87E6-4A7C-AE8A-CD543B9B2D00}" type="slidenum">
              <a:rPr lang="en-US" smtClean="0"/>
              <a:pPr>
                <a:defRPr/>
              </a:pPr>
              <a:t>122</a:t>
            </a:fld>
            <a:endParaRPr lang="en-US"/>
          </a:p>
        </p:txBody>
      </p:sp>
      <p:pic>
        <p:nvPicPr>
          <p:cNvPr id="21509" name="Picture 2" descr="Image of Read2Go audio settings."/>
          <p:cNvPicPr>
            <a:picLocks noChangeAspect="1"/>
          </p:cNvPicPr>
          <p:nvPr/>
        </p:nvPicPr>
        <p:blipFill>
          <a:blip r:embed="rId3" cstate="print"/>
          <a:srcRect/>
          <a:stretch>
            <a:fillRect/>
          </a:stretch>
        </p:blipFill>
        <p:spPr bwMode="auto">
          <a:xfrm>
            <a:off x="5562600" y="1679893"/>
            <a:ext cx="3048000" cy="4572000"/>
          </a:xfrm>
          <a:prstGeom prst="rect">
            <a:avLst/>
          </a:prstGeom>
          <a:noFill/>
          <a:ln w="9525">
            <a:noFill/>
            <a:miter lim="800000"/>
            <a:headEnd/>
            <a:tailEnd/>
          </a:ln>
        </p:spPr>
      </p:pic>
    </p:spTree>
    <p:extLst>
      <p:ext uri="{BB962C8B-B14F-4D97-AF65-F5344CB8AC3E}">
        <p14:creationId xmlns:p14="http://schemas.microsoft.com/office/powerpoint/2010/main" val="67153441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464820" y="287338"/>
            <a:ext cx="7993380" cy="990600"/>
          </a:xfrm>
        </p:spPr>
        <p:txBody>
          <a:bodyPr/>
          <a:lstStyle/>
          <a:p>
            <a:r>
              <a:rPr lang="en-US" sz="4000" dirty="0" smtClean="0">
                <a:solidFill>
                  <a:schemeClr val="bg1"/>
                </a:solidFill>
              </a:rPr>
              <a:t>DAISY* Navigation within Books</a:t>
            </a:r>
          </a:p>
        </p:txBody>
      </p:sp>
      <p:sp>
        <p:nvSpPr>
          <p:cNvPr id="22531" name="Content Placeholder 4"/>
          <p:cNvSpPr>
            <a:spLocks noGrp="1"/>
          </p:cNvSpPr>
          <p:nvPr>
            <p:ph idx="1"/>
          </p:nvPr>
        </p:nvSpPr>
        <p:spPr>
          <a:xfrm>
            <a:off x="613568" y="1923757"/>
            <a:ext cx="4849813" cy="4572000"/>
          </a:xfrm>
        </p:spPr>
        <p:txBody>
          <a:bodyPr/>
          <a:lstStyle/>
          <a:p>
            <a:r>
              <a:rPr lang="en-US" dirty="0" smtClean="0"/>
              <a:t>Up to 6 levels of navigation, depending on structure built into book</a:t>
            </a:r>
          </a:p>
          <a:p>
            <a:r>
              <a:rPr lang="en-US" dirty="0" smtClean="0"/>
              <a:t>Bookmarks</a:t>
            </a:r>
          </a:p>
          <a:p>
            <a:r>
              <a:rPr lang="en-US" dirty="0" smtClean="0"/>
              <a:t>Page level navigation</a:t>
            </a: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p>
            <a:pPr>
              <a:defRPr/>
            </a:pPr>
            <a:fld id="{CB821E00-87E6-4A7C-AE8A-CD543B9B2D00}" type="slidenum">
              <a:rPr lang="en-US" smtClean="0"/>
              <a:pPr>
                <a:defRPr/>
              </a:pPr>
              <a:t>123</a:t>
            </a:fld>
            <a:endParaRPr lang="en-US"/>
          </a:p>
        </p:txBody>
      </p:sp>
      <p:pic>
        <p:nvPicPr>
          <p:cNvPr id="22533" name="Picture 2" descr="Image of Read2Go navigation page."/>
          <p:cNvPicPr>
            <a:picLocks noChangeAspect="1"/>
          </p:cNvPicPr>
          <p:nvPr/>
        </p:nvPicPr>
        <p:blipFill>
          <a:blip r:embed="rId3" cstate="print"/>
          <a:srcRect/>
          <a:stretch>
            <a:fillRect/>
          </a:stretch>
        </p:blipFill>
        <p:spPr bwMode="auto">
          <a:xfrm>
            <a:off x="5535613" y="1676400"/>
            <a:ext cx="3048000" cy="4572000"/>
          </a:xfrm>
          <a:prstGeom prst="rect">
            <a:avLst/>
          </a:prstGeom>
          <a:noFill/>
          <a:ln w="9525">
            <a:noFill/>
            <a:miter lim="800000"/>
            <a:headEnd/>
            <a:tailEnd/>
          </a:ln>
        </p:spPr>
      </p:pic>
      <p:sp>
        <p:nvSpPr>
          <p:cNvPr id="22534" name="TextBox 5"/>
          <p:cNvSpPr txBox="1">
            <a:spLocks noChangeArrowheads="1"/>
          </p:cNvSpPr>
          <p:nvPr/>
        </p:nvSpPr>
        <p:spPr bwMode="auto">
          <a:xfrm>
            <a:off x="752475" y="5029200"/>
            <a:ext cx="4572000" cy="369888"/>
          </a:xfrm>
          <a:prstGeom prst="rect">
            <a:avLst/>
          </a:prstGeom>
          <a:noFill/>
          <a:ln w="9525">
            <a:noFill/>
            <a:miter lim="800000"/>
            <a:headEnd/>
            <a:tailEnd/>
          </a:ln>
        </p:spPr>
        <p:txBody>
          <a:bodyPr>
            <a:spAutoFit/>
          </a:bodyPr>
          <a:lstStyle/>
          <a:p>
            <a:r>
              <a:rPr lang="en-US" dirty="0"/>
              <a:t>*Digital Accessible Information </a:t>
            </a:r>
            <a:r>
              <a:rPr lang="en-US" dirty="0" err="1"/>
              <a:t>SYstem</a:t>
            </a:r>
            <a:endParaRPr lang="en-US" dirty="0"/>
          </a:p>
        </p:txBody>
      </p:sp>
    </p:spTree>
    <p:extLst>
      <p:ext uri="{BB962C8B-B14F-4D97-AF65-F5344CB8AC3E}">
        <p14:creationId xmlns:p14="http://schemas.microsoft.com/office/powerpoint/2010/main" val="57214251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726" y="281354"/>
            <a:ext cx="8686800" cy="1105243"/>
          </a:xfrm>
        </p:spPr>
        <p:txBody>
          <a:bodyPr/>
          <a:lstStyle/>
          <a:p>
            <a:r>
              <a:rPr lang="en-US" dirty="0" smtClean="0">
                <a:solidFill>
                  <a:schemeClr val="bg1"/>
                </a:solidFill>
              </a:rPr>
              <a:t>Synching DAISY </a:t>
            </a:r>
            <a:r>
              <a:rPr lang="en-US" dirty="0">
                <a:solidFill>
                  <a:schemeClr val="bg1"/>
                </a:solidFill>
              </a:rPr>
              <a:t>B</a:t>
            </a:r>
            <a:r>
              <a:rPr lang="en-US" dirty="0" smtClean="0">
                <a:solidFill>
                  <a:schemeClr val="bg1"/>
                </a:solidFill>
              </a:rPr>
              <a:t>ooks to iPad to get Books with </a:t>
            </a:r>
            <a:r>
              <a:rPr lang="en-US" dirty="0">
                <a:solidFill>
                  <a:schemeClr val="bg1"/>
                </a:solidFill>
              </a:rPr>
              <a:t>I</a:t>
            </a:r>
            <a:r>
              <a:rPr lang="en-US" dirty="0" smtClean="0">
                <a:solidFill>
                  <a:schemeClr val="bg1"/>
                </a:solidFill>
              </a:rPr>
              <a:t>mages</a:t>
            </a:r>
            <a:endParaRPr lang="en-US" dirty="0">
              <a:solidFill>
                <a:schemeClr val="bg1"/>
              </a:solidFill>
            </a:endParaRPr>
          </a:p>
        </p:txBody>
      </p:sp>
      <p:sp>
        <p:nvSpPr>
          <p:cNvPr id="3" name="Content Placeholder 2"/>
          <p:cNvSpPr>
            <a:spLocks noGrp="1"/>
          </p:cNvSpPr>
          <p:nvPr>
            <p:ph idx="1"/>
          </p:nvPr>
        </p:nvSpPr>
        <p:spPr>
          <a:xfrm>
            <a:off x="457200" y="1966912"/>
            <a:ext cx="7772400" cy="4572000"/>
          </a:xfrm>
        </p:spPr>
        <p:txBody>
          <a:bodyPr/>
          <a:lstStyle/>
          <a:p>
            <a:r>
              <a:rPr lang="en-US" dirty="0" smtClean="0"/>
              <a:t>Ensure Read2Go is updated to version 1.0.3.10</a:t>
            </a:r>
          </a:p>
          <a:p>
            <a:r>
              <a:rPr lang="en-US" dirty="0" smtClean="0"/>
              <a:t>Ensure images are turned on</a:t>
            </a:r>
          </a:p>
          <a:p>
            <a:r>
              <a:rPr lang="en-US" dirty="0" smtClean="0"/>
              <a:t>Go to Bookshare.org in Safari</a:t>
            </a:r>
          </a:p>
          <a:p>
            <a:r>
              <a:rPr lang="en-US" dirty="0" smtClean="0"/>
              <a:t>Search and download book  </a:t>
            </a:r>
          </a:p>
          <a:p>
            <a:r>
              <a:rPr lang="en-US" dirty="0" smtClean="0"/>
              <a:t>Use “Open In” function and select Read2Go</a:t>
            </a:r>
          </a:p>
          <a:p>
            <a:endParaRPr lang="en-US" dirty="0"/>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124</a:t>
            </a:fld>
            <a:endParaRPr lang="en-US"/>
          </a:p>
        </p:txBody>
      </p:sp>
    </p:spTree>
    <p:extLst>
      <p:ext uri="{BB962C8B-B14F-4D97-AF65-F5344CB8AC3E}">
        <p14:creationId xmlns:p14="http://schemas.microsoft.com/office/powerpoint/2010/main" val="353120993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Voice Dream</a:t>
            </a:r>
            <a:endParaRPr lang="en-US" dirty="0"/>
          </a:p>
        </p:txBody>
      </p:sp>
      <p:sp>
        <p:nvSpPr>
          <p:cNvPr id="4" name="Slide Number Placeholder 3"/>
          <p:cNvSpPr>
            <a:spLocks noGrp="1"/>
          </p:cNvSpPr>
          <p:nvPr>
            <p:ph type="sldNum" sz="quarter" idx="4"/>
          </p:nvPr>
        </p:nvSpPr>
        <p:spPr/>
        <p:txBody>
          <a:bodyPr/>
          <a:lstStyle/>
          <a:p>
            <a:pPr>
              <a:defRPr/>
            </a:pPr>
            <a:fld id="{16857914-356B-4D11-B340-63215F950606}" type="slidenum">
              <a:rPr lang="en-US" smtClean="0"/>
              <a:pPr>
                <a:defRPr/>
              </a:pPr>
              <a:t>125</a:t>
            </a:fld>
            <a:endParaRPr lang="en-US"/>
          </a:p>
        </p:txBody>
      </p:sp>
      <p:sp>
        <p:nvSpPr>
          <p:cNvPr id="6" name="Content Placeholder 5"/>
          <p:cNvSpPr>
            <a:spLocks noGrp="1"/>
          </p:cNvSpPr>
          <p:nvPr>
            <p:ph idx="4294967295"/>
          </p:nvPr>
        </p:nvSpPr>
        <p:spPr>
          <a:xfrm>
            <a:off x="457200" y="1638300"/>
            <a:ext cx="6248400" cy="4914900"/>
          </a:xfrm>
          <a:prstGeom prst="rect">
            <a:avLst/>
          </a:prstGeom>
          <a:noFill/>
        </p:spPr>
        <p:txBody>
          <a:bodyPr/>
          <a:lstStyle/>
          <a:p>
            <a:r>
              <a:rPr lang="en-US" dirty="0"/>
              <a:t>Free trial version. Full version $9.99</a:t>
            </a:r>
          </a:p>
          <a:p>
            <a:r>
              <a:rPr lang="en-US" dirty="0"/>
              <a:t>Integrated with </a:t>
            </a:r>
            <a:r>
              <a:rPr lang="en-US" dirty="0" err="1"/>
              <a:t>Bookshare</a:t>
            </a:r>
            <a:r>
              <a:rPr lang="en-US" dirty="0"/>
              <a:t> </a:t>
            </a:r>
          </a:p>
          <a:p>
            <a:r>
              <a:rPr lang="en-US" dirty="0"/>
              <a:t>Access to other web content </a:t>
            </a:r>
          </a:p>
          <a:p>
            <a:r>
              <a:rPr lang="en-US" dirty="0"/>
              <a:t>Reads PDF files, plain text, MS Word, MS PowerPoint, Apple Pages, RTF and HTML files and more</a:t>
            </a:r>
          </a:p>
          <a:p>
            <a:endParaRPr lang="en-US" dirty="0"/>
          </a:p>
          <a:p>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838200"/>
            <a:ext cx="15240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693403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Voice Dream</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126</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6160285" cy="444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867399" y="1555580"/>
            <a:ext cx="3116317" cy="3570208"/>
          </a:xfrm>
          <a:prstGeom prst="rect">
            <a:avLst/>
          </a:prstGeom>
          <a:noFill/>
        </p:spPr>
        <p:txBody>
          <a:bodyPr wrap="square" rtlCol="0">
            <a:spAutoFit/>
          </a:bodyPr>
          <a:lstStyle/>
          <a:p>
            <a:pPr marL="342900" indent="-342900">
              <a:spcBef>
                <a:spcPts val="1176"/>
              </a:spcBef>
              <a:buFont typeface="Arial"/>
              <a:buChar char="•"/>
            </a:pPr>
            <a:r>
              <a:rPr lang="en-US" sz="2400" dirty="0"/>
              <a:t>Synchronized word and line highlighting plus options to disable</a:t>
            </a:r>
          </a:p>
          <a:p>
            <a:pPr marL="342900" indent="-342900">
              <a:spcBef>
                <a:spcPts val="1176"/>
              </a:spcBef>
              <a:buFont typeface="Arial"/>
              <a:buChar char="•"/>
            </a:pPr>
            <a:r>
              <a:rPr lang="en-US" sz="2400" dirty="0"/>
              <a:t>Includes bookmarking, definitions, highlighting, full-text search</a:t>
            </a:r>
          </a:p>
        </p:txBody>
      </p:sp>
    </p:spTree>
    <p:extLst>
      <p:ext uri="{BB962C8B-B14F-4D97-AF65-F5344CB8AC3E}">
        <p14:creationId xmlns:p14="http://schemas.microsoft.com/office/powerpoint/2010/main" val="380177623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025"/>
            <a:ext cx="8686800" cy="1105243"/>
          </a:xfrm>
        </p:spPr>
        <p:txBody>
          <a:bodyPr/>
          <a:lstStyle/>
          <a:p>
            <a:r>
              <a:rPr lang="en-US" dirty="0" smtClean="0">
                <a:solidFill>
                  <a:schemeClr val="bg1"/>
                </a:solidFill>
              </a:rPr>
              <a:t>Voice Dream</a:t>
            </a:r>
            <a:endParaRPr lang="en-US" dirty="0">
              <a:solidFill>
                <a:schemeClr val="bg1"/>
              </a:solidFill>
            </a:endParaRPr>
          </a:p>
        </p:txBody>
      </p:sp>
      <p:sp>
        <p:nvSpPr>
          <p:cNvPr id="3" name="Content Placeholder 2"/>
          <p:cNvSpPr>
            <a:spLocks noGrp="1"/>
          </p:cNvSpPr>
          <p:nvPr>
            <p:ph idx="1"/>
          </p:nvPr>
        </p:nvSpPr>
        <p:spPr>
          <a:xfrm>
            <a:off x="685800" y="1524000"/>
            <a:ext cx="4191000" cy="4572000"/>
          </a:xfrm>
        </p:spPr>
        <p:txBody>
          <a:bodyPr/>
          <a:lstStyle/>
          <a:p>
            <a:r>
              <a:rPr lang="en-US" dirty="0"/>
              <a:t>Change the word highlighting color</a:t>
            </a:r>
          </a:p>
          <a:p>
            <a:r>
              <a:rPr lang="en-US" dirty="0"/>
              <a:t>Customizable font (includes </a:t>
            </a:r>
            <a:r>
              <a:rPr lang="en-US" dirty="0" err="1"/>
              <a:t>OpenDyslexia</a:t>
            </a:r>
            <a:r>
              <a:rPr lang="en-US" dirty="0"/>
              <a:t> font), font size, and colors</a:t>
            </a:r>
          </a:p>
          <a:p>
            <a:endParaRPr lang="en-US" dirty="0">
              <a:solidFill>
                <a:srgbClr val="FF0000"/>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127</a:t>
            </a:fld>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619" t="12261"/>
          <a:stretch/>
        </p:blipFill>
        <p:spPr bwMode="auto">
          <a:xfrm>
            <a:off x="5867400" y="1676400"/>
            <a:ext cx="2482692" cy="4275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415103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6182"/>
            <a:ext cx="8686800" cy="1105243"/>
          </a:xfrm>
        </p:spPr>
        <p:txBody>
          <a:bodyPr/>
          <a:lstStyle/>
          <a:p>
            <a:r>
              <a:rPr lang="en-US" dirty="0" smtClean="0">
                <a:solidFill>
                  <a:schemeClr val="bg1"/>
                </a:solidFill>
              </a:rPr>
              <a:t>Voice Dream Audio</a:t>
            </a:r>
            <a:endParaRPr lang="en-US" dirty="0">
              <a:solidFill>
                <a:schemeClr val="bg1"/>
              </a:solidFill>
            </a:endParaRPr>
          </a:p>
        </p:txBody>
      </p:sp>
      <p:sp>
        <p:nvSpPr>
          <p:cNvPr id="3" name="Content Placeholder 2"/>
          <p:cNvSpPr>
            <a:spLocks noGrp="1"/>
          </p:cNvSpPr>
          <p:nvPr>
            <p:ph idx="1"/>
          </p:nvPr>
        </p:nvSpPr>
        <p:spPr>
          <a:xfrm>
            <a:off x="685800" y="1524000"/>
            <a:ext cx="4343400" cy="4267200"/>
          </a:xfrm>
        </p:spPr>
        <p:txBody>
          <a:bodyPr/>
          <a:lstStyle/>
          <a:p>
            <a:r>
              <a:rPr lang="en-US" dirty="0"/>
              <a:t>Multiple voices and can buy </a:t>
            </a:r>
            <a:r>
              <a:rPr lang="en-US" dirty="0" smtClean="0"/>
              <a:t>additional</a:t>
            </a:r>
          </a:p>
          <a:p>
            <a:r>
              <a:rPr lang="en-US" dirty="0" smtClean="0"/>
              <a:t>Change speech rate</a:t>
            </a:r>
            <a:endParaRPr lang="en-US" dirty="0"/>
          </a:p>
          <a:p>
            <a:endParaRPr lang="en-US" dirty="0">
              <a:solidFill>
                <a:srgbClr val="FF0000"/>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128</a:t>
            </a:fld>
            <a:endParaRPr lang="en-US"/>
          </a:p>
        </p:txBody>
      </p:sp>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134"/>
          <a:stretch/>
        </p:blipFill>
        <p:spPr bwMode="auto">
          <a:xfrm>
            <a:off x="5715000" y="1524000"/>
            <a:ext cx="2882775"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043434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990600"/>
          </a:xfrm>
        </p:spPr>
        <p:txBody>
          <a:bodyPr/>
          <a:lstStyle/>
          <a:p>
            <a:r>
              <a:rPr lang="en-US" sz="4000" dirty="0" smtClean="0">
                <a:solidFill>
                  <a:schemeClr val="bg1"/>
                </a:solidFill>
              </a:rPr>
              <a:t>Go Read</a:t>
            </a:r>
          </a:p>
        </p:txBody>
      </p:sp>
      <p:sp>
        <p:nvSpPr>
          <p:cNvPr id="3" name="Content Placeholder 2"/>
          <p:cNvSpPr>
            <a:spLocks noGrp="1"/>
          </p:cNvSpPr>
          <p:nvPr>
            <p:ph idx="1"/>
          </p:nvPr>
        </p:nvSpPr>
        <p:spPr>
          <a:xfrm>
            <a:off x="685800" y="1561294"/>
            <a:ext cx="4495800" cy="4953000"/>
          </a:xfrm>
        </p:spPr>
        <p:txBody>
          <a:bodyPr/>
          <a:lstStyle/>
          <a:p>
            <a:r>
              <a:rPr lang="en-US" sz="2400" dirty="0" smtClean="0"/>
              <a:t>Android Application </a:t>
            </a:r>
          </a:p>
          <a:p>
            <a:r>
              <a:rPr lang="en-US" sz="2400" b="1" dirty="0" smtClean="0"/>
              <a:t>Free</a:t>
            </a:r>
            <a:r>
              <a:rPr lang="en-US" sz="2400" dirty="0" smtClean="0"/>
              <a:t> for use</a:t>
            </a:r>
          </a:p>
          <a:p>
            <a:r>
              <a:rPr lang="en-US" sz="2400" dirty="0" smtClean="0"/>
              <a:t>Download books from </a:t>
            </a:r>
            <a:r>
              <a:rPr lang="en-US" sz="2400" dirty="0" err="1" smtClean="0"/>
              <a:t>Bookshare</a:t>
            </a:r>
            <a:r>
              <a:rPr lang="en-US" sz="2400" dirty="0" smtClean="0"/>
              <a:t> Website</a:t>
            </a:r>
          </a:p>
          <a:p>
            <a:r>
              <a:rPr lang="en-US" sz="2400" dirty="0" smtClean="0"/>
              <a:t>Zoom in/out, change text color</a:t>
            </a:r>
          </a:p>
          <a:p>
            <a:r>
              <a:rPr lang="en-US" sz="2400" dirty="0" smtClean="0"/>
              <a:t>Navigate through table of contents, by page number</a:t>
            </a:r>
          </a:p>
          <a:p>
            <a:r>
              <a:rPr lang="en-US" sz="2400" dirty="0" smtClean="0"/>
              <a:t>Multi-modal</a:t>
            </a:r>
          </a:p>
          <a:p>
            <a:pPr lvl="1"/>
            <a:r>
              <a:rPr lang="en-US" sz="2400" dirty="0" smtClean="0"/>
              <a:t>Does not highlight by word, but by sentence</a:t>
            </a:r>
          </a:p>
          <a:p>
            <a:pPr lvl="1"/>
            <a:endParaRPr lang="en-US" dirty="0" smtClean="0"/>
          </a:p>
          <a:p>
            <a:pPr lvl="1"/>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129</a:t>
            </a:fld>
            <a:endParaRPr lang="en-US"/>
          </a:p>
        </p:txBody>
      </p:sp>
      <p:pic>
        <p:nvPicPr>
          <p:cNvPr id="1027" name="Picture 3" descr="Image of Go Read functionality."/>
          <p:cNvPicPr>
            <a:picLocks noChangeAspect="1" noChangeArrowheads="1"/>
          </p:cNvPicPr>
          <p:nvPr/>
        </p:nvPicPr>
        <p:blipFill>
          <a:blip r:embed="rId3" cstate="print"/>
          <a:srcRect/>
          <a:stretch>
            <a:fillRect/>
          </a:stretch>
        </p:blipFill>
        <p:spPr bwMode="auto">
          <a:xfrm>
            <a:off x="6037372" y="304800"/>
            <a:ext cx="2590800" cy="3992586"/>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b="20000"/>
          <a:stretch>
            <a:fillRect/>
          </a:stretch>
        </p:blipFill>
        <p:spPr bwMode="auto">
          <a:xfrm>
            <a:off x="4881008" y="4037794"/>
            <a:ext cx="2001598" cy="2383596"/>
          </a:xfrm>
          <a:prstGeom prst="rect">
            <a:avLst/>
          </a:prstGeom>
          <a:noFill/>
          <a:ln w="9525">
            <a:noFill/>
            <a:miter lim="800000"/>
            <a:headEnd/>
            <a:tailEnd/>
          </a:ln>
        </p:spPr>
      </p:pic>
    </p:spTree>
    <p:extLst>
      <p:ext uri="{BB962C8B-B14F-4D97-AF65-F5344CB8AC3E}">
        <p14:creationId xmlns:p14="http://schemas.microsoft.com/office/powerpoint/2010/main" val="11391484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86" name="Picture 2" descr="Here is a picture of Bookshare member, Ashley Seymour in her cap and gown on graduation day. "/>
          <p:cNvPicPr>
            <a:picLocks noChangeAspect="1" noChangeArrowheads="1"/>
          </p:cNvPicPr>
          <p:nvPr/>
        </p:nvPicPr>
        <p:blipFill>
          <a:blip r:embed="rId3" cstate="print"/>
          <a:srcRect/>
          <a:stretch>
            <a:fillRect/>
          </a:stretch>
        </p:blipFill>
        <p:spPr bwMode="auto">
          <a:xfrm>
            <a:off x="6400800" y="1676400"/>
            <a:ext cx="1963738" cy="2209800"/>
          </a:xfrm>
          <a:prstGeom prst="rect">
            <a:avLst/>
          </a:prstGeom>
          <a:noFill/>
          <a:ln w="57150">
            <a:solidFill>
              <a:schemeClr val="accent2"/>
            </a:solidFill>
            <a:miter lim="800000"/>
            <a:headEnd/>
            <a:tailEnd/>
          </a:ln>
        </p:spPr>
      </p:pic>
      <p:sp>
        <p:nvSpPr>
          <p:cNvPr id="13" name="Rectangle 7"/>
          <p:cNvSpPr>
            <a:spLocks noGrp="1" noChangeArrowheads="1"/>
          </p:cNvSpPr>
          <p:nvPr>
            <p:ph type="sldNum" sz="quarter" idx="12"/>
          </p:nvPr>
        </p:nvSpPr>
        <p:spPr/>
        <p:txBody>
          <a:bodyPr/>
          <a:lstStyle/>
          <a:p>
            <a:pPr>
              <a:defRPr/>
            </a:pPr>
            <a:fld id="{0F18B6A6-F0A8-4274-8F58-07D3A27CE283}" type="slidenum">
              <a:rPr lang="en-US"/>
              <a:pPr>
                <a:defRPr/>
              </a:pPr>
              <a:t>13</a:t>
            </a:fld>
            <a:endParaRPr lang="en-US"/>
          </a:p>
        </p:txBody>
      </p:sp>
      <p:sp>
        <p:nvSpPr>
          <p:cNvPr id="54277" name="Rectangle 2"/>
          <p:cNvSpPr>
            <a:spLocks noGrp="1" noChangeArrowheads="1"/>
          </p:cNvSpPr>
          <p:nvPr>
            <p:ph type="title" idx="4294967295"/>
          </p:nvPr>
        </p:nvSpPr>
        <p:spPr>
          <a:xfrm>
            <a:off x="457200" y="647700"/>
            <a:ext cx="8229600" cy="990600"/>
          </a:xfrm>
        </p:spPr>
        <p:txBody>
          <a:bodyPr/>
          <a:lstStyle/>
          <a:p>
            <a:r>
              <a:rPr lang="en-US" sz="3600" dirty="0" smtClean="0">
                <a:solidFill>
                  <a:schemeClr val="bg1"/>
                </a:solidFill>
              </a:rPr>
              <a:t>How Does </a:t>
            </a:r>
            <a:r>
              <a:rPr lang="en-US" sz="3600" dirty="0" err="1" smtClean="0">
                <a:solidFill>
                  <a:schemeClr val="bg1"/>
                </a:solidFill>
              </a:rPr>
              <a:t>Bookshare</a:t>
            </a:r>
            <a:r>
              <a:rPr lang="en-US" sz="3600" dirty="0" smtClean="0">
                <a:solidFill>
                  <a:schemeClr val="bg1"/>
                </a:solidFill>
              </a:rPr>
              <a:t> Help?</a:t>
            </a:r>
            <a:r>
              <a:rPr lang="en-US" sz="3600" dirty="0" smtClean="0"/>
              <a:t/>
            </a:r>
            <a:br>
              <a:rPr lang="en-US" sz="3600" dirty="0" smtClean="0"/>
            </a:br>
            <a:endParaRPr lang="en-US" sz="3600" dirty="0" smtClean="0"/>
          </a:p>
        </p:txBody>
      </p:sp>
      <p:sp>
        <p:nvSpPr>
          <p:cNvPr id="54278" name="Rectangle 3"/>
          <p:cNvSpPr>
            <a:spLocks noGrp="1" noChangeArrowheads="1"/>
          </p:cNvSpPr>
          <p:nvPr>
            <p:ph type="body" sz="half" idx="4294967295"/>
          </p:nvPr>
        </p:nvSpPr>
        <p:spPr>
          <a:xfrm>
            <a:off x="457200" y="1708150"/>
            <a:ext cx="3733800" cy="4648200"/>
          </a:xfrm>
          <a:prstGeom prst="rect">
            <a:avLst/>
          </a:prstGeom>
        </p:spPr>
        <p:txBody>
          <a:bodyPr/>
          <a:lstStyle/>
          <a:p>
            <a:pPr marL="461963" indent="-461963">
              <a:spcBef>
                <a:spcPct val="65000"/>
              </a:spcBef>
            </a:pPr>
            <a:r>
              <a:rPr lang="en-US" sz="2000" dirty="0" smtClean="0"/>
              <a:t>Access to AEM in a timely manner </a:t>
            </a:r>
          </a:p>
          <a:p>
            <a:pPr marL="461963" indent="-461963">
              <a:spcBef>
                <a:spcPct val="65000"/>
              </a:spcBef>
            </a:pPr>
            <a:r>
              <a:rPr lang="en-US" sz="2000" dirty="0" smtClean="0"/>
              <a:t>Equalize educational opportunities</a:t>
            </a:r>
          </a:p>
          <a:p>
            <a:pPr marL="461963" indent="-461963">
              <a:spcBef>
                <a:spcPct val="65000"/>
              </a:spcBef>
            </a:pPr>
            <a:r>
              <a:rPr lang="en-US" sz="2000" dirty="0" smtClean="0"/>
              <a:t>Help students with print disabilities keep up with classmates</a:t>
            </a:r>
          </a:p>
          <a:p>
            <a:pPr marL="461963" indent="-461963">
              <a:spcBef>
                <a:spcPct val="65000"/>
              </a:spcBef>
            </a:pPr>
            <a:r>
              <a:rPr lang="en-US" sz="2000" dirty="0" smtClean="0"/>
              <a:t>Encourage them to read and study independently</a:t>
            </a:r>
          </a:p>
          <a:p>
            <a:pPr marL="461963" indent="-461963">
              <a:spcBef>
                <a:spcPct val="65000"/>
              </a:spcBef>
            </a:pPr>
            <a:r>
              <a:rPr lang="en-US" sz="2000" dirty="0" smtClean="0"/>
              <a:t>Reduce costs of support for students with special needs</a:t>
            </a:r>
          </a:p>
        </p:txBody>
      </p:sp>
      <p:pic>
        <p:nvPicPr>
          <p:cNvPr id="54275" name="Picture 7" descr="Image of high school blind student reading with a Braillenote."/>
          <p:cNvPicPr>
            <a:picLocks noChangeAspect="1" noChangeArrowheads="1"/>
          </p:cNvPicPr>
          <p:nvPr/>
        </p:nvPicPr>
        <p:blipFill>
          <a:blip r:embed="rId4" cstate="print"/>
          <a:srcRect l="50668" t="33081" r="27617" b="23915"/>
          <a:stretch>
            <a:fillRect/>
          </a:stretch>
        </p:blipFill>
        <p:spPr bwMode="auto">
          <a:xfrm>
            <a:off x="4572000" y="3657600"/>
            <a:ext cx="1784350" cy="2209800"/>
          </a:xfrm>
          <a:prstGeom prst="rect">
            <a:avLst/>
          </a:prstGeom>
          <a:noFill/>
          <a:ln w="57150">
            <a:solidFill>
              <a:schemeClr val="accent2"/>
            </a:solidFill>
            <a:miter lim="800000"/>
            <a:headEnd/>
            <a:tailEnd/>
          </a:ln>
        </p:spPr>
      </p:pic>
      <p:pic>
        <p:nvPicPr>
          <p:cNvPr id="54276" name="Picture 19" descr="Boy smiling with a computer in the background."/>
          <p:cNvPicPr>
            <a:picLocks noChangeAspect="1" noChangeArrowheads="1"/>
          </p:cNvPicPr>
          <p:nvPr/>
        </p:nvPicPr>
        <p:blipFill>
          <a:blip r:embed="rId5" cstate="print"/>
          <a:srcRect/>
          <a:stretch>
            <a:fillRect/>
          </a:stretch>
        </p:blipFill>
        <p:spPr bwMode="auto">
          <a:xfrm>
            <a:off x="4343400" y="1752600"/>
            <a:ext cx="2133600" cy="1917700"/>
          </a:xfrm>
          <a:prstGeom prst="rect">
            <a:avLst/>
          </a:prstGeom>
          <a:noFill/>
          <a:ln w="3175">
            <a:solidFill>
              <a:srgbClr val="000000"/>
            </a:solidFill>
            <a:miter lim="800000"/>
            <a:headEnd/>
            <a:tailEnd/>
          </a:ln>
        </p:spPr>
      </p:pic>
      <p:sp>
        <p:nvSpPr>
          <p:cNvPr id="54284" name="AutoShape 18" descr="attachment"/>
          <p:cNvSpPr>
            <a:spLocks noChangeAspect="1" noChangeArrowheads="1"/>
          </p:cNvSpPr>
          <p:nvPr/>
        </p:nvSpPr>
        <p:spPr bwMode="auto">
          <a:xfrm>
            <a:off x="127000" y="46038"/>
            <a:ext cx="1971675" cy="1771650"/>
          </a:xfrm>
          <a:prstGeom prst="rect">
            <a:avLst/>
          </a:prstGeom>
          <a:noFill/>
          <a:ln w="9525">
            <a:noFill/>
            <a:miter lim="800000"/>
            <a:headEnd/>
            <a:tailEnd/>
          </a:ln>
        </p:spPr>
        <p:txBody>
          <a:bodyPr/>
          <a:lstStyle/>
          <a:p>
            <a:endParaRPr lang="en-US">
              <a:cs typeface="ＭＳ Ｐゴシック"/>
            </a:endParaRPr>
          </a:p>
        </p:txBody>
      </p:sp>
      <p:pic>
        <p:nvPicPr>
          <p:cNvPr id="54274" name="Picture 8" descr="Image of Bookshare 8th grade student in wheel chair."/>
          <p:cNvPicPr>
            <a:picLocks noChangeAspect="1" noChangeArrowheads="1"/>
          </p:cNvPicPr>
          <p:nvPr/>
        </p:nvPicPr>
        <p:blipFill>
          <a:blip r:embed="rId6" cstate="print"/>
          <a:srcRect l="34344" t="29036" r="33745" b="24957"/>
          <a:stretch>
            <a:fillRect/>
          </a:stretch>
        </p:blipFill>
        <p:spPr bwMode="auto">
          <a:xfrm>
            <a:off x="6400800" y="3670300"/>
            <a:ext cx="2133600" cy="1812925"/>
          </a:xfrm>
          <a:prstGeom prst="rect">
            <a:avLst/>
          </a:prstGeom>
          <a:noFill/>
          <a:ln w="76200">
            <a:solidFill>
              <a:srgbClr val="FF6600"/>
            </a:solidFill>
            <a:miter lim="800000"/>
            <a:headEnd/>
            <a:tailEnd/>
          </a:ln>
        </p:spPr>
      </p:pic>
      <p:sp>
        <p:nvSpPr>
          <p:cNvPr id="54289" name="Line 17"/>
          <p:cNvSpPr>
            <a:spLocks noChangeShapeType="1"/>
          </p:cNvSpPr>
          <p:nvPr/>
        </p:nvSpPr>
        <p:spPr bwMode="auto">
          <a:xfrm>
            <a:off x="6356350" y="3670300"/>
            <a:ext cx="2209800" cy="0"/>
          </a:xfrm>
          <a:prstGeom prst="line">
            <a:avLst/>
          </a:prstGeom>
          <a:noFill/>
          <a:ln w="76200">
            <a:solidFill>
              <a:srgbClr val="FF6600"/>
            </a:solidFill>
            <a:round/>
            <a:headEnd/>
            <a:tailEnd/>
          </a:ln>
          <a:effectLst/>
        </p:spPr>
        <p:txBody>
          <a:bodyPr/>
          <a:lstStyle/>
          <a:p>
            <a:endParaRPr lang="en-US"/>
          </a:p>
        </p:txBody>
      </p:sp>
    </p:spTree>
    <p:extLst>
      <p:ext uri="{BB962C8B-B14F-4D97-AF65-F5344CB8AC3E}">
        <p14:creationId xmlns:p14="http://schemas.microsoft.com/office/powerpoint/2010/main" val="426301156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990600"/>
          </a:xfrm>
        </p:spPr>
        <p:txBody>
          <a:bodyPr/>
          <a:lstStyle/>
          <a:p>
            <a:r>
              <a:rPr lang="en-US" dirty="0" smtClean="0">
                <a:solidFill>
                  <a:schemeClr val="bg1"/>
                </a:solidFill>
              </a:rPr>
              <a:t>Darwin Reader</a:t>
            </a:r>
            <a:endParaRPr lang="en-US" dirty="0">
              <a:solidFill>
                <a:schemeClr val="bg1"/>
              </a:solidFill>
            </a:endParaRPr>
          </a:p>
        </p:txBody>
      </p:sp>
      <p:sp>
        <p:nvSpPr>
          <p:cNvPr id="3" name="Content Placeholder 2"/>
          <p:cNvSpPr>
            <a:spLocks noGrp="1"/>
          </p:cNvSpPr>
          <p:nvPr>
            <p:ph idx="1"/>
          </p:nvPr>
        </p:nvSpPr>
        <p:spPr>
          <a:xfrm>
            <a:off x="685800" y="1447800"/>
            <a:ext cx="4800600" cy="5257800"/>
          </a:xfrm>
        </p:spPr>
        <p:txBody>
          <a:bodyPr/>
          <a:lstStyle/>
          <a:p>
            <a:r>
              <a:rPr lang="en-US" sz="2400" dirty="0" smtClean="0">
                <a:solidFill>
                  <a:srgbClr val="000000"/>
                </a:solidFill>
              </a:rPr>
              <a:t>Compatible with Android devices and potential to be compatible with Kindle Fire</a:t>
            </a:r>
          </a:p>
          <a:p>
            <a:r>
              <a:rPr lang="en-US" sz="2400" dirty="0" smtClean="0">
                <a:solidFill>
                  <a:srgbClr val="000000"/>
                </a:solidFill>
              </a:rPr>
              <a:t>Can purchase directly from the Android Market Place and the Amazon Market Place.  </a:t>
            </a:r>
          </a:p>
          <a:p>
            <a:r>
              <a:rPr lang="en-US" sz="2400" dirty="0" smtClean="0">
                <a:solidFill>
                  <a:srgbClr val="000000"/>
                </a:solidFill>
              </a:rPr>
              <a:t>Cost $14.95</a:t>
            </a:r>
          </a:p>
          <a:p>
            <a:r>
              <a:rPr lang="en-US" sz="2400" dirty="0" smtClean="0">
                <a:solidFill>
                  <a:srgbClr val="000000"/>
                </a:solidFill>
              </a:rPr>
              <a:t>Allows you to connect to Bookshare library to download books</a:t>
            </a:r>
          </a:p>
          <a:p>
            <a:r>
              <a:rPr lang="en-US" sz="2400" dirty="0" smtClean="0">
                <a:solidFill>
                  <a:srgbClr val="000000"/>
                </a:solidFill>
              </a:rPr>
              <a:t>Option to use Eye Free Mode (just sound) or Graphical Mode (includes text)</a:t>
            </a:r>
          </a:p>
          <a:p>
            <a:endParaRPr lang="en-US" dirty="0"/>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130</a:t>
            </a:fld>
            <a:endParaRPr lang="en-US"/>
          </a:p>
        </p:txBody>
      </p:sp>
      <p:pic>
        <p:nvPicPr>
          <p:cNvPr id="5" name="Picture 2"/>
          <p:cNvPicPr>
            <a:picLocks noChangeAspect="1" noChangeArrowheads="1"/>
          </p:cNvPicPr>
          <p:nvPr/>
        </p:nvPicPr>
        <p:blipFill>
          <a:blip r:embed="rId3" cstate="print"/>
          <a:srcRect/>
          <a:stretch>
            <a:fillRect/>
          </a:stretch>
        </p:blipFill>
        <p:spPr bwMode="auto">
          <a:xfrm>
            <a:off x="5524500" y="1447800"/>
            <a:ext cx="3619500" cy="4886325"/>
          </a:xfrm>
          <a:prstGeom prst="rect">
            <a:avLst/>
          </a:prstGeom>
          <a:noFill/>
          <a:ln w="9525">
            <a:noFill/>
            <a:miter lim="800000"/>
            <a:headEnd/>
            <a:tailEnd/>
          </a:ln>
        </p:spPr>
      </p:pic>
      <p:sp>
        <p:nvSpPr>
          <p:cNvPr id="6" name="Rectangle 5"/>
          <p:cNvSpPr/>
          <p:nvPr/>
        </p:nvSpPr>
        <p:spPr>
          <a:xfrm>
            <a:off x="5562600" y="2133600"/>
            <a:ext cx="30480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394217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38" y="261478"/>
            <a:ext cx="8686800" cy="1105243"/>
          </a:xfrm>
        </p:spPr>
        <p:txBody>
          <a:bodyPr/>
          <a:lstStyle/>
          <a:p>
            <a:r>
              <a:rPr lang="en-US" dirty="0" smtClean="0">
                <a:solidFill>
                  <a:schemeClr val="bg1"/>
                </a:solidFill>
              </a:rPr>
              <a:t>Sign in and </a:t>
            </a:r>
            <a:r>
              <a:rPr lang="en-US" dirty="0">
                <a:solidFill>
                  <a:schemeClr val="bg1"/>
                </a:solidFill>
              </a:rPr>
              <a:t>S</a:t>
            </a:r>
            <a:r>
              <a:rPr lang="en-US" dirty="0" smtClean="0">
                <a:solidFill>
                  <a:schemeClr val="bg1"/>
                </a:solidFill>
              </a:rPr>
              <a:t>elect Book for </a:t>
            </a:r>
            <a:r>
              <a:rPr lang="en-US" dirty="0">
                <a:solidFill>
                  <a:schemeClr val="bg1"/>
                </a:solidFill>
              </a:rPr>
              <a:t>S</a:t>
            </a:r>
            <a:r>
              <a:rPr lang="en-US" dirty="0" smtClean="0">
                <a:solidFill>
                  <a:schemeClr val="bg1"/>
                </a:solidFill>
              </a:rPr>
              <a:t>tudent</a:t>
            </a:r>
            <a:endParaRPr lang="en-US" dirty="0">
              <a:solidFill>
                <a:schemeClr val="bg1"/>
              </a:solidFill>
            </a:endParaRPr>
          </a:p>
        </p:txBody>
      </p:sp>
      <p:pic>
        <p:nvPicPr>
          <p:cNvPr id="1027" name="Picture 3"/>
          <p:cNvPicPr>
            <a:picLocks noGrp="1" noChangeAspect="1" noChangeArrowheads="1"/>
          </p:cNvPicPr>
          <p:nvPr>
            <p:ph idx="1"/>
          </p:nvPr>
        </p:nvPicPr>
        <p:blipFill>
          <a:blip r:embed="rId2" cstate="print"/>
          <a:srcRect/>
          <a:stretch>
            <a:fillRect/>
          </a:stretch>
        </p:blipFill>
        <p:spPr bwMode="auto">
          <a:xfrm>
            <a:off x="504436" y="1690390"/>
            <a:ext cx="2646744" cy="37338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131</a:t>
            </a:fld>
            <a:endParaRPr lang="en-US"/>
          </a:p>
        </p:txBody>
      </p:sp>
      <p:pic>
        <p:nvPicPr>
          <p:cNvPr id="11" name="Picture 10"/>
          <p:cNvPicPr>
            <a:picLocks noChangeAspect="1" noChangeArrowheads="1"/>
          </p:cNvPicPr>
          <p:nvPr/>
        </p:nvPicPr>
        <p:blipFill>
          <a:blip r:embed="rId3" cstate="print"/>
          <a:srcRect/>
          <a:stretch>
            <a:fillRect/>
          </a:stretch>
        </p:blipFill>
        <p:spPr bwMode="auto">
          <a:xfrm>
            <a:off x="5676900" y="1690390"/>
            <a:ext cx="2743200" cy="4029075"/>
          </a:xfrm>
          <a:prstGeom prst="rect">
            <a:avLst/>
          </a:prstGeom>
          <a:noFill/>
          <a:ln w="9525">
            <a:noFill/>
            <a:miter lim="800000"/>
            <a:headEnd/>
            <a:tailEnd/>
          </a:ln>
        </p:spPr>
      </p:pic>
      <p:pic>
        <p:nvPicPr>
          <p:cNvPr id="1031" name="Picture 7"/>
          <p:cNvPicPr>
            <a:picLocks noChangeAspect="1" noChangeArrowheads="1"/>
          </p:cNvPicPr>
          <p:nvPr/>
        </p:nvPicPr>
        <p:blipFill>
          <a:blip r:embed="rId4" cstate="print"/>
          <a:srcRect/>
          <a:stretch>
            <a:fillRect/>
          </a:stretch>
        </p:blipFill>
        <p:spPr bwMode="auto">
          <a:xfrm>
            <a:off x="3293452" y="3018487"/>
            <a:ext cx="2098904" cy="3248025"/>
          </a:xfrm>
          <a:prstGeom prst="rect">
            <a:avLst/>
          </a:prstGeom>
          <a:noFill/>
          <a:ln w="9525">
            <a:noFill/>
            <a:miter lim="800000"/>
            <a:headEnd/>
            <a:tailEnd/>
          </a:ln>
        </p:spPr>
      </p:pic>
      <p:sp>
        <p:nvSpPr>
          <p:cNvPr id="13" name="TextBox 12"/>
          <p:cNvSpPr txBox="1"/>
          <p:nvPr/>
        </p:nvSpPr>
        <p:spPr>
          <a:xfrm>
            <a:off x="523272" y="5433020"/>
            <a:ext cx="2362200" cy="923330"/>
          </a:xfrm>
          <a:prstGeom prst="rect">
            <a:avLst/>
          </a:prstGeom>
          <a:noFill/>
        </p:spPr>
        <p:txBody>
          <a:bodyPr wrap="square" rtlCol="0">
            <a:spAutoFit/>
          </a:bodyPr>
          <a:lstStyle/>
          <a:p>
            <a:r>
              <a:rPr lang="en-US" dirty="0" smtClean="0"/>
              <a:t>Sign in with Bookshare account information</a:t>
            </a:r>
            <a:endParaRPr lang="en-US" dirty="0"/>
          </a:p>
        </p:txBody>
      </p:sp>
      <p:sp>
        <p:nvSpPr>
          <p:cNvPr id="14" name="TextBox 13"/>
          <p:cNvSpPr txBox="1"/>
          <p:nvPr/>
        </p:nvSpPr>
        <p:spPr>
          <a:xfrm>
            <a:off x="3428504" y="1923757"/>
            <a:ext cx="1828800" cy="923330"/>
          </a:xfrm>
          <a:prstGeom prst="rect">
            <a:avLst/>
          </a:prstGeom>
          <a:noFill/>
        </p:spPr>
        <p:txBody>
          <a:bodyPr wrap="square" rtlCol="0">
            <a:spAutoFit/>
          </a:bodyPr>
          <a:lstStyle/>
          <a:p>
            <a:r>
              <a:rPr lang="en-US" dirty="0" smtClean="0"/>
              <a:t>Select a student from your member list</a:t>
            </a:r>
            <a:endParaRPr lang="en-US" dirty="0"/>
          </a:p>
        </p:txBody>
      </p:sp>
      <p:sp>
        <p:nvSpPr>
          <p:cNvPr id="15" name="TextBox 14"/>
          <p:cNvSpPr txBox="1"/>
          <p:nvPr/>
        </p:nvSpPr>
        <p:spPr>
          <a:xfrm>
            <a:off x="5867400" y="5811798"/>
            <a:ext cx="2362200" cy="369332"/>
          </a:xfrm>
          <a:prstGeom prst="rect">
            <a:avLst/>
          </a:prstGeom>
          <a:noFill/>
        </p:spPr>
        <p:txBody>
          <a:bodyPr wrap="square" rtlCol="0">
            <a:spAutoFit/>
          </a:bodyPr>
          <a:lstStyle/>
          <a:p>
            <a:r>
              <a:rPr lang="en-US" dirty="0" smtClean="0"/>
              <a:t>Search for a book </a:t>
            </a:r>
            <a:endParaRPr lang="en-US" dirty="0"/>
          </a:p>
        </p:txBody>
      </p:sp>
    </p:spTree>
    <p:extLst>
      <p:ext uri="{BB962C8B-B14F-4D97-AF65-F5344CB8AC3E}">
        <p14:creationId xmlns:p14="http://schemas.microsoft.com/office/powerpoint/2010/main" val="243919660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6525"/>
            <a:ext cx="7772400" cy="990600"/>
          </a:xfrm>
        </p:spPr>
        <p:txBody>
          <a:bodyPr>
            <a:normAutofit fontScale="90000"/>
          </a:bodyPr>
          <a:lstStyle/>
          <a:p>
            <a:r>
              <a:rPr lang="en-US" dirty="0" smtClean="0">
                <a:solidFill>
                  <a:schemeClr val="bg1"/>
                </a:solidFill>
              </a:rPr>
              <a:t>Choose Book and Reading Mode </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132</a:t>
            </a:fld>
            <a:endParaRPr lang="en-US"/>
          </a:p>
        </p:txBody>
      </p:sp>
      <p:pic>
        <p:nvPicPr>
          <p:cNvPr id="6" name="Picture 5"/>
          <p:cNvPicPr>
            <a:picLocks noChangeAspect="1" noChangeArrowheads="1"/>
          </p:cNvPicPr>
          <p:nvPr/>
        </p:nvPicPr>
        <p:blipFill>
          <a:blip r:embed="rId2" cstate="print"/>
          <a:srcRect/>
          <a:stretch>
            <a:fillRect/>
          </a:stretch>
        </p:blipFill>
        <p:spPr bwMode="auto">
          <a:xfrm>
            <a:off x="2547858" y="2076400"/>
            <a:ext cx="3367944" cy="4686300"/>
          </a:xfrm>
          <a:prstGeom prst="rect">
            <a:avLst/>
          </a:prstGeom>
          <a:noFill/>
          <a:ln w="9525">
            <a:noFill/>
            <a:miter lim="800000"/>
            <a:headEnd/>
            <a:tailEnd/>
          </a:ln>
        </p:spPr>
      </p:pic>
      <p:pic>
        <p:nvPicPr>
          <p:cNvPr id="7" name="Picture 6"/>
          <p:cNvPicPr>
            <a:picLocks noChangeAspect="1" noChangeArrowheads="1"/>
          </p:cNvPicPr>
          <p:nvPr/>
        </p:nvPicPr>
        <p:blipFill>
          <a:blip r:embed="rId3" cstate="print"/>
          <a:srcRect/>
          <a:stretch>
            <a:fillRect/>
          </a:stretch>
        </p:blipFill>
        <p:spPr bwMode="auto">
          <a:xfrm>
            <a:off x="5876258" y="1143001"/>
            <a:ext cx="3126252" cy="4419600"/>
          </a:xfrm>
          <a:prstGeom prst="rect">
            <a:avLst/>
          </a:prstGeom>
          <a:noFill/>
          <a:ln w="9525">
            <a:noFill/>
            <a:miter lim="800000"/>
            <a:headEnd/>
            <a:tailEnd/>
          </a:ln>
        </p:spPr>
      </p:pic>
      <p:sp>
        <p:nvSpPr>
          <p:cNvPr id="8" name="Rectangle 7"/>
          <p:cNvSpPr/>
          <p:nvPr/>
        </p:nvSpPr>
        <p:spPr>
          <a:xfrm>
            <a:off x="2667000" y="4457700"/>
            <a:ext cx="2819400" cy="1752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8" idx="3"/>
            <a:endCxn id="7" idx="1"/>
          </p:cNvCxnSpPr>
          <p:nvPr/>
        </p:nvCxnSpPr>
        <p:spPr>
          <a:xfrm flipV="1">
            <a:off x="5486400" y="3352801"/>
            <a:ext cx="389858" cy="198119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867400" y="1143000"/>
            <a:ext cx="3124200" cy="4419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cstate="print"/>
          <a:srcRect/>
          <a:stretch>
            <a:fillRect/>
          </a:stretch>
        </p:blipFill>
        <p:spPr bwMode="auto">
          <a:xfrm>
            <a:off x="152400" y="1447800"/>
            <a:ext cx="2463144" cy="3838575"/>
          </a:xfrm>
          <a:prstGeom prst="rect">
            <a:avLst/>
          </a:prstGeom>
          <a:noFill/>
          <a:ln w="9525">
            <a:noFill/>
            <a:miter lim="800000"/>
            <a:headEnd/>
            <a:tailEnd/>
          </a:ln>
        </p:spPr>
      </p:pic>
      <p:sp>
        <p:nvSpPr>
          <p:cNvPr id="16" name="Rectangle 15"/>
          <p:cNvSpPr/>
          <p:nvPr/>
        </p:nvSpPr>
        <p:spPr>
          <a:xfrm>
            <a:off x="152400" y="2362200"/>
            <a:ext cx="22860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1000" y="5334000"/>
            <a:ext cx="2209800" cy="1200329"/>
          </a:xfrm>
          <a:prstGeom prst="rect">
            <a:avLst/>
          </a:prstGeom>
          <a:noFill/>
        </p:spPr>
        <p:txBody>
          <a:bodyPr wrap="square" rtlCol="0">
            <a:spAutoFit/>
          </a:bodyPr>
          <a:lstStyle/>
          <a:p>
            <a:r>
              <a:rPr lang="en-US" dirty="0" smtClean="0"/>
              <a:t>Download the book and it will appear in the Darwin Reader Library</a:t>
            </a:r>
            <a:endParaRPr lang="en-US" dirty="0"/>
          </a:p>
        </p:txBody>
      </p:sp>
      <p:sp>
        <p:nvSpPr>
          <p:cNvPr id="18" name="TextBox 17"/>
          <p:cNvSpPr txBox="1"/>
          <p:nvPr/>
        </p:nvSpPr>
        <p:spPr>
          <a:xfrm>
            <a:off x="2667000" y="1430069"/>
            <a:ext cx="2971800" cy="646331"/>
          </a:xfrm>
          <a:prstGeom prst="rect">
            <a:avLst/>
          </a:prstGeom>
          <a:noFill/>
        </p:spPr>
        <p:txBody>
          <a:bodyPr wrap="square" rtlCol="0">
            <a:spAutoFit/>
          </a:bodyPr>
          <a:lstStyle/>
          <a:p>
            <a:r>
              <a:rPr lang="en-US" dirty="0" smtClean="0"/>
              <a:t>Select the Reading Mode you want to use</a:t>
            </a:r>
            <a:endParaRPr lang="en-US" dirty="0"/>
          </a:p>
        </p:txBody>
      </p:sp>
      <p:sp>
        <p:nvSpPr>
          <p:cNvPr id="19" name="TextBox 18"/>
          <p:cNvSpPr txBox="1"/>
          <p:nvPr/>
        </p:nvSpPr>
        <p:spPr>
          <a:xfrm>
            <a:off x="5791200" y="5638800"/>
            <a:ext cx="2971800" cy="923330"/>
          </a:xfrm>
          <a:prstGeom prst="rect">
            <a:avLst/>
          </a:prstGeom>
          <a:solidFill>
            <a:schemeClr val="bg1"/>
          </a:solidFill>
        </p:spPr>
        <p:txBody>
          <a:bodyPr wrap="square" rtlCol="0">
            <a:spAutoFit/>
          </a:bodyPr>
          <a:lstStyle/>
          <a:p>
            <a:r>
              <a:rPr lang="en-US" dirty="0" smtClean="0"/>
              <a:t>In Graphic Mode you will be able to read along with the highlighted text</a:t>
            </a:r>
            <a:endParaRPr lang="en-US" dirty="0"/>
          </a:p>
        </p:txBody>
      </p:sp>
    </p:spTree>
    <p:extLst>
      <p:ext uri="{BB962C8B-B14F-4D97-AF65-F5344CB8AC3E}">
        <p14:creationId xmlns:p14="http://schemas.microsoft.com/office/powerpoint/2010/main" val="56381462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990600"/>
          </a:xfrm>
        </p:spPr>
        <p:txBody>
          <a:bodyPr/>
          <a:lstStyle/>
          <a:p>
            <a:r>
              <a:rPr lang="en-US" sz="4000" dirty="0" smtClean="0">
                <a:solidFill>
                  <a:schemeClr val="bg1"/>
                </a:solidFill>
              </a:rPr>
              <a:t>Kindle/Nook/E-Readers </a:t>
            </a:r>
            <a:endParaRPr lang="en-US" sz="4000" dirty="0">
              <a:solidFill>
                <a:schemeClr val="bg1"/>
              </a:solidFill>
            </a:endParaRPr>
          </a:p>
        </p:txBody>
      </p:sp>
      <p:sp>
        <p:nvSpPr>
          <p:cNvPr id="3" name="Content Placeholder 2"/>
          <p:cNvSpPr>
            <a:spLocks noGrp="1"/>
          </p:cNvSpPr>
          <p:nvPr>
            <p:ph idx="1"/>
          </p:nvPr>
        </p:nvSpPr>
        <p:spPr>
          <a:xfrm>
            <a:off x="274320" y="1597855"/>
            <a:ext cx="8305800" cy="5257800"/>
          </a:xfrm>
          <a:solidFill>
            <a:schemeClr val="bg1"/>
          </a:solidFill>
        </p:spPr>
        <p:txBody>
          <a:bodyPr/>
          <a:lstStyle/>
          <a:p>
            <a:r>
              <a:rPr lang="en-US" sz="2400" dirty="0" smtClean="0"/>
              <a:t>To comply with copyright law, Bookshare books must be provided in a specialized format (DAISY, BRF, MP3)</a:t>
            </a:r>
          </a:p>
          <a:p>
            <a:r>
              <a:rPr lang="en-US" sz="2400" dirty="0" smtClean="0"/>
              <a:t>If you use a device, such as a Kindle or Nook, that requires books to be in ASCII text format, you can convert either the Grade 2 Contracted Braille files (BRF format) or the DAISY files into plain text. See handout “Mobile Reading Instructions” to See 2 Options for converting  Books</a:t>
            </a:r>
          </a:p>
          <a:p>
            <a:r>
              <a:rPr lang="en-US" sz="2400" dirty="0" smtClean="0"/>
              <a:t>You can change the format for your own use, but </a:t>
            </a:r>
            <a:r>
              <a:rPr lang="en-US" sz="2400" dirty="0" err="1" smtClean="0"/>
              <a:t>Bookshare’s</a:t>
            </a:r>
            <a:r>
              <a:rPr lang="en-US" sz="2400" dirty="0" smtClean="0"/>
              <a:t> fingerprinting and watermarking technology remain in place even if a file is converted to plain text. STILL NO SHARING</a:t>
            </a: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133</a:t>
            </a:fld>
            <a:endParaRPr lang="en-US"/>
          </a:p>
        </p:txBody>
      </p:sp>
    </p:spTree>
    <p:extLst>
      <p:ext uri="{BB962C8B-B14F-4D97-AF65-F5344CB8AC3E}">
        <p14:creationId xmlns:p14="http://schemas.microsoft.com/office/powerpoint/2010/main" val="270464641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457200"/>
            <a:ext cx="7772400" cy="685800"/>
          </a:xfrm>
        </p:spPr>
        <p:txBody>
          <a:bodyPr/>
          <a:lstStyle/>
          <a:p>
            <a:r>
              <a:rPr lang="en-US" dirty="0" smtClean="0">
                <a:solidFill>
                  <a:schemeClr val="bg1"/>
                </a:solidFill>
              </a:rPr>
              <a:t>Downloading MP3s</a:t>
            </a:r>
            <a:endParaRPr lang="en-US" dirty="0">
              <a:solidFill>
                <a:schemeClr val="bg1"/>
              </a:solidFill>
            </a:endParaRPr>
          </a:p>
        </p:txBody>
      </p:sp>
      <p:sp>
        <p:nvSpPr>
          <p:cNvPr id="6" name="Content Placeholder 5"/>
          <p:cNvSpPr>
            <a:spLocks noGrp="1"/>
          </p:cNvSpPr>
          <p:nvPr>
            <p:ph idx="1"/>
          </p:nvPr>
        </p:nvSpPr>
        <p:spPr>
          <a:xfrm>
            <a:off x="5029199" y="1219199"/>
            <a:ext cx="3743025" cy="4796957"/>
          </a:xfrm>
          <a:ln>
            <a:solidFill>
              <a:schemeClr val="tx1"/>
            </a:solidFill>
          </a:ln>
        </p:spPr>
        <p:style>
          <a:lnRef idx="2">
            <a:schemeClr val="accent4"/>
          </a:lnRef>
          <a:fillRef idx="1">
            <a:schemeClr val="lt1"/>
          </a:fillRef>
          <a:effectRef idx="0">
            <a:schemeClr val="accent4"/>
          </a:effectRef>
          <a:fontRef idx="minor">
            <a:schemeClr val="dk1"/>
          </a:fontRef>
        </p:style>
        <p:txBody>
          <a:bodyPr/>
          <a:lstStyle/>
          <a:p>
            <a:pPr marL="228600" indent="-228600">
              <a:buNone/>
            </a:pPr>
            <a:r>
              <a:rPr lang="en-US" sz="2000" dirty="0" smtClean="0"/>
              <a:t>For ITunes</a:t>
            </a:r>
          </a:p>
          <a:p>
            <a:pPr marL="228600" indent="-228600">
              <a:buFont typeface="+mj-lt"/>
              <a:buAutoNum type="arabicPeriod"/>
            </a:pPr>
            <a:r>
              <a:rPr lang="en-US" sz="2000" dirty="0" smtClean="0"/>
              <a:t>Download MP3 audio file and extract compressed folder</a:t>
            </a:r>
          </a:p>
          <a:p>
            <a:pPr marL="228600" lvl="0" indent="-228600">
              <a:buFont typeface="+mj-lt"/>
              <a:buAutoNum type="arabicPeriod"/>
            </a:pPr>
            <a:r>
              <a:rPr lang="en-US" sz="2000" dirty="0" smtClean="0"/>
              <a:t>Plug in the device (e.g., </a:t>
            </a:r>
            <a:r>
              <a:rPr lang="en-US" sz="2000" dirty="0" err="1" smtClean="0"/>
              <a:t>iPhone</a:t>
            </a:r>
            <a:r>
              <a:rPr lang="en-US" sz="2000" dirty="0" smtClean="0"/>
              <a:t>, iPod, </a:t>
            </a:r>
            <a:r>
              <a:rPr lang="en-US" sz="2000" dirty="0" err="1" smtClean="0"/>
              <a:t>iPad</a:t>
            </a:r>
            <a:r>
              <a:rPr lang="en-US" sz="2000" dirty="0" smtClean="0"/>
              <a:t>).</a:t>
            </a:r>
          </a:p>
          <a:p>
            <a:pPr marL="228600" lvl="0" indent="-228600">
              <a:buFont typeface="+mj-lt"/>
              <a:buAutoNum type="arabicPeriod"/>
            </a:pPr>
            <a:r>
              <a:rPr lang="en-US" sz="2000" dirty="0" smtClean="0"/>
              <a:t>Open iTunes on your computer.</a:t>
            </a:r>
          </a:p>
          <a:p>
            <a:pPr marL="228600" lvl="0" indent="-228600">
              <a:buFont typeface="+mj-lt"/>
              <a:buAutoNum type="arabicPeriod"/>
            </a:pPr>
            <a:r>
              <a:rPr lang="en-US" sz="2000" dirty="0" smtClean="0"/>
              <a:t>Create a folder in iTunes under Playlists (e.g., </a:t>
            </a:r>
            <a:r>
              <a:rPr lang="en-US" sz="2000" i="1" dirty="0" smtClean="0"/>
              <a:t>Bookshare MP3s</a:t>
            </a:r>
            <a:r>
              <a:rPr lang="en-US" sz="2000" dirty="0" smtClean="0"/>
              <a:t>).</a:t>
            </a:r>
          </a:p>
          <a:p>
            <a:pPr marL="228600" lvl="0" indent="-228600">
              <a:buFont typeface="+mj-lt"/>
              <a:buAutoNum type="arabicPeriod"/>
            </a:pPr>
            <a:r>
              <a:rPr lang="en-US" sz="2000" dirty="0" smtClean="0"/>
              <a:t>Drag folder from your computer to </a:t>
            </a:r>
            <a:r>
              <a:rPr lang="en-US" sz="2000" dirty="0" err="1" smtClean="0"/>
              <a:t>itunes</a:t>
            </a:r>
            <a:endParaRPr lang="en-US" sz="2000" dirty="0"/>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134</a:t>
            </a:fld>
            <a:endParaRPr lang="en-US"/>
          </a:p>
        </p:txBody>
      </p:sp>
      <p:pic>
        <p:nvPicPr>
          <p:cNvPr id="1026" name="Picture 2" descr="Image of an MP3 book file."/>
          <p:cNvPicPr>
            <a:picLocks noChangeAspect="1" noChangeArrowheads="1"/>
          </p:cNvPicPr>
          <p:nvPr/>
        </p:nvPicPr>
        <p:blipFill>
          <a:blip r:embed="rId2" cstate="print"/>
          <a:srcRect/>
          <a:stretch>
            <a:fillRect/>
          </a:stretch>
        </p:blipFill>
        <p:spPr bwMode="auto">
          <a:xfrm>
            <a:off x="262925" y="1693764"/>
            <a:ext cx="4655750" cy="3595688"/>
          </a:xfrm>
          <a:prstGeom prst="rect">
            <a:avLst/>
          </a:prstGeom>
          <a:noFill/>
          <a:ln w="9525">
            <a:noFill/>
            <a:miter lim="800000"/>
            <a:headEnd/>
            <a:tailEnd/>
          </a:ln>
        </p:spPr>
      </p:pic>
      <p:sp>
        <p:nvSpPr>
          <p:cNvPr id="7" name="Rectangle 6"/>
          <p:cNvSpPr/>
          <p:nvPr/>
        </p:nvSpPr>
        <p:spPr>
          <a:xfrm>
            <a:off x="1225431" y="6352143"/>
            <a:ext cx="5029200" cy="369332"/>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square">
            <a:spAutoFit/>
          </a:bodyPr>
          <a:lstStyle/>
          <a:p>
            <a:r>
              <a:rPr lang="en-US" dirty="0" smtClean="0"/>
              <a:t>Step by Step instructions available in Handouts</a:t>
            </a:r>
            <a:endParaRPr lang="en-US" dirty="0"/>
          </a:p>
        </p:txBody>
      </p:sp>
    </p:spTree>
    <p:extLst>
      <p:ext uri="{BB962C8B-B14F-4D97-AF65-F5344CB8AC3E}">
        <p14:creationId xmlns:p14="http://schemas.microsoft.com/office/powerpoint/2010/main" val="235117720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783"/>
            <a:ext cx="8686800" cy="1105243"/>
          </a:xfrm>
        </p:spPr>
        <p:txBody>
          <a:bodyPr/>
          <a:lstStyle/>
          <a:p>
            <a:r>
              <a:rPr lang="en-US" dirty="0" smtClean="0">
                <a:solidFill>
                  <a:schemeClr val="bg1"/>
                </a:solidFill>
              </a:rPr>
              <a:t>Practice</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t>Practice using tablet or smartphone, computer, or hardware device. </a:t>
            </a:r>
            <a:endParaRPr lang="en-US" dirty="0"/>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135</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428875"/>
            <a:ext cx="8001000"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159163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12"/>
          </p:nvPr>
        </p:nvSpPr>
        <p:spPr/>
        <p:txBody>
          <a:bodyPr/>
          <a:lstStyle/>
          <a:p>
            <a:pPr>
              <a:defRPr/>
            </a:pPr>
            <a:fld id="{6A97002E-A023-479E-B1F3-1EE54F81754F}" type="slidenum">
              <a:rPr lang="en-US" smtClean="0"/>
              <a:pPr>
                <a:defRPr/>
              </a:pPr>
              <a:t>136</a:t>
            </a:fld>
            <a:endParaRPr lang="en-US"/>
          </a:p>
        </p:txBody>
      </p:sp>
    </p:spTree>
    <p:extLst>
      <p:ext uri="{BB962C8B-B14F-4D97-AF65-F5344CB8AC3E}">
        <p14:creationId xmlns:p14="http://schemas.microsoft.com/office/powerpoint/2010/main" val="43683969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282" b="59964"/>
          <a:stretch/>
        </p:blipFill>
        <p:spPr bwMode="auto">
          <a:xfrm>
            <a:off x="817150" y="990600"/>
            <a:ext cx="7891503" cy="1812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868594" y="1946315"/>
            <a:ext cx="1066800" cy="3429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703" y="2823092"/>
            <a:ext cx="5630270" cy="347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9088" y="2764572"/>
            <a:ext cx="2133112"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57182" y="324535"/>
            <a:ext cx="7754587" cy="646331"/>
          </a:xfrm>
          <a:prstGeom prst="rect">
            <a:avLst/>
          </a:prstGeom>
          <a:noFill/>
        </p:spPr>
        <p:txBody>
          <a:bodyPr wrap="square" rtlCol="0">
            <a:spAutoFit/>
          </a:bodyPr>
          <a:lstStyle/>
          <a:p>
            <a:pPr algn="ctr">
              <a:defRPr/>
            </a:pPr>
            <a:r>
              <a:rPr lang="en-US" sz="3600" b="1" spc="50" dirty="0" smtClean="0">
                <a:ln w="11430"/>
                <a:solidFill>
                  <a:schemeClr val="bg1"/>
                </a:solidFill>
                <a:effectLst>
                  <a:outerShdw blurRad="76200" dist="50800" dir="5400000" algn="tl" rotWithShape="0">
                    <a:srgbClr val="000000">
                      <a:alpha val="65000"/>
                    </a:srgbClr>
                  </a:outerShdw>
                </a:effectLst>
                <a:ea typeface="ＭＳ Ｐゴシック" pitchFamily="-108" charset="-128"/>
              </a:rPr>
              <a:t>Training Evaluation</a:t>
            </a:r>
            <a:endParaRPr lang="en-US" sz="3600" b="1" spc="50" dirty="0">
              <a:ln w="11430"/>
              <a:solidFill>
                <a:schemeClr val="bg1"/>
              </a:solidFill>
              <a:effectLst>
                <a:outerShdw blurRad="76200" dist="50800" dir="5400000" algn="tl" rotWithShape="0">
                  <a:srgbClr val="000000">
                    <a:alpha val="65000"/>
                  </a:srgbClr>
                </a:outerShdw>
              </a:effectLst>
              <a:ea typeface="ＭＳ Ｐゴシック" pitchFamily="-108" charset="-128"/>
            </a:endParaRPr>
          </a:p>
        </p:txBody>
      </p:sp>
      <p:sp>
        <p:nvSpPr>
          <p:cNvPr id="3" name="Oval 2"/>
          <p:cNvSpPr/>
          <p:nvPr/>
        </p:nvSpPr>
        <p:spPr>
          <a:xfrm>
            <a:off x="2815389" y="5883442"/>
            <a:ext cx="3053205" cy="192506"/>
          </a:xfrm>
          <a:prstGeom prst="ellipse">
            <a:avLst/>
          </a:prstGeom>
          <a:no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2436793"/>
            <a:ext cx="2534079" cy="4247317"/>
          </a:xfrm>
          <a:prstGeom prst="rect">
            <a:avLst/>
          </a:prstGeom>
        </p:spPr>
        <p:txBody>
          <a:bodyPr wrap="square">
            <a:spAutoFit/>
          </a:bodyPr>
          <a:lstStyle/>
          <a:p>
            <a:pPr marL="285750" indent="-285750">
              <a:buFont typeface="Arial" panose="020B0604020202020204" pitchFamily="34" charset="0"/>
              <a:buChar char="•"/>
            </a:pPr>
            <a:r>
              <a:rPr lang="en-US" dirty="0"/>
              <a:t>Under Help Center, Click on Training and Resources. </a:t>
            </a:r>
          </a:p>
          <a:p>
            <a:pPr marL="285750" indent="-285750">
              <a:buFont typeface="Arial" panose="020B0604020202020204" pitchFamily="34" charset="0"/>
              <a:buChar char="•"/>
            </a:pPr>
            <a:r>
              <a:rPr lang="en-US" dirty="0"/>
              <a:t>Click on Tools for Trainers</a:t>
            </a:r>
          </a:p>
          <a:p>
            <a:pPr marL="285750" indent="-285750">
              <a:buFont typeface="Arial" panose="020B0604020202020204" pitchFamily="34" charset="0"/>
              <a:buChar char="•"/>
            </a:pPr>
            <a:r>
              <a:rPr lang="en-US" dirty="0"/>
              <a:t>Click on “</a:t>
            </a:r>
            <a:r>
              <a:rPr lang="en-US" i="1" dirty="0" err="1">
                <a:solidFill>
                  <a:schemeClr val="bg2"/>
                </a:solidFill>
              </a:rPr>
              <a:t>Bookshare</a:t>
            </a:r>
            <a:r>
              <a:rPr lang="en-US" i="1" dirty="0">
                <a:solidFill>
                  <a:schemeClr val="bg2"/>
                </a:solidFill>
              </a:rPr>
              <a:t> in Depth Professional Development </a:t>
            </a:r>
            <a:r>
              <a:rPr lang="en-US" i="1" dirty="0" smtClean="0">
                <a:solidFill>
                  <a:schemeClr val="bg2"/>
                </a:solidFill>
              </a:rPr>
              <a:t>Workshop</a:t>
            </a:r>
            <a:r>
              <a:rPr lang="en-US" dirty="0" smtClean="0"/>
              <a:t> </a:t>
            </a:r>
            <a:r>
              <a:rPr lang="en-US" dirty="0" smtClean="0">
                <a:solidFill>
                  <a:schemeClr val="bg2"/>
                </a:solidFill>
              </a:rPr>
              <a:t>Evaluation</a:t>
            </a:r>
            <a:r>
              <a:rPr lang="en-US" dirty="0" smtClean="0"/>
              <a:t>” </a:t>
            </a:r>
            <a:r>
              <a:rPr lang="en-US" dirty="0"/>
              <a:t>link</a:t>
            </a:r>
          </a:p>
          <a:p>
            <a:r>
              <a:rPr lang="en-US" dirty="0">
                <a:hlinkClick r:id="rId6"/>
              </a:rPr>
              <a:t>http://www.surveygizmo.com/s3/1252734/PDW-Follow-up-Survey-June-2013</a:t>
            </a:r>
            <a:r>
              <a:rPr lang="en-US" dirty="0"/>
              <a:t> </a:t>
            </a:r>
          </a:p>
        </p:txBody>
      </p:sp>
    </p:spTree>
    <p:extLst>
      <p:ext uri="{BB962C8B-B14F-4D97-AF65-F5344CB8AC3E}">
        <p14:creationId xmlns:p14="http://schemas.microsoft.com/office/powerpoint/2010/main" val="426324534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019300"/>
            <a:ext cx="7772400" cy="3581400"/>
          </a:xfrm>
        </p:spPr>
        <p:txBody>
          <a:bodyPr/>
          <a:lstStyle/>
          <a:p>
            <a:r>
              <a:rPr lang="en-US" sz="4400" dirty="0" smtClean="0"/>
              <a:t>Module 4:</a:t>
            </a:r>
            <a:br>
              <a:rPr lang="en-US" sz="4400" dirty="0" smtClean="0"/>
            </a:br>
            <a:r>
              <a:rPr lang="en-US" sz="4400" dirty="0"/>
              <a:t>How to support students transitioning to other schools or college and career?</a:t>
            </a:r>
          </a:p>
        </p:txBody>
      </p:sp>
      <p:sp>
        <p:nvSpPr>
          <p:cNvPr id="8" name="Content Placeholder 7"/>
          <p:cNvSpPr>
            <a:spLocks noGrp="1"/>
          </p:cNvSpPr>
          <p:nvPr>
            <p:ph idx="1"/>
          </p:nvPr>
        </p:nvSpPr>
        <p:spPr>
          <a:xfrm>
            <a:off x="685800" y="914400"/>
            <a:ext cx="7772400" cy="5410200"/>
          </a:xfrm>
        </p:spPr>
        <p:txBody>
          <a:bodyPr/>
          <a:lstStyle/>
          <a:p>
            <a:endParaRPr lang="en-US" sz="2400" dirty="0"/>
          </a:p>
          <a:p>
            <a:endParaRPr lang="en-US" dirty="0"/>
          </a:p>
        </p:txBody>
      </p:sp>
      <p:sp>
        <p:nvSpPr>
          <p:cNvPr id="6" name="Slide Number Placeholder 5"/>
          <p:cNvSpPr>
            <a:spLocks noGrp="1"/>
          </p:cNvSpPr>
          <p:nvPr>
            <p:ph type="sldNum" sz="quarter" idx="12"/>
          </p:nvPr>
        </p:nvSpPr>
        <p:spPr/>
        <p:txBody>
          <a:bodyPr/>
          <a:lstStyle/>
          <a:p>
            <a:pPr>
              <a:defRPr/>
            </a:pPr>
            <a:fld id="{175F68D7-AD0F-42C9-8958-00FB5B5BFB71}" type="slidenum">
              <a:rPr lang="en-US" smtClean="0"/>
              <a:pPr>
                <a:defRPr/>
              </a:pPr>
              <a:t>138</a:t>
            </a:fld>
            <a:endParaRPr lang="en-US"/>
          </a:p>
        </p:txBody>
      </p:sp>
    </p:spTree>
    <p:extLst>
      <p:ext uri="{BB962C8B-B14F-4D97-AF65-F5344CB8AC3E}">
        <p14:creationId xmlns:p14="http://schemas.microsoft.com/office/powerpoint/2010/main" val="84710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noFill/>
        </p:spPr>
        <p:txBody>
          <a:bodyPr/>
          <a:lstStyle/>
          <a:p>
            <a:r>
              <a:rPr lang="en-US" dirty="0" err="1" smtClean="0">
                <a:solidFill>
                  <a:schemeClr val="bg1"/>
                </a:solidFill>
              </a:rPr>
              <a:t>Bookshare</a:t>
            </a:r>
            <a:r>
              <a:rPr lang="en-US" dirty="0" smtClean="0">
                <a:solidFill>
                  <a:schemeClr val="bg1"/>
                </a:solidFill>
              </a:rPr>
              <a:t> Spans a Lifetime</a:t>
            </a:r>
          </a:p>
        </p:txBody>
      </p:sp>
      <p:sp>
        <p:nvSpPr>
          <p:cNvPr id="7172" name="Text Box 29"/>
          <p:cNvSpPr txBox="1">
            <a:spLocks noChangeArrowheads="1"/>
          </p:cNvSpPr>
          <p:nvPr/>
        </p:nvSpPr>
        <p:spPr bwMode="auto">
          <a:xfrm>
            <a:off x="1333500" y="4495800"/>
            <a:ext cx="7924800" cy="457200"/>
          </a:xfrm>
          <a:prstGeom prst="rect">
            <a:avLst/>
          </a:prstGeom>
          <a:noFill/>
          <a:ln w="9525">
            <a:noFill/>
            <a:miter lim="800000"/>
            <a:headEnd/>
            <a:tailEnd/>
          </a:ln>
        </p:spPr>
        <p:txBody>
          <a:bodyPr>
            <a:spAutoFit/>
          </a:bodyPr>
          <a:lstStyle/>
          <a:p>
            <a:pPr>
              <a:spcBef>
                <a:spcPct val="50000"/>
              </a:spcBef>
            </a:pPr>
            <a:r>
              <a:rPr lang="en-US" sz="2400" dirty="0"/>
              <a:t>Students		</a:t>
            </a:r>
            <a:r>
              <a:rPr lang="en-US" sz="2400" dirty="0" smtClean="0"/>
              <a:t>	Transitions     	</a:t>
            </a:r>
            <a:r>
              <a:rPr lang="en-US" sz="2400" dirty="0"/>
              <a:t>	Adulthood</a:t>
            </a:r>
          </a:p>
        </p:txBody>
      </p:sp>
      <p:pic>
        <p:nvPicPr>
          <p:cNvPr id="7173" name="Picture 32" descr="j0292020"/>
          <p:cNvPicPr>
            <a:picLocks noChangeAspect="1" noChangeArrowheads="1"/>
          </p:cNvPicPr>
          <p:nvPr/>
        </p:nvPicPr>
        <p:blipFill>
          <a:blip r:embed="rId3" cstate="print"/>
          <a:srcRect/>
          <a:stretch>
            <a:fillRect/>
          </a:stretch>
        </p:blipFill>
        <p:spPr bwMode="auto">
          <a:xfrm>
            <a:off x="6766560" y="2521561"/>
            <a:ext cx="1752600" cy="1663700"/>
          </a:xfrm>
          <a:prstGeom prst="rect">
            <a:avLst/>
          </a:prstGeom>
          <a:noFill/>
          <a:ln w="9525">
            <a:noFill/>
            <a:miter lim="800000"/>
            <a:headEnd/>
            <a:tailEnd/>
          </a:ln>
        </p:spPr>
      </p:pic>
      <p:pic>
        <p:nvPicPr>
          <p:cNvPr id="7174" name="Picture 34"/>
          <p:cNvPicPr>
            <a:picLocks noChangeAspect="1" noChangeArrowheads="1"/>
          </p:cNvPicPr>
          <p:nvPr/>
        </p:nvPicPr>
        <p:blipFill>
          <a:blip r:embed="rId4" cstate="print"/>
          <a:srcRect r="4167"/>
          <a:stretch>
            <a:fillRect/>
          </a:stretch>
        </p:blipFill>
        <p:spPr bwMode="auto">
          <a:xfrm>
            <a:off x="4505763" y="2331243"/>
            <a:ext cx="2133600" cy="1643063"/>
          </a:xfrm>
          <a:prstGeom prst="rect">
            <a:avLst/>
          </a:prstGeom>
          <a:noFill/>
          <a:ln w="9525">
            <a:noFill/>
            <a:miter lim="800000"/>
            <a:headEnd/>
            <a:tailEnd/>
          </a:ln>
        </p:spPr>
      </p:pic>
      <p:pic>
        <p:nvPicPr>
          <p:cNvPr id="7175" name="Picture 35"/>
          <p:cNvPicPr>
            <a:picLocks noChangeAspect="1" noChangeArrowheads="1"/>
          </p:cNvPicPr>
          <p:nvPr/>
        </p:nvPicPr>
        <p:blipFill>
          <a:blip r:embed="rId5" cstate="print"/>
          <a:srcRect r="4167"/>
          <a:stretch>
            <a:fillRect/>
          </a:stretch>
        </p:blipFill>
        <p:spPr bwMode="auto">
          <a:xfrm>
            <a:off x="2397366" y="2209800"/>
            <a:ext cx="1981200" cy="1885950"/>
          </a:xfrm>
          <a:prstGeom prst="rect">
            <a:avLst/>
          </a:prstGeom>
          <a:noFill/>
          <a:ln w="9525">
            <a:noFill/>
            <a:miter lim="800000"/>
            <a:headEnd/>
            <a:tailEnd/>
          </a:ln>
        </p:spPr>
      </p:pic>
      <p:pic>
        <p:nvPicPr>
          <p:cNvPr id="7176" name="Picture 3" descr="C:\Users\kristinak\Desktop\Raymond.jpg"/>
          <p:cNvPicPr>
            <a:picLocks noChangeAspect="1" noChangeArrowheads="1"/>
          </p:cNvPicPr>
          <p:nvPr/>
        </p:nvPicPr>
        <p:blipFill>
          <a:blip r:embed="rId6" cstate="print"/>
          <a:srcRect/>
          <a:stretch>
            <a:fillRect/>
          </a:stretch>
        </p:blipFill>
        <p:spPr bwMode="auto">
          <a:xfrm>
            <a:off x="457200" y="1828800"/>
            <a:ext cx="1752600" cy="2336800"/>
          </a:xfrm>
          <a:prstGeom prst="rect">
            <a:avLst/>
          </a:prstGeom>
          <a:noFill/>
          <a:ln w="38100">
            <a:solidFill>
              <a:schemeClr val="accent1">
                <a:lumMod val="75000"/>
              </a:schemeClr>
            </a:solidFill>
            <a:miter lim="800000"/>
            <a:headEnd/>
            <a:tailEnd/>
          </a:ln>
        </p:spPr>
      </p:pic>
      <p:sp>
        <p:nvSpPr>
          <p:cNvPr id="2" name="Right Arrow 1"/>
          <p:cNvSpPr/>
          <p:nvPr/>
        </p:nvSpPr>
        <p:spPr>
          <a:xfrm>
            <a:off x="858128" y="5584874"/>
            <a:ext cx="7295271" cy="484632"/>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46731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89"/>
            <a:ext cx="8686800" cy="1105243"/>
          </a:xfrm>
        </p:spPr>
        <p:txBody>
          <a:bodyPr/>
          <a:lstStyle/>
          <a:p>
            <a:r>
              <a:rPr lang="en-US" sz="3600" dirty="0" smtClean="0">
                <a:solidFill>
                  <a:schemeClr val="bg1"/>
                </a:solidFill>
              </a:rPr>
              <a:t>How Can </a:t>
            </a:r>
            <a:r>
              <a:rPr lang="en-US" sz="3600" dirty="0" err="1" smtClean="0">
                <a:solidFill>
                  <a:schemeClr val="bg1"/>
                </a:solidFill>
              </a:rPr>
              <a:t>Bookshare</a:t>
            </a:r>
            <a:r>
              <a:rPr lang="en-US" sz="3600" dirty="0" smtClean="0">
                <a:solidFill>
                  <a:schemeClr val="bg1"/>
                </a:solidFill>
              </a:rPr>
              <a:t> Help Students?</a:t>
            </a:r>
          </a:p>
        </p:txBody>
      </p:sp>
      <p:sp>
        <p:nvSpPr>
          <p:cNvPr id="5" name="Rectangle 7"/>
          <p:cNvSpPr>
            <a:spLocks noGrp="1" noChangeArrowheads="1"/>
          </p:cNvSpPr>
          <p:nvPr>
            <p:ph type="sldNum" sz="quarter" idx="12"/>
          </p:nvPr>
        </p:nvSpPr>
        <p:spPr/>
        <p:txBody>
          <a:bodyPr/>
          <a:lstStyle/>
          <a:p>
            <a:pPr>
              <a:defRPr/>
            </a:pPr>
            <a:fld id="{62E3197B-9A95-4CAC-A0A6-3C205822DCF6}" type="slidenum">
              <a:rPr lang="en-US"/>
              <a:pPr>
                <a:defRPr/>
              </a:pPr>
              <a:t>14</a:t>
            </a:fld>
            <a:endParaRPr lang="en-US"/>
          </a:p>
        </p:txBody>
      </p:sp>
      <p:sp>
        <p:nvSpPr>
          <p:cNvPr id="44036" name="Text Box 6"/>
          <p:cNvSpPr txBox="1">
            <a:spLocks noChangeArrowheads="1"/>
          </p:cNvSpPr>
          <p:nvPr/>
        </p:nvSpPr>
        <p:spPr bwMode="auto">
          <a:xfrm>
            <a:off x="1981200" y="5410200"/>
            <a:ext cx="184150" cy="841375"/>
          </a:xfrm>
          <a:prstGeom prst="rect">
            <a:avLst/>
          </a:prstGeom>
          <a:noFill/>
          <a:ln w="9525">
            <a:noFill/>
            <a:miter lim="800000"/>
            <a:headEnd/>
            <a:tailEnd/>
          </a:ln>
        </p:spPr>
        <p:txBody>
          <a:bodyPr wrap="none">
            <a:spAutoFit/>
          </a:bodyPr>
          <a:lstStyle/>
          <a:p>
            <a:pPr eaLnBrk="0" hangingPunct="0">
              <a:spcBef>
                <a:spcPct val="30000"/>
              </a:spcBef>
            </a:pPr>
            <a:endParaRPr lang="en-US">
              <a:cs typeface="ＭＳ Ｐゴシック"/>
            </a:endParaRPr>
          </a:p>
          <a:p>
            <a:pPr eaLnBrk="0" hangingPunct="0">
              <a:spcBef>
                <a:spcPct val="30000"/>
              </a:spcBef>
            </a:pPr>
            <a:endParaRPr lang="en-US" sz="2400" b="1">
              <a:solidFill>
                <a:srgbClr val="FF0000"/>
              </a:solidFill>
              <a:cs typeface="ＭＳ Ｐゴシック"/>
            </a:endParaRPr>
          </a:p>
        </p:txBody>
      </p:sp>
      <p:pic>
        <p:nvPicPr>
          <p:cNvPr id="3" name="Picture 2" descr="Male student talking about his favorite book: The Giver.">
            <a:hlinkClick r:id="rId3"/>
          </p:cNvPr>
          <p:cNvPicPr>
            <a:picLocks noChangeAspect="1"/>
          </p:cNvPicPr>
          <p:nvPr/>
        </p:nvPicPr>
        <p:blipFill rotWithShape="1">
          <a:blip r:embed="rId4"/>
          <a:srcRect l="9956" t="20880" r="41435" b="20878"/>
          <a:stretch/>
        </p:blipFill>
        <p:spPr>
          <a:xfrm>
            <a:off x="1524000" y="1684147"/>
            <a:ext cx="5753100" cy="3673666"/>
          </a:xfrm>
          <a:prstGeom prst="rect">
            <a:avLst/>
          </a:prstGeom>
        </p:spPr>
      </p:pic>
      <p:sp>
        <p:nvSpPr>
          <p:cNvPr id="4" name="Rectangle 3"/>
          <p:cNvSpPr/>
          <p:nvPr/>
        </p:nvSpPr>
        <p:spPr>
          <a:xfrm>
            <a:off x="609600" y="5233880"/>
            <a:ext cx="7924800" cy="923330"/>
          </a:xfrm>
          <a:prstGeom prst="rect">
            <a:avLst/>
          </a:prstGeom>
        </p:spPr>
        <p:txBody>
          <a:bodyPr wrap="square">
            <a:spAutoFit/>
          </a:bodyPr>
          <a:lstStyle/>
          <a:p>
            <a:r>
              <a:rPr lang="en-US" dirty="0">
                <a:hlinkClick r:id="rId3"/>
              </a:rPr>
              <a:t>https://</a:t>
            </a:r>
            <a:r>
              <a:rPr lang="en-US" dirty="0" smtClean="0">
                <a:hlinkClick r:id="rId3"/>
              </a:rPr>
              <a:t>www.youtube.com/watch?v=pqMyXvjAapg&amp;list=UUsdaGZ6BwljeFXCyz694hkQ</a:t>
            </a:r>
            <a:endParaRPr lang="en-US" dirty="0" smtClean="0"/>
          </a:p>
          <a:p>
            <a:endParaRPr lang="en-US" dirty="0"/>
          </a:p>
        </p:txBody>
      </p:sp>
    </p:spTree>
    <p:extLst>
      <p:ext uri="{BB962C8B-B14F-4D97-AF65-F5344CB8AC3E}">
        <p14:creationId xmlns:p14="http://schemas.microsoft.com/office/powerpoint/2010/main" val="345606459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837028" y="239151"/>
            <a:ext cx="8686800" cy="1105243"/>
          </a:xfrm>
        </p:spPr>
        <p:txBody>
          <a:bodyPr/>
          <a:lstStyle/>
          <a:p>
            <a:pPr eaLnBrk="1" hangingPunct="1"/>
            <a:r>
              <a:rPr lang="en-US" sz="3600" dirty="0" smtClean="0">
                <a:solidFill>
                  <a:schemeClr val="bg1"/>
                </a:solidFill>
              </a:rPr>
              <a:t>Student Transitioning to </a:t>
            </a:r>
            <a:br>
              <a:rPr lang="en-US" sz="3600" dirty="0" smtClean="0">
                <a:solidFill>
                  <a:schemeClr val="bg1"/>
                </a:solidFill>
              </a:rPr>
            </a:br>
            <a:r>
              <a:rPr lang="en-US" sz="3600" dirty="0" smtClean="0">
                <a:solidFill>
                  <a:schemeClr val="bg1"/>
                </a:solidFill>
              </a:rPr>
              <a:t>New </a:t>
            </a:r>
            <a:r>
              <a:rPr lang="en-US" sz="3600" dirty="0">
                <a:solidFill>
                  <a:schemeClr val="bg1"/>
                </a:solidFill>
              </a:rPr>
              <a:t>S</a:t>
            </a:r>
            <a:r>
              <a:rPr lang="en-US" sz="3600" dirty="0" smtClean="0">
                <a:solidFill>
                  <a:schemeClr val="bg1"/>
                </a:solidFill>
              </a:rPr>
              <a:t>chool or District</a:t>
            </a:r>
          </a:p>
        </p:txBody>
      </p:sp>
      <p:sp>
        <p:nvSpPr>
          <p:cNvPr id="5123" name="Content Placeholder 2"/>
          <p:cNvSpPr>
            <a:spLocks noGrp="1"/>
          </p:cNvSpPr>
          <p:nvPr>
            <p:ph idx="1"/>
          </p:nvPr>
        </p:nvSpPr>
        <p:spPr>
          <a:xfrm>
            <a:off x="546100" y="1803400"/>
            <a:ext cx="7912100" cy="4673600"/>
          </a:xfrm>
        </p:spPr>
        <p:txBody>
          <a:bodyPr/>
          <a:lstStyle/>
          <a:p>
            <a:pPr eaLnBrk="1" hangingPunct="1"/>
            <a:r>
              <a:rPr lang="en-US" dirty="0" smtClean="0"/>
              <a:t>Put Bookshare in their backpack &amp; keep student status current</a:t>
            </a:r>
          </a:p>
          <a:p>
            <a:pPr eaLnBrk="1" hangingPunct="1"/>
            <a:r>
              <a:rPr lang="en-US" dirty="0" smtClean="0"/>
              <a:t>Make sure new school has student on their Bookshare roster</a:t>
            </a:r>
          </a:p>
          <a:p>
            <a:pPr eaLnBrk="1" hangingPunct="1"/>
            <a:r>
              <a:rPr lang="en-US" dirty="0" smtClean="0"/>
              <a:t>Determine the best tools for your student for smooth transition</a:t>
            </a:r>
          </a:p>
          <a:p>
            <a:pPr eaLnBrk="1" hangingPunct="1"/>
            <a:r>
              <a:rPr lang="en-US" dirty="0" smtClean="0"/>
              <a:t>Inform parents on how to use Bookshare</a:t>
            </a:r>
          </a:p>
          <a:p>
            <a:pPr eaLnBrk="1" hangingPunct="1"/>
            <a:r>
              <a:rPr lang="en-US" dirty="0" smtClean="0"/>
              <a:t>Request books now!</a:t>
            </a:r>
          </a:p>
        </p:txBody>
      </p:sp>
      <p:sp>
        <p:nvSpPr>
          <p:cNvPr id="4100" name="Slide Number Placeholder 4"/>
          <p:cNvSpPr>
            <a:spLocks noGrp="1"/>
          </p:cNvSpPr>
          <p:nvPr>
            <p:ph type="sldNum" sz="quarter" idx="12"/>
          </p:nvPr>
        </p:nvSpPr>
        <p:spPr>
          <a:xfrm>
            <a:off x="6553200" y="6248400"/>
            <a:ext cx="1905000" cy="457200"/>
          </a:xfrm>
        </p:spPr>
        <p:txBody>
          <a:bodyPr/>
          <a:lstStyle/>
          <a:p>
            <a:pPr>
              <a:defRPr/>
            </a:pPr>
            <a:fld id="{56EEC519-E355-45D0-8A39-9BFD3EE0E00B}" type="slidenum">
              <a:rPr lang="en-US" smtClean="0"/>
              <a:pPr>
                <a:defRPr/>
              </a:pPr>
              <a:t>140</a:t>
            </a:fld>
            <a:endParaRPr lang="en-US" smtClean="0"/>
          </a:p>
        </p:txBody>
      </p:sp>
    </p:spTree>
    <p:extLst>
      <p:ext uri="{BB962C8B-B14F-4D97-AF65-F5344CB8AC3E}">
        <p14:creationId xmlns:p14="http://schemas.microsoft.com/office/powerpoint/2010/main" val="23717447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CA" dirty="0" smtClean="0">
                <a:solidFill>
                  <a:schemeClr val="bg1"/>
                </a:solidFill>
              </a:rPr>
              <a:t>College Bound?</a:t>
            </a:r>
          </a:p>
        </p:txBody>
      </p:sp>
      <p:sp>
        <p:nvSpPr>
          <p:cNvPr id="17411" name="Rectangle 3"/>
          <p:cNvSpPr>
            <a:spLocks noGrp="1" noChangeArrowheads="1"/>
          </p:cNvSpPr>
          <p:nvPr>
            <p:ph idx="1"/>
          </p:nvPr>
        </p:nvSpPr>
        <p:spPr>
          <a:xfrm>
            <a:off x="457200" y="1576754"/>
            <a:ext cx="7772400" cy="4800600"/>
          </a:xfrm>
        </p:spPr>
        <p:txBody>
          <a:bodyPr/>
          <a:lstStyle/>
          <a:p>
            <a:pPr>
              <a:buFont typeface="Wingdings" pitchFamily="-65" charset="2"/>
              <a:buNone/>
            </a:pPr>
            <a:r>
              <a:rPr lang="en-CA" sz="2400" dirty="0" smtClean="0"/>
              <a:t>“If I am continuing on with postsecondary education, how do I maintain my Bookshare membership?”</a:t>
            </a:r>
          </a:p>
          <a:p>
            <a:pPr lvl="1"/>
            <a:r>
              <a:rPr lang="en-CA" sz="2400" dirty="0" smtClean="0"/>
              <a:t>Use the summer months to prepare for your new school.</a:t>
            </a:r>
          </a:p>
          <a:p>
            <a:pPr lvl="1"/>
            <a:r>
              <a:rPr lang="en-CA" sz="2400" dirty="0" smtClean="0"/>
              <a:t>You will want to have an Individual Membership:</a:t>
            </a:r>
          </a:p>
          <a:p>
            <a:pPr lvl="2">
              <a:buFont typeface="Wingdings 2" pitchFamily="-65" charset="2"/>
              <a:buNone/>
            </a:pPr>
            <a:r>
              <a:rPr lang="en-CA" sz="2000" dirty="0" smtClean="0"/>
              <a:t>You can sign yourself up (students under 18 need a parent or guardian’s permission) or your school can help you get an Individual membership. </a:t>
            </a:r>
          </a:p>
          <a:p>
            <a:pPr lvl="2">
              <a:buFont typeface="Wingdings 2" pitchFamily="-65" charset="2"/>
              <a:buNone/>
            </a:pPr>
            <a:r>
              <a:rPr lang="en-CA" sz="2000" dirty="0" smtClean="0"/>
              <a:t>Your new college or vocational school might have an organizational membership; you can also be added to that.</a:t>
            </a:r>
          </a:p>
          <a:p>
            <a:pPr lvl="1"/>
            <a:r>
              <a:rPr lang="en-CA" sz="2400" dirty="0" smtClean="0"/>
              <a:t>Keep student status current with school information </a:t>
            </a:r>
          </a:p>
          <a:p>
            <a:pPr lvl="3">
              <a:buFont typeface="Wingdings 2" pitchFamily="-65" charset="2"/>
              <a:buNone/>
            </a:pPr>
            <a:endParaRPr lang="en-CA" sz="1800" dirty="0" smtClean="0"/>
          </a:p>
          <a:p>
            <a:pPr lvl="3">
              <a:buFont typeface="Wingdings 2" pitchFamily="-65" charset="2"/>
              <a:buNone/>
            </a:pPr>
            <a:endParaRPr lang="en-CA" sz="1800" dirty="0" smtClean="0"/>
          </a:p>
          <a:p>
            <a:pPr lvl="3">
              <a:buFont typeface="Wingdings 2" pitchFamily="-65" charset="2"/>
              <a:buNone/>
            </a:pPr>
            <a:endParaRPr lang="en-CA" sz="1800" dirty="0" smtClean="0"/>
          </a:p>
          <a:p>
            <a:pPr lvl="2">
              <a:buFont typeface="Wingdings 2" pitchFamily="-65" charset="2"/>
              <a:buNone/>
            </a:pPr>
            <a:endParaRPr lang="en-CA" sz="2000" dirty="0" smtClean="0"/>
          </a:p>
        </p:txBody>
      </p:sp>
    </p:spTree>
    <p:extLst>
      <p:ext uri="{BB962C8B-B14F-4D97-AF65-F5344CB8AC3E}">
        <p14:creationId xmlns:p14="http://schemas.microsoft.com/office/powerpoint/2010/main" val="901540687"/>
      </p:ext>
    </p:ext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CA" dirty="0" smtClean="0">
                <a:solidFill>
                  <a:schemeClr val="bg1"/>
                </a:solidFill>
              </a:rPr>
              <a:t>Taking a Break?</a:t>
            </a:r>
          </a:p>
        </p:txBody>
      </p:sp>
      <p:sp>
        <p:nvSpPr>
          <p:cNvPr id="36867" name="Rectangle 3"/>
          <p:cNvSpPr>
            <a:spLocks noGrp="1" noChangeArrowheads="1"/>
          </p:cNvSpPr>
          <p:nvPr>
            <p:ph idx="1"/>
          </p:nvPr>
        </p:nvSpPr>
        <p:spPr/>
        <p:txBody>
          <a:bodyPr/>
          <a:lstStyle/>
          <a:p>
            <a:pPr>
              <a:lnSpc>
                <a:spcPct val="90000"/>
              </a:lnSpc>
              <a:buFont typeface="Wingdings" pitchFamily="-65" charset="2"/>
              <a:buNone/>
            </a:pPr>
            <a:r>
              <a:rPr lang="en-CA" sz="2400" dirty="0" smtClean="0"/>
              <a:t>If a student is </a:t>
            </a:r>
            <a:r>
              <a:rPr lang="en-CA" sz="2400" b="1" dirty="0" smtClean="0"/>
              <a:t>not</a:t>
            </a:r>
            <a:r>
              <a:rPr lang="en-CA" sz="2400" dirty="0" smtClean="0"/>
              <a:t> continuing on for post-secondary education, they can still maintain Bookshare membership.</a:t>
            </a:r>
          </a:p>
          <a:p>
            <a:pPr lvl="1">
              <a:lnSpc>
                <a:spcPct val="90000"/>
              </a:lnSpc>
            </a:pPr>
            <a:r>
              <a:rPr lang="en-CA" sz="2400" dirty="0" smtClean="0"/>
              <a:t>Student has 6 weeks to access Bookshare. </a:t>
            </a:r>
          </a:p>
          <a:p>
            <a:pPr lvl="1">
              <a:lnSpc>
                <a:spcPct val="90000"/>
              </a:lnSpc>
            </a:pPr>
            <a:r>
              <a:rPr lang="en-CA" sz="2400" dirty="0" smtClean="0"/>
              <a:t>Student should notify Bookshare membership </a:t>
            </a:r>
          </a:p>
          <a:p>
            <a:pPr lvl="2">
              <a:lnSpc>
                <a:spcPct val="90000"/>
              </a:lnSpc>
            </a:pPr>
            <a:r>
              <a:rPr lang="en-CA" sz="2000" dirty="0" smtClean="0"/>
              <a:t>Contact us at: </a:t>
            </a:r>
            <a:r>
              <a:rPr lang="en-CA" sz="2000" dirty="0" smtClean="0">
                <a:hlinkClick r:id="rId3"/>
              </a:rPr>
              <a:t>www.bookshare.org/contactUs</a:t>
            </a:r>
            <a:endParaRPr lang="en-CA" sz="2000" dirty="0" smtClean="0"/>
          </a:p>
          <a:p>
            <a:pPr lvl="3">
              <a:lnSpc>
                <a:spcPct val="90000"/>
              </a:lnSpc>
              <a:buFont typeface="Wingdings 2" pitchFamily="-65" charset="2"/>
              <a:buNone/>
            </a:pPr>
            <a:r>
              <a:rPr lang="en-CA" sz="1600" dirty="0" smtClean="0"/>
              <a:t>(select “Membership and Registration”) </a:t>
            </a:r>
          </a:p>
          <a:p>
            <a:pPr lvl="2">
              <a:lnSpc>
                <a:spcPct val="90000"/>
              </a:lnSpc>
            </a:pPr>
            <a:r>
              <a:rPr lang="en-CA" dirty="0" smtClean="0"/>
              <a:t>$75 Qualified non-Student  - first year </a:t>
            </a:r>
          </a:p>
          <a:p>
            <a:pPr lvl="2">
              <a:lnSpc>
                <a:spcPct val="90000"/>
              </a:lnSpc>
              <a:buFont typeface="Wingdings 2" pitchFamily="-65" charset="2"/>
              <a:buNone/>
            </a:pPr>
            <a:r>
              <a:rPr lang="en-CA" dirty="0" smtClean="0"/>
              <a:t>	Breakdown: $25 one time set up fee for qualified non student +$50 yearly membership (</a:t>
            </a:r>
            <a:r>
              <a:rPr lang="en-CA" sz="1800" dirty="0" smtClean="0"/>
              <a:t>students need not pay the $25</a:t>
            </a:r>
            <a:r>
              <a:rPr lang="en-CA" dirty="0" smtClean="0"/>
              <a:t>)</a:t>
            </a:r>
          </a:p>
          <a:p>
            <a:pPr lvl="2">
              <a:lnSpc>
                <a:spcPct val="90000"/>
              </a:lnSpc>
            </a:pPr>
            <a:r>
              <a:rPr lang="en-CA" dirty="0" smtClean="0"/>
              <a:t>Once a student again, membership is FREE!</a:t>
            </a:r>
          </a:p>
          <a:p>
            <a:pPr>
              <a:lnSpc>
                <a:spcPct val="90000"/>
              </a:lnSpc>
            </a:pPr>
            <a:endParaRPr lang="en-CA" dirty="0" smtClean="0"/>
          </a:p>
        </p:txBody>
      </p:sp>
    </p:spTree>
    <p:extLst>
      <p:ext uri="{BB962C8B-B14F-4D97-AF65-F5344CB8AC3E}">
        <p14:creationId xmlns:p14="http://schemas.microsoft.com/office/powerpoint/2010/main" val="396692685"/>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sz="3600" dirty="0" smtClean="0">
                <a:solidFill>
                  <a:schemeClr val="bg1"/>
                </a:solidFill>
              </a:rPr>
              <a:t>Reading Success in College</a:t>
            </a:r>
          </a:p>
        </p:txBody>
      </p:sp>
      <p:sp>
        <p:nvSpPr>
          <p:cNvPr id="5123" name="Content Placeholder 2"/>
          <p:cNvSpPr>
            <a:spLocks noGrp="1"/>
          </p:cNvSpPr>
          <p:nvPr>
            <p:ph idx="1"/>
          </p:nvPr>
        </p:nvSpPr>
        <p:spPr>
          <a:xfrm>
            <a:off x="533400" y="1485900"/>
            <a:ext cx="8077200" cy="4673600"/>
          </a:xfrm>
        </p:spPr>
        <p:txBody>
          <a:bodyPr/>
          <a:lstStyle/>
          <a:p>
            <a:r>
              <a:rPr lang="en-US" sz="3400" dirty="0" smtClean="0"/>
              <a:t> </a:t>
            </a:r>
            <a:r>
              <a:rPr lang="en-US" dirty="0" smtClean="0"/>
              <a:t>Explore our Student Resources collection:</a:t>
            </a:r>
          </a:p>
          <a:p>
            <a:pPr lvl="1"/>
            <a:r>
              <a:rPr lang="en-US" dirty="0">
                <a:hlinkClick r:id="rId3"/>
              </a:rPr>
              <a:t>https://</a:t>
            </a:r>
            <a:r>
              <a:rPr lang="en-US" dirty="0" smtClean="0">
                <a:hlinkClick r:id="rId3"/>
              </a:rPr>
              <a:t>www.bookshare.org/browse/collection/38/Student</a:t>
            </a:r>
            <a:endParaRPr lang="en-US" dirty="0" smtClean="0"/>
          </a:p>
          <a:p>
            <a:pPr lvl="1"/>
            <a:r>
              <a:rPr lang="en-US" dirty="0" smtClean="0"/>
              <a:t>Not all DSS offices are the same. Learn more from the AHEAD site:</a:t>
            </a:r>
          </a:p>
          <a:p>
            <a:pPr lvl="1"/>
            <a:r>
              <a:rPr lang="en-US" dirty="0" smtClean="0">
                <a:hlinkClick r:id="rId4"/>
              </a:rPr>
              <a:t>http://www.ahead.org/students-parents</a:t>
            </a:r>
            <a:endParaRPr lang="en-US" dirty="0" smtClean="0"/>
          </a:p>
          <a:p>
            <a:pPr eaLnBrk="1" hangingPunct="1"/>
            <a:r>
              <a:rPr lang="en-US" dirty="0" smtClean="0"/>
              <a:t> Understand what services are available and look for other programs like TRIO</a:t>
            </a:r>
          </a:p>
        </p:txBody>
      </p:sp>
      <p:sp>
        <p:nvSpPr>
          <p:cNvPr id="4100" name="Slide Number Placeholder 4"/>
          <p:cNvSpPr>
            <a:spLocks noGrp="1"/>
          </p:cNvSpPr>
          <p:nvPr>
            <p:ph type="sldNum" sz="quarter" idx="12"/>
          </p:nvPr>
        </p:nvSpPr>
        <p:spPr>
          <a:xfrm>
            <a:off x="6553200" y="6248400"/>
            <a:ext cx="1905000" cy="457200"/>
          </a:xfrm>
        </p:spPr>
        <p:txBody>
          <a:bodyPr/>
          <a:lstStyle/>
          <a:p>
            <a:pPr>
              <a:defRPr/>
            </a:pPr>
            <a:fld id="{56EEC519-E355-45D0-8A39-9BFD3EE0E00B}" type="slidenum">
              <a:rPr lang="en-US" smtClean="0"/>
              <a:pPr>
                <a:defRPr/>
              </a:pPr>
              <a:t>143</a:t>
            </a:fld>
            <a:endParaRPr lang="en-US" smtClean="0"/>
          </a:p>
        </p:txBody>
      </p:sp>
    </p:spTree>
    <p:extLst>
      <p:ext uri="{BB962C8B-B14F-4D97-AF65-F5344CB8AC3E}">
        <p14:creationId xmlns:p14="http://schemas.microsoft.com/office/powerpoint/2010/main" val="1675724407"/>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sz="3600" dirty="0" smtClean="0">
                <a:solidFill>
                  <a:schemeClr val="bg1"/>
                </a:solidFill>
              </a:rPr>
              <a:t>Reading Success in College</a:t>
            </a:r>
          </a:p>
        </p:txBody>
      </p:sp>
      <p:sp>
        <p:nvSpPr>
          <p:cNvPr id="5123" name="Content Placeholder 2"/>
          <p:cNvSpPr>
            <a:spLocks noGrp="1"/>
          </p:cNvSpPr>
          <p:nvPr>
            <p:ph idx="1"/>
          </p:nvPr>
        </p:nvSpPr>
        <p:spPr>
          <a:xfrm>
            <a:off x="546100" y="1803400"/>
            <a:ext cx="7912100" cy="4673600"/>
          </a:xfrm>
        </p:spPr>
        <p:txBody>
          <a:bodyPr/>
          <a:lstStyle/>
          <a:p>
            <a:pPr eaLnBrk="1" hangingPunct="1"/>
            <a:r>
              <a:rPr lang="en-US" dirty="0" smtClean="0"/>
              <a:t>Try different AT – find what works</a:t>
            </a:r>
          </a:p>
          <a:p>
            <a:pPr eaLnBrk="1" hangingPunct="1"/>
            <a:r>
              <a:rPr lang="en-US" dirty="0" smtClean="0"/>
              <a:t>Advocate and take full advantage of services available</a:t>
            </a:r>
          </a:p>
          <a:p>
            <a:pPr eaLnBrk="1" hangingPunct="1"/>
            <a:r>
              <a:rPr lang="en-US" dirty="0" smtClean="0"/>
              <a:t>Communicate your needs from the start, get to know your professors</a:t>
            </a:r>
          </a:p>
          <a:p>
            <a:pPr eaLnBrk="1" hangingPunct="1"/>
            <a:r>
              <a:rPr lang="en-US" dirty="0" smtClean="0"/>
              <a:t>Be sure to have your Bookshare membership and make book requests in advance</a:t>
            </a:r>
          </a:p>
        </p:txBody>
      </p:sp>
      <p:sp>
        <p:nvSpPr>
          <p:cNvPr id="4100" name="Slide Number Placeholder 4"/>
          <p:cNvSpPr>
            <a:spLocks noGrp="1"/>
          </p:cNvSpPr>
          <p:nvPr>
            <p:ph type="sldNum" sz="quarter" idx="12"/>
          </p:nvPr>
        </p:nvSpPr>
        <p:spPr>
          <a:xfrm>
            <a:off x="6553200" y="6248400"/>
            <a:ext cx="1905000" cy="457200"/>
          </a:xfrm>
        </p:spPr>
        <p:txBody>
          <a:bodyPr/>
          <a:lstStyle/>
          <a:p>
            <a:pPr>
              <a:defRPr/>
            </a:pPr>
            <a:fld id="{56EEC519-E355-45D0-8A39-9BFD3EE0E00B}" type="slidenum">
              <a:rPr lang="en-US" smtClean="0"/>
              <a:pPr>
                <a:defRPr/>
              </a:pPr>
              <a:t>144</a:t>
            </a:fld>
            <a:endParaRPr lang="en-US" smtClean="0"/>
          </a:p>
        </p:txBody>
      </p:sp>
    </p:spTree>
    <p:extLst>
      <p:ext uri="{BB962C8B-B14F-4D97-AF65-F5344CB8AC3E}">
        <p14:creationId xmlns:p14="http://schemas.microsoft.com/office/powerpoint/2010/main" val="2631180803"/>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Next Steps</a:t>
            </a:r>
            <a:endParaRPr lang="en-US" dirty="0"/>
          </a:p>
        </p:txBody>
      </p:sp>
      <p:sp>
        <p:nvSpPr>
          <p:cNvPr id="8" name="Text Placeholder 7"/>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145</a:t>
            </a:fld>
            <a:endParaRPr lang="en-US"/>
          </a:p>
        </p:txBody>
      </p:sp>
    </p:spTree>
    <p:extLst>
      <p:ext uri="{BB962C8B-B14F-4D97-AF65-F5344CB8AC3E}">
        <p14:creationId xmlns:p14="http://schemas.microsoft.com/office/powerpoint/2010/main" val="30709991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51791"/>
            <a:ext cx="8686800" cy="1105243"/>
          </a:xfrm>
        </p:spPr>
        <p:txBody>
          <a:bodyPr/>
          <a:lstStyle/>
          <a:p>
            <a:r>
              <a:rPr lang="en-US" dirty="0" smtClean="0">
                <a:solidFill>
                  <a:schemeClr val="bg1"/>
                </a:solidFill>
              </a:rPr>
              <a:t>Personal Journaling</a:t>
            </a:r>
            <a:endParaRPr lang="en-US" dirty="0">
              <a:solidFill>
                <a:schemeClr val="bg1"/>
              </a:solidFill>
            </a:endParaRPr>
          </a:p>
        </p:txBody>
      </p:sp>
      <p:sp>
        <p:nvSpPr>
          <p:cNvPr id="6" name="Content Placeholder 5"/>
          <p:cNvSpPr>
            <a:spLocks noGrp="1"/>
          </p:cNvSpPr>
          <p:nvPr>
            <p:ph idx="1"/>
          </p:nvPr>
        </p:nvSpPr>
        <p:spPr>
          <a:xfrm>
            <a:off x="685800" y="2186608"/>
            <a:ext cx="7772400" cy="3909391"/>
          </a:xfrm>
        </p:spPr>
        <p:txBody>
          <a:bodyPr/>
          <a:lstStyle/>
          <a:p>
            <a:r>
              <a:rPr lang="en-US" dirty="0" smtClean="0"/>
              <a:t>Review what you had noted during the personal journaling time at the beginning of the session. </a:t>
            </a:r>
          </a:p>
          <a:p>
            <a:pPr lvl="1"/>
            <a:r>
              <a:rPr lang="en-US" dirty="0" smtClean="0"/>
              <a:t>Were your questions answered? </a:t>
            </a:r>
            <a:endParaRPr lang="en-US" dirty="0"/>
          </a:p>
          <a:p>
            <a:pPr lvl="1"/>
            <a:r>
              <a:rPr lang="en-US" dirty="0" smtClean="0"/>
              <a:t>Did the training meet your objective or goals?</a:t>
            </a:r>
          </a:p>
          <a:p>
            <a:pPr lvl="1"/>
            <a:endParaRPr lang="en-US" dirty="0"/>
          </a:p>
          <a:p>
            <a:pPr marL="342900" lvl="1" indent="-342900">
              <a:buFont typeface="Arial"/>
              <a:buChar char="•"/>
            </a:pPr>
            <a:r>
              <a:rPr lang="en-US" dirty="0" smtClean="0"/>
              <a:t>Discuss with partner/team</a:t>
            </a:r>
            <a:endParaRPr lang="en-US" dirty="0"/>
          </a:p>
        </p:txBody>
      </p:sp>
      <p:sp>
        <p:nvSpPr>
          <p:cNvPr id="4" name="Slide Number Placeholder 3"/>
          <p:cNvSpPr>
            <a:spLocks noGrp="1"/>
          </p:cNvSpPr>
          <p:nvPr>
            <p:ph type="sldNum" sz="quarter" idx="12"/>
          </p:nvPr>
        </p:nvSpPr>
        <p:spPr/>
        <p:txBody>
          <a:bodyPr/>
          <a:lstStyle/>
          <a:p>
            <a:pPr>
              <a:defRPr/>
            </a:pPr>
            <a:fld id="{6A97002E-A023-479E-B1F3-1EE54F81754F}" type="slidenum">
              <a:rPr lang="en-US" smtClean="0"/>
              <a:pPr>
                <a:defRPr/>
              </a:pPr>
              <a:t>146</a:t>
            </a:fld>
            <a:endParaRPr lang="en-US"/>
          </a:p>
        </p:txBody>
      </p:sp>
    </p:spTree>
    <p:extLst>
      <p:ext uri="{BB962C8B-B14F-4D97-AF65-F5344CB8AC3E}">
        <p14:creationId xmlns:p14="http://schemas.microsoft.com/office/powerpoint/2010/main" val="220570560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4"/>
          <p:cNvSpPr>
            <a:spLocks noGrp="1"/>
          </p:cNvSpPr>
          <p:nvPr>
            <p:ph type="title"/>
          </p:nvPr>
        </p:nvSpPr>
        <p:spPr>
          <a:xfrm>
            <a:off x="533400" y="195775"/>
            <a:ext cx="7772400" cy="990600"/>
          </a:xfrm>
        </p:spPr>
        <p:txBody>
          <a:bodyPr/>
          <a:lstStyle/>
          <a:p>
            <a:r>
              <a:rPr lang="en-US" sz="3600" dirty="0" smtClean="0">
                <a:solidFill>
                  <a:schemeClr val="bg1"/>
                </a:solidFill>
              </a:rPr>
              <a:t>Action Plan</a:t>
            </a:r>
          </a:p>
        </p:txBody>
      </p:sp>
      <p:sp>
        <p:nvSpPr>
          <p:cNvPr id="6" name="Content Placeholder 5"/>
          <p:cNvSpPr>
            <a:spLocks noGrp="1"/>
          </p:cNvSpPr>
          <p:nvPr>
            <p:ph idx="1"/>
          </p:nvPr>
        </p:nvSpPr>
        <p:spPr>
          <a:xfrm>
            <a:off x="685800" y="1789039"/>
            <a:ext cx="7772400" cy="4572000"/>
          </a:xfrm>
        </p:spPr>
        <p:txBody>
          <a:bodyPr/>
          <a:lstStyle/>
          <a:p>
            <a:r>
              <a:rPr lang="en-US" dirty="0" smtClean="0"/>
              <a:t>Think about how you might implement Bookshare in your classroom or with students</a:t>
            </a:r>
          </a:p>
          <a:p>
            <a:r>
              <a:rPr lang="en-US" dirty="0" smtClean="0"/>
              <a:t>Use the Action Plan Template to frame your conversations</a:t>
            </a:r>
          </a:p>
          <a:p>
            <a:r>
              <a:rPr lang="en-US" dirty="0" smtClean="0"/>
              <a:t>Be prepared to share out with the group</a:t>
            </a:r>
          </a:p>
          <a:p>
            <a:endParaRPr lang="en-US" dirty="0" smtClean="0"/>
          </a:p>
        </p:txBody>
      </p:sp>
      <p:sp>
        <p:nvSpPr>
          <p:cNvPr id="4" name="Rectangle 7"/>
          <p:cNvSpPr>
            <a:spLocks noGrp="1" noChangeArrowheads="1"/>
          </p:cNvSpPr>
          <p:nvPr>
            <p:ph type="sldNum" sz="quarter" idx="12"/>
          </p:nvPr>
        </p:nvSpPr>
        <p:spPr/>
        <p:txBody>
          <a:bodyPr/>
          <a:lstStyle/>
          <a:p>
            <a:pPr>
              <a:defRPr/>
            </a:pPr>
            <a:fld id="{D60AAA7B-EAE4-4305-803B-CADD04E1003D}" type="slidenum">
              <a:rPr lang="en-US"/>
              <a:pPr>
                <a:defRPr/>
              </a:pPr>
              <a:t>147</a:t>
            </a:fld>
            <a:endParaRPr lang="en-US"/>
          </a:p>
        </p:txBody>
      </p:sp>
    </p:spTree>
    <p:extLst>
      <p:ext uri="{BB962C8B-B14F-4D97-AF65-F5344CB8AC3E}">
        <p14:creationId xmlns:p14="http://schemas.microsoft.com/office/powerpoint/2010/main" val="409773849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57163"/>
            <a:ext cx="8686800" cy="1105243"/>
          </a:xfrm>
        </p:spPr>
        <p:txBody>
          <a:bodyPr/>
          <a:lstStyle/>
          <a:p>
            <a:r>
              <a:rPr lang="en-US" dirty="0" smtClean="0">
                <a:solidFill>
                  <a:schemeClr val="bg1">
                    <a:lumMod val="95000"/>
                  </a:schemeClr>
                </a:solidFill>
              </a:rPr>
              <a:t>Become a Mentor Teacher</a:t>
            </a:r>
            <a:endParaRPr lang="en-US" dirty="0">
              <a:solidFill>
                <a:schemeClr val="bg1">
                  <a:lumMod val="95000"/>
                </a:schemeClr>
              </a:solidFill>
            </a:endParaRPr>
          </a:p>
        </p:txBody>
      </p:sp>
      <p:sp>
        <p:nvSpPr>
          <p:cNvPr id="3" name="Content Placeholder 2"/>
          <p:cNvSpPr>
            <a:spLocks noGrp="1"/>
          </p:cNvSpPr>
          <p:nvPr>
            <p:ph idx="1"/>
          </p:nvPr>
        </p:nvSpPr>
        <p:spPr>
          <a:xfrm>
            <a:off x="685800" y="1788469"/>
            <a:ext cx="7772400" cy="4572000"/>
          </a:xfrm>
        </p:spPr>
        <p:txBody>
          <a:bodyPr/>
          <a:lstStyle/>
          <a:p>
            <a:r>
              <a:rPr lang="en-US" dirty="0" smtClean="0"/>
              <a:t>Access Training Materials</a:t>
            </a:r>
          </a:p>
          <a:p>
            <a:r>
              <a:rPr lang="en-US" dirty="0" smtClean="0"/>
              <a:t>Network with over 500 other educators</a:t>
            </a:r>
          </a:p>
          <a:p>
            <a:r>
              <a:rPr lang="en-US" dirty="0" smtClean="0"/>
              <a:t>Share best practices </a:t>
            </a:r>
          </a:p>
          <a:p>
            <a:r>
              <a:rPr lang="en-US" dirty="0" smtClean="0"/>
              <a:t>Learn about special promotions</a:t>
            </a:r>
          </a:p>
          <a:p>
            <a:r>
              <a:rPr lang="en-US" dirty="0" smtClean="0"/>
              <a:t>Receive a chance to win technology for your school</a:t>
            </a:r>
          </a:p>
          <a:p>
            <a:r>
              <a:rPr lang="en-US" dirty="0" smtClean="0"/>
              <a:t>Find more information: </a:t>
            </a:r>
            <a:r>
              <a:rPr lang="en-US" dirty="0" smtClean="0">
                <a:hlinkClick r:id="rId2"/>
              </a:rPr>
              <a:t>https</a:t>
            </a:r>
            <a:r>
              <a:rPr lang="en-US" dirty="0">
                <a:hlinkClick r:id="rId2"/>
              </a:rPr>
              <a:t>://www.bookshare.org/cms/get-involved/connect/mentor-teachers-</a:t>
            </a:r>
            <a:r>
              <a:rPr lang="en-US" dirty="0" smtClean="0">
                <a:hlinkClick r:id="rId2"/>
              </a:rPr>
              <a:t>program</a:t>
            </a:r>
            <a:r>
              <a:rPr lang="en-US" dirty="0" smtClean="0"/>
              <a:t> </a:t>
            </a:r>
          </a:p>
          <a:p>
            <a:endParaRPr lang="en-US" dirty="0"/>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148</a:t>
            </a:fld>
            <a:endParaRPr lang="en-US"/>
          </a:p>
        </p:txBody>
      </p:sp>
    </p:spTree>
    <p:extLst>
      <p:ext uri="{BB962C8B-B14F-4D97-AF65-F5344CB8AC3E}">
        <p14:creationId xmlns:p14="http://schemas.microsoft.com/office/powerpoint/2010/main" val="246394428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686800" cy="1105243"/>
          </a:xfrm>
        </p:spPr>
        <p:txBody>
          <a:bodyPr/>
          <a:lstStyle/>
          <a:p>
            <a:r>
              <a:rPr lang="en-US" dirty="0" smtClean="0">
                <a:solidFill>
                  <a:schemeClr val="bg1">
                    <a:lumMod val="95000"/>
                  </a:schemeClr>
                </a:solidFill>
              </a:rPr>
              <a:t>Become a Parent Ambassador</a:t>
            </a:r>
            <a:endParaRPr lang="en-US" dirty="0">
              <a:solidFill>
                <a:schemeClr val="bg1">
                  <a:lumMod val="95000"/>
                </a:schemeClr>
              </a:solidFill>
            </a:endParaRPr>
          </a:p>
        </p:txBody>
      </p:sp>
      <p:sp>
        <p:nvSpPr>
          <p:cNvPr id="3" name="Content Placeholder 2"/>
          <p:cNvSpPr>
            <a:spLocks noGrp="1"/>
          </p:cNvSpPr>
          <p:nvPr>
            <p:ph idx="1"/>
          </p:nvPr>
        </p:nvSpPr>
        <p:spPr>
          <a:xfrm>
            <a:off x="685800" y="1800826"/>
            <a:ext cx="7772400" cy="4572000"/>
          </a:xfrm>
        </p:spPr>
        <p:txBody>
          <a:bodyPr/>
          <a:lstStyle/>
          <a:p>
            <a:r>
              <a:rPr lang="en-US" dirty="0" smtClean="0"/>
              <a:t>Connect </a:t>
            </a:r>
            <a:r>
              <a:rPr lang="en-US" dirty="0"/>
              <a:t>with other parents of </a:t>
            </a:r>
            <a:r>
              <a:rPr lang="en-US" dirty="0" err="1"/>
              <a:t>Bookshare</a:t>
            </a:r>
            <a:r>
              <a:rPr lang="en-US" dirty="0"/>
              <a:t> members</a:t>
            </a:r>
          </a:p>
          <a:p>
            <a:r>
              <a:rPr lang="en-US" dirty="0"/>
              <a:t>Be the first to know about and try new </a:t>
            </a:r>
            <a:r>
              <a:rPr lang="en-US" dirty="0" err="1"/>
              <a:t>Bookshare</a:t>
            </a:r>
            <a:r>
              <a:rPr lang="en-US" dirty="0"/>
              <a:t> tools</a:t>
            </a:r>
          </a:p>
          <a:p>
            <a:r>
              <a:rPr lang="en-US" dirty="0"/>
              <a:t>Get access to </a:t>
            </a:r>
            <a:r>
              <a:rPr lang="en-US" dirty="0" err="1"/>
              <a:t>Bookshare</a:t>
            </a:r>
            <a:r>
              <a:rPr lang="en-US" dirty="0"/>
              <a:t> training materials and brochures for parents</a:t>
            </a:r>
          </a:p>
          <a:p>
            <a:r>
              <a:rPr lang="en-US" dirty="0"/>
              <a:t>Meet with other parents in your area</a:t>
            </a:r>
          </a:p>
          <a:p>
            <a:r>
              <a:rPr lang="en-US" dirty="0"/>
              <a:t>Enter to win technology </a:t>
            </a:r>
            <a:r>
              <a:rPr lang="en-US" dirty="0" smtClean="0"/>
              <a:t>prizes</a:t>
            </a:r>
          </a:p>
          <a:p>
            <a:r>
              <a:rPr lang="en-US" dirty="0" smtClean="0"/>
              <a:t>Find more information: </a:t>
            </a:r>
            <a:r>
              <a:rPr lang="en-US" dirty="0" smtClean="0">
                <a:hlinkClick r:id="rId2"/>
              </a:rPr>
              <a:t>https</a:t>
            </a:r>
            <a:r>
              <a:rPr lang="en-US" dirty="0">
                <a:hlinkClick r:id="rId2"/>
              </a:rPr>
              <a:t>://www.bookshare.org/cms/get-involved/connect/parent-ambassador-</a:t>
            </a:r>
            <a:r>
              <a:rPr lang="en-US" dirty="0" smtClean="0">
                <a:hlinkClick r:id="rId2"/>
              </a:rPr>
              <a:t>program</a:t>
            </a:r>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149</a:t>
            </a:fld>
            <a:endParaRPr lang="en-US"/>
          </a:p>
        </p:txBody>
      </p:sp>
    </p:spTree>
    <p:extLst>
      <p:ext uri="{BB962C8B-B14F-4D97-AF65-F5344CB8AC3E}">
        <p14:creationId xmlns:p14="http://schemas.microsoft.com/office/powerpoint/2010/main" val="18768341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12"/>
          </p:nvPr>
        </p:nvSpPr>
        <p:spPr/>
        <p:txBody>
          <a:bodyPr/>
          <a:lstStyle/>
          <a:p>
            <a:pPr>
              <a:defRPr/>
            </a:pPr>
            <a:fld id="{545B88F7-03B5-421E-826A-44BAB2AD997B}" type="slidenum">
              <a:rPr lang="en-US"/>
              <a:pPr>
                <a:defRPr/>
              </a:pPr>
              <a:t>15</a:t>
            </a:fld>
            <a:endParaRPr lang="en-US"/>
          </a:p>
        </p:txBody>
      </p:sp>
      <p:sp>
        <p:nvSpPr>
          <p:cNvPr id="114690" name="Rectangle 2"/>
          <p:cNvSpPr>
            <a:spLocks noGrp="1" noChangeArrowheads="1"/>
          </p:cNvSpPr>
          <p:nvPr>
            <p:ph type="title" idx="4294967295"/>
          </p:nvPr>
        </p:nvSpPr>
        <p:spPr>
          <a:xfrm>
            <a:off x="514350" y="273050"/>
            <a:ext cx="7772400" cy="990600"/>
          </a:xfrm>
        </p:spPr>
        <p:txBody>
          <a:bodyPr/>
          <a:lstStyle/>
          <a:p>
            <a:r>
              <a:rPr lang="en-US" sz="3600" dirty="0" smtClean="0">
                <a:solidFill>
                  <a:schemeClr val="bg1"/>
                </a:solidFill>
              </a:rPr>
              <a:t>Ways to Read using Bookshare</a:t>
            </a:r>
          </a:p>
        </p:txBody>
      </p:sp>
      <p:sp>
        <p:nvSpPr>
          <p:cNvPr id="114691" name="Rectangle 3"/>
          <p:cNvSpPr>
            <a:spLocks noGrp="1" noChangeArrowheads="1"/>
          </p:cNvSpPr>
          <p:nvPr>
            <p:ph type="body" idx="4294967295"/>
          </p:nvPr>
        </p:nvSpPr>
        <p:spPr>
          <a:xfrm>
            <a:off x="381000" y="1784350"/>
            <a:ext cx="8763000" cy="4572000"/>
          </a:xfrm>
          <a:prstGeom prst="rect">
            <a:avLst/>
          </a:prstGeom>
        </p:spPr>
        <p:txBody>
          <a:bodyPr/>
          <a:lstStyle/>
          <a:p>
            <a:pPr lvl="1">
              <a:lnSpc>
                <a:spcPct val="90000"/>
              </a:lnSpc>
              <a:buFont typeface="Wingdings 2" pitchFamily="18" charset="2"/>
              <a:buChar char="u"/>
            </a:pPr>
            <a:r>
              <a:rPr lang="en-US" sz="2400" b="1" dirty="0" smtClean="0"/>
              <a:t>Multi-modal</a:t>
            </a:r>
            <a:r>
              <a:rPr lang="en-US" sz="2400" dirty="0" smtClean="0"/>
              <a:t> reading: See and hear words simultaneously</a:t>
            </a:r>
          </a:p>
          <a:p>
            <a:pPr lvl="1">
              <a:lnSpc>
                <a:spcPct val="90000"/>
              </a:lnSpc>
              <a:buFont typeface="Wingdings 2" pitchFamily="18" charset="2"/>
              <a:buChar char="v"/>
            </a:pPr>
            <a:r>
              <a:rPr lang="en-US" sz="2400" b="1" dirty="0" smtClean="0"/>
              <a:t>View</a:t>
            </a:r>
            <a:r>
              <a:rPr lang="en-US" sz="2400" dirty="0" smtClean="0"/>
              <a:t> books with large font on a PC screen, or print</a:t>
            </a:r>
          </a:p>
          <a:p>
            <a:pPr lvl="1">
              <a:lnSpc>
                <a:spcPct val="90000"/>
              </a:lnSpc>
              <a:buFont typeface="Wingdings 2" pitchFamily="18" charset="2"/>
              <a:buChar char="w"/>
            </a:pPr>
            <a:r>
              <a:rPr lang="en-US" sz="2400" b="1" dirty="0" smtClean="0"/>
              <a:t>Listen</a:t>
            </a:r>
            <a:r>
              <a:rPr lang="en-US" sz="2400" dirty="0" smtClean="0"/>
              <a:t> to them (many voice options)</a:t>
            </a:r>
          </a:p>
          <a:p>
            <a:pPr lvl="1">
              <a:lnSpc>
                <a:spcPct val="90000"/>
              </a:lnSpc>
              <a:buFont typeface="Wingdings 2" pitchFamily="18" charset="2"/>
              <a:buChar char="x"/>
            </a:pPr>
            <a:r>
              <a:rPr lang="en-US" sz="2400" dirty="0" smtClean="0"/>
              <a:t>Read </a:t>
            </a:r>
            <a:r>
              <a:rPr lang="en-US" sz="2400" b="1" dirty="0" smtClean="0"/>
              <a:t>Braille</a:t>
            </a:r>
            <a:r>
              <a:rPr lang="en-US" sz="2400" dirty="0" smtClean="0"/>
              <a:t> (digital or hardcopy)</a:t>
            </a:r>
            <a:endParaRPr lang="en-US" sz="2000" dirty="0" smtClean="0"/>
          </a:p>
        </p:txBody>
      </p:sp>
      <p:pic>
        <p:nvPicPr>
          <p:cNvPr id="2" name="Picture 1" descr="Image of a digital book being read by Bookshare's Web Reader on Google Chrome."/>
          <p:cNvPicPr>
            <a:picLocks noChangeAspect="1"/>
          </p:cNvPicPr>
          <p:nvPr/>
        </p:nvPicPr>
        <p:blipFill>
          <a:blip r:embed="rId3"/>
          <a:stretch>
            <a:fillRect/>
          </a:stretch>
        </p:blipFill>
        <p:spPr>
          <a:xfrm>
            <a:off x="2247900" y="3753993"/>
            <a:ext cx="4305300" cy="2608806"/>
          </a:xfrm>
          <a:prstGeom prst="rect">
            <a:avLst/>
          </a:prstGeom>
        </p:spPr>
      </p:pic>
    </p:spTree>
    <p:extLst>
      <p:ext uri="{BB962C8B-B14F-4D97-AF65-F5344CB8AC3E}">
        <p14:creationId xmlns:p14="http://schemas.microsoft.com/office/powerpoint/2010/main" val="1417230035"/>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686800" cy="1105243"/>
          </a:xfrm>
        </p:spPr>
        <p:txBody>
          <a:bodyPr/>
          <a:lstStyle/>
          <a:p>
            <a:r>
              <a:rPr lang="en-US" dirty="0" smtClean="0">
                <a:solidFill>
                  <a:schemeClr val="bg1">
                    <a:lumMod val="95000"/>
                  </a:schemeClr>
                </a:solidFill>
              </a:rPr>
              <a:t>Connect with </a:t>
            </a:r>
            <a:r>
              <a:rPr lang="en-US" dirty="0" err="1" smtClean="0">
                <a:solidFill>
                  <a:schemeClr val="bg1">
                    <a:lumMod val="95000"/>
                  </a:schemeClr>
                </a:solidFill>
              </a:rPr>
              <a:t>Bookshare</a:t>
            </a:r>
            <a:endParaRPr lang="en-US" dirty="0">
              <a:solidFill>
                <a:schemeClr val="bg1">
                  <a:lumMod val="95000"/>
                </a:schemeClr>
              </a:solidFill>
            </a:endParaRPr>
          </a:p>
        </p:txBody>
      </p:sp>
      <p:sp>
        <p:nvSpPr>
          <p:cNvPr id="3" name="Content Placeholder 2"/>
          <p:cNvSpPr>
            <a:spLocks noGrp="1"/>
          </p:cNvSpPr>
          <p:nvPr>
            <p:ph idx="1"/>
          </p:nvPr>
        </p:nvSpPr>
        <p:spPr/>
        <p:txBody>
          <a:bodyPr/>
          <a:lstStyle/>
          <a:p>
            <a:r>
              <a:rPr lang="en-US" dirty="0"/>
              <a:t>Visit - </a:t>
            </a:r>
            <a:r>
              <a:rPr lang="en-US" dirty="0">
                <a:solidFill>
                  <a:srgbClr val="FF0000"/>
                </a:solidFill>
                <a:hlinkClick r:id="rId3"/>
              </a:rPr>
              <a:t>https://</a:t>
            </a:r>
            <a:r>
              <a:rPr lang="en-US" dirty="0" smtClean="0">
                <a:solidFill>
                  <a:srgbClr val="FF0000"/>
                </a:solidFill>
                <a:hlinkClick r:id="rId3"/>
              </a:rPr>
              <a:t>www.bookshare.org/cms/get-involved</a:t>
            </a:r>
            <a:endParaRPr lang="en-US" dirty="0">
              <a:solidFill>
                <a:srgbClr val="FF0000"/>
              </a:solidFill>
            </a:endParaRPr>
          </a:p>
          <a:p>
            <a:r>
              <a:rPr lang="en-US" dirty="0" smtClean="0"/>
              <a:t>Sign-up for our </a:t>
            </a:r>
            <a:r>
              <a:rPr lang="en-US" dirty="0"/>
              <a:t>N</a:t>
            </a:r>
            <a:r>
              <a:rPr lang="en-US" dirty="0" smtClean="0"/>
              <a:t>ewsletter (My </a:t>
            </a:r>
            <a:r>
              <a:rPr lang="en-US" dirty="0" err="1" smtClean="0"/>
              <a:t>Bookshare</a:t>
            </a:r>
            <a:r>
              <a:rPr lang="en-US" dirty="0" smtClean="0"/>
              <a:t> </a:t>
            </a:r>
            <a:r>
              <a:rPr lang="en-US" dirty="0"/>
              <a:t>→ </a:t>
            </a:r>
            <a:r>
              <a:rPr lang="en-US" dirty="0" smtClean="0"/>
              <a:t>My Account </a:t>
            </a:r>
            <a:r>
              <a:rPr lang="en-US" dirty="0"/>
              <a:t>→ </a:t>
            </a:r>
            <a:r>
              <a:rPr lang="en-US" dirty="0" smtClean="0"/>
              <a:t>Preferences) </a:t>
            </a:r>
          </a:p>
          <a:p>
            <a:r>
              <a:rPr lang="en-US" dirty="0" smtClean="0"/>
              <a:t>Read our blog</a:t>
            </a:r>
          </a:p>
          <a:p>
            <a:r>
              <a:rPr lang="en-US" dirty="0" smtClean="0"/>
              <a:t>Follow us on social media: </a:t>
            </a:r>
          </a:p>
          <a:p>
            <a:endParaRPr lang="en-US" dirty="0"/>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150</a:t>
            </a:fld>
            <a:endParaRPr lang="en-US"/>
          </a:p>
        </p:txBody>
      </p:sp>
      <p:sp>
        <p:nvSpPr>
          <p:cNvPr id="5" name="Rectangle 7"/>
          <p:cNvSpPr>
            <a:spLocks noChangeArrowheads="1"/>
          </p:cNvSpPr>
          <p:nvPr/>
        </p:nvSpPr>
        <p:spPr bwMode="auto">
          <a:xfrm>
            <a:off x="3556114" y="3982792"/>
            <a:ext cx="3867150" cy="366713"/>
          </a:xfrm>
          <a:prstGeom prst="rect">
            <a:avLst/>
          </a:prstGeom>
          <a:noFill/>
          <a:ln w="9525">
            <a:noFill/>
            <a:miter lim="800000"/>
            <a:headEnd/>
            <a:tailEnd/>
          </a:ln>
          <a:effectLst/>
        </p:spPr>
        <p:txBody>
          <a:bodyPr wrap="none">
            <a:spAutoFit/>
          </a:bodyPr>
          <a:lstStyle/>
          <a:p>
            <a:r>
              <a:rPr lang="en-US" dirty="0"/>
              <a:t>http://www.facebook.com/bookshare</a:t>
            </a:r>
          </a:p>
        </p:txBody>
      </p:sp>
      <p:sp>
        <p:nvSpPr>
          <p:cNvPr id="6" name="Rectangle 9"/>
          <p:cNvSpPr>
            <a:spLocks noChangeArrowheads="1"/>
          </p:cNvSpPr>
          <p:nvPr/>
        </p:nvSpPr>
        <p:spPr bwMode="auto">
          <a:xfrm>
            <a:off x="3590989" y="4514526"/>
            <a:ext cx="2990850" cy="366713"/>
          </a:xfrm>
          <a:prstGeom prst="rect">
            <a:avLst/>
          </a:prstGeom>
          <a:noFill/>
          <a:ln w="9525">
            <a:noFill/>
            <a:miter lim="800000"/>
            <a:headEnd/>
            <a:tailEnd/>
          </a:ln>
          <a:effectLst/>
        </p:spPr>
        <p:txBody>
          <a:bodyPr wrap="none">
            <a:spAutoFit/>
          </a:bodyPr>
          <a:lstStyle/>
          <a:p>
            <a:r>
              <a:rPr lang="en-US" dirty="0"/>
              <a:t>http://twitter.com/bookshare</a:t>
            </a:r>
          </a:p>
        </p:txBody>
      </p:sp>
      <p:pic>
        <p:nvPicPr>
          <p:cNvPr id="7" name="Picture 11" descr="facebook"/>
          <p:cNvPicPr>
            <a:picLocks noChangeAspect="1" noChangeArrowheads="1"/>
          </p:cNvPicPr>
          <p:nvPr/>
        </p:nvPicPr>
        <p:blipFill>
          <a:blip r:embed="rId4" cstate="print"/>
          <a:srcRect/>
          <a:stretch>
            <a:fillRect/>
          </a:stretch>
        </p:blipFill>
        <p:spPr bwMode="auto">
          <a:xfrm>
            <a:off x="2098274" y="3948861"/>
            <a:ext cx="1219200" cy="458788"/>
          </a:xfrm>
          <a:prstGeom prst="rect">
            <a:avLst/>
          </a:prstGeom>
          <a:noFill/>
        </p:spPr>
      </p:pic>
      <p:pic>
        <p:nvPicPr>
          <p:cNvPr id="8" name="Picture 13" descr="See full size image">
            <a:hlinkClick r:id="rId5"/>
          </p:cNvPr>
          <p:cNvPicPr>
            <a:picLocks noChangeAspect="1" noChangeArrowheads="1"/>
          </p:cNvPicPr>
          <p:nvPr/>
        </p:nvPicPr>
        <p:blipFill>
          <a:blip r:embed="rId6" cstate="print"/>
          <a:srcRect/>
          <a:stretch>
            <a:fillRect/>
          </a:stretch>
        </p:blipFill>
        <p:spPr bwMode="auto">
          <a:xfrm>
            <a:off x="2114614" y="4496807"/>
            <a:ext cx="1219200" cy="446088"/>
          </a:xfrm>
          <a:prstGeom prst="rect">
            <a:avLst/>
          </a:prstGeom>
          <a:noFill/>
        </p:spPr>
      </p:pic>
      <p:sp>
        <p:nvSpPr>
          <p:cNvPr id="9" name="Text Box 14"/>
          <p:cNvSpPr txBox="1">
            <a:spLocks noChangeArrowheads="1"/>
          </p:cNvSpPr>
          <p:nvPr/>
        </p:nvSpPr>
        <p:spPr bwMode="auto">
          <a:xfrm rot="-721216">
            <a:off x="498414" y="4647239"/>
            <a:ext cx="1463862" cy="646331"/>
          </a:xfrm>
          <a:prstGeom prst="rect">
            <a:avLst/>
          </a:prstGeom>
          <a:noFill/>
          <a:ln w="9525">
            <a:noFill/>
            <a:miter lim="800000"/>
            <a:headEnd/>
            <a:tailEnd/>
          </a:ln>
          <a:effectLst/>
        </p:spPr>
        <p:txBody>
          <a:bodyPr wrap="none">
            <a:spAutoFit/>
          </a:bodyPr>
          <a:lstStyle/>
          <a:p>
            <a:pPr algn="ctr"/>
            <a:r>
              <a:rPr lang="en-US" b="1" dirty="0">
                <a:solidFill>
                  <a:srgbClr val="162384"/>
                </a:solidFill>
                <a:latin typeface="Georgia" pitchFamily="18" charset="0"/>
              </a:rPr>
              <a:t>Stay</a:t>
            </a:r>
          </a:p>
          <a:p>
            <a:pPr algn="ctr"/>
            <a:r>
              <a:rPr lang="en-US" b="1" dirty="0" err="1" smtClean="0">
                <a:solidFill>
                  <a:srgbClr val="162384"/>
                </a:solidFill>
                <a:latin typeface="Georgia" pitchFamily="18" charset="0"/>
              </a:rPr>
              <a:t>Contected</a:t>
            </a:r>
            <a:r>
              <a:rPr lang="en-US" b="1" dirty="0">
                <a:solidFill>
                  <a:srgbClr val="162384"/>
                </a:solidFill>
                <a:latin typeface="Georgia" pitchFamily="18" charset="0"/>
              </a:rPr>
              <a:t>!</a:t>
            </a:r>
          </a:p>
        </p:txBody>
      </p:sp>
      <p:pic>
        <p:nvPicPr>
          <p:cNvPr id="1028" name="Picture 4" descr="http://1kkihmvglky39oxo03l2hnz9.wpengine.netdna-cdn.com/wp-content/uploads/2013/04/pinterest_badge_re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1510" y="5750927"/>
            <a:ext cx="861231" cy="8612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3.gstatic.com/images?q=tbn:ANd9GcSD4dE6BvryNt9PuzooaF5GinNX9VBEmHcCffOm1eZjO0lWOIv5_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6507" y="5005315"/>
            <a:ext cx="820565" cy="82056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556114" y="5080337"/>
            <a:ext cx="4572000" cy="646331"/>
          </a:xfrm>
          <a:prstGeom prst="rect">
            <a:avLst/>
          </a:prstGeom>
        </p:spPr>
        <p:txBody>
          <a:bodyPr>
            <a:spAutoFit/>
          </a:bodyPr>
          <a:lstStyle/>
          <a:p>
            <a:r>
              <a:rPr lang="en-US" dirty="0"/>
              <a:t>https://www.youtube.com/user/BookshareTeam</a:t>
            </a:r>
          </a:p>
        </p:txBody>
      </p:sp>
      <p:sp>
        <p:nvSpPr>
          <p:cNvPr id="12" name="Rectangle 11"/>
          <p:cNvSpPr/>
          <p:nvPr/>
        </p:nvSpPr>
        <p:spPr>
          <a:xfrm>
            <a:off x="3590989" y="5951297"/>
            <a:ext cx="4019114" cy="369332"/>
          </a:xfrm>
          <a:prstGeom prst="rect">
            <a:avLst/>
          </a:prstGeom>
        </p:spPr>
        <p:txBody>
          <a:bodyPr wrap="none">
            <a:spAutoFit/>
          </a:bodyPr>
          <a:lstStyle/>
          <a:p>
            <a:r>
              <a:rPr lang="en-US" dirty="0"/>
              <a:t>https://www.pinterest.com/bookshare/</a:t>
            </a:r>
          </a:p>
        </p:txBody>
      </p:sp>
    </p:spTree>
    <p:extLst>
      <p:ext uri="{BB962C8B-B14F-4D97-AF65-F5344CB8AC3E}">
        <p14:creationId xmlns:p14="http://schemas.microsoft.com/office/powerpoint/2010/main" val="59581956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4"/>
          <p:cNvSpPr>
            <a:spLocks noGrp="1"/>
          </p:cNvSpPr>
          <p:nvPr>
            <p:ph type="title"/>
          </p:nvPr>
        </p:nvSpPr>
        <p:spPr>
          <a:xfrm>
            <a:off x="533400" y="181707"/>
            <a:ext cx="7772400" cy="990600"/>
          </a:xfrm>
        </p:spPr>
        <p:txBody>
          <a:bodyPr/>
          <a:lstStyle/>
          <a:p>
            <a:r>
              <a:rPr lang="en-US" sz="3600" dirty="0" smtClean="0">
                <a:solidFill>
                  <a:schemeClr val="bg1"/>
                </a:solidFill>
              </a:rPr>
              <a:t>Bookshare Follow-up Support</a:t>
            </a:r>
          </a:p>
        </p:txBody>
      </p:sp>
      <p:sp>
        <p:nvSpPr>
          <p:cNvPr id="6" name="Content Placeholder 5"/>
          <p:cNvSpPr>
            <a:spLocks noGrp="1"/>
          </p:cNvSpPr>
          <p:nvPr>
            <p:ph idx="1"/>
          </p:nvPr>
        </p:nvSpPr>
        <p:spPr>
          <a:xfrm>
            <a:off x="457200" y="1659621"/>
            <a:ext cx="7772400" cy="4572000"/>
          </a:xfrm>
        </p:spPr>
        <p:txBody>
          <a:bodyPr/>
          <a:lstStyle/>
          <a:p>
            <a:r>
              <a:rPr lang="en-US" dirty="0" smtClean="0"/>
              <a:t>The Help Center </a:t>
            </a:r>
            <a:r>
              <a:rPr lang="en-US" dirty="0"/>
              <a:t>- </a:t>
            </a:r>
            <a:r>
              <a:rPr lang="en-US" dirty="0">
                <a:hlinkClick r:id="rId3"/>
              </a:rPr>
              <a:t>https://</a:t>
            </a:r>
            <a:r>
              <a:rPr lang="en-US" dirty="0" smtClean="0">
                <a:hlinkClick r:id="rId3"/>
              </a:rPr>
              <a:t>www.bookshare.org/cms/help-center</a:t>
            </a:r>
            <a:endParaRPr lang="en-US" dirty="0" smtClean="0"/>
          </a:p>
          <a:p>
            <a:r>
              <a:rPr lang="en-US" dirty="0" err="1" smtClean="0"/>
              <a:t>Bookshare</a:t>
            </a:r>
            <a:r>
              <a:rPr lang="en-US" dirty="0" smtClean="0"/>
              <a:t> Academy </a:t>
            </a:r>
            <a:r>
              <a:rPr lang="en-US" dirty="0"/>
              <a:t>- </a:t>
            </a:r>
            <a:r>
              <a:rPr lang="en-US" dirty="0">
                <a:hlinkClick r:id="rId4"/>
              </a:rPr>
              <a:t>https://</a:t>
            </a:r>
            <a:r>
              <a:rPr lang="en-US" dirty="0" smtClean="0">
                <a:hlinkClick r:id="rId4"/>
              </a:rPr>
              <a:t>www.bookshare.org/cms/help-center/training-and-resources</a:t>
            </a:r>
            <a:endParaRPr lang="en-US" dirty="0" smtClean="0"/>
          </a:p>
          <a:p>
            <a:pPr lvl="1"/>
            <a:r>
              <a:rPr lang="en-US" dirty="0" smtClean="0"/>
              <a:t>Learn it Now Videos</a:t>
            </a:r>
          </a:p>
          <a:p>
            <a:pPr lvl="1"/>
            <a:r>
              <a:rPr lang="en-US" dirty="0" smtClean="0"/>
              <a:t>Live and archived webinars</a:t>
            </a:r>
          </a:p>
          <a:p>
            <a:pPr lvl="1"/>
            <a:r>
              <a:rPr lang="en-US" dirty="0" smtClean="0"/>
              <a:t>Online courses for credit</a:t>
            </a:r>
            <a:endParaRPr lang="en-US" dirty="0"/>
          </a:p>
          <a:p>
            <a:r>
              <a:rPr lang="en-US" dirty="0" smtClean="0"/>
              <a:t>Training requests and support -</a:t>
            </a:r>
            <a:r>
              <a:rPr lang="en-US" dirty="0" smtClean="0">
                <a:hlinkClick r:id="rId5"/>
              </a:rPr>
              <a:t>training@bookshare.org</a:t>
            </a:r>
            <a:endParaRPr lang="en-US" dirty="0" smtClean="0"/>
          </a:p>
          <a:p>
            <a:endParaRPr lang="en-US" dirty="0" smtClean="0"/>
          </a:p>
        </p:txBody>
      </p:sp>
      <p:sp>
        <p:nvSpPr>
          <p:cNvPr id="4" name="Rectangle 7"/>
          <p:cNvSpPr>
            <a:spLocks noGrp="1" noChangeArrowheads="1"/>
          </p:cNvSpPr>
          <p:nvPr>
            <p:ph type="sldNum" sz="quarter" idx="12"/>
          </p:nvPr>
        </p:nvSpPr>
        <p:spPr/>
        <p:txBody>
          <a:bodyPr/>
          <a:lstStyle/>
          <a:p>
            <a:pPr>
              <a:defRPr/>
            </a:pPr>
            <a:fld id="{D60AAA7B-EAE4-4305-803B-CADD04E1003D}" type="slidenum">
              <a:rPr lang="en-US"/>
              <a:pPr>
                <a:defRPr/>
              </a:pPr>
              <a:t>151</a:t>
            </a:fld>
            <a:endParaRPr lang="en-US"/>
          </a:p>
        </p:txBody>
      </p:sp>
    </p:spTree>
    <p:extLst>
      <p:ext uri="{BB962C8B-B14F-4D97-AF65-F5344CB8AC3E}">
        <p14:creationId xmlns:p14="http://schemas.microsoft.com/office/powerpoint/2010/main" val="415101653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12"/>
          </p:nvPr>
        </p:nvSpPr>
        <p:spPr/>
        <p:txBody>
          <a:bodyPr/>
          <a:lstStyle/>
          <a:p>
            <a:pPr>
              <a:defRPr/>
            </a:pPr>
            <a:fld id="{BC871B24-EF30-4ABC-BD6A-4BC305C8192E}" type="slidenum">
              <a:rPr lang="en-US"/>
              <a:pPr>
                <a:defRPr/>
              </a:pPr>
              <a:t>152</a:t>
            </a:fld>
            <a:endParaRPr lang="en-US"/>
          </a:p>
        </p:txBody>
      </p:sp>
      <p:sp>
        <p:nvSpPr>
          <p:cNvPr id="154626" name="Rectangle 2"/>
          <p:cNvSpPr>
            <a:spLocks noGrp="1" noChangeArrowheads="1"/>
          </p:cNvSpPr>
          <p:nvPr>
            <p:ph type="title" idx="4294967295"/>
          </p:nvPr>
        </p:nvSpPr>
        <p:spPr>
          <a:xfrm>
            <a:off x="661182" y="478035"/>
            <a:ext cx="7772400" cy="819443"/>
          </a:xfrm>
        </p:spPr>
        <p:txBody>
          <a:bodyPr/>
          <a:lstStyle/>
          <a:p>
            <a:r>
              <a:rPr lang="en-US" dirty="0" smtClean="0">
                <a:solidFill>
                  <a:schemeClr val="bg1"/>
                </a:solidFill>
              </a:rPr>
              <a:t>Contact Bookshare!</a:t>
            </a:r>
          </a:p>
        </p:txBody>
      </p:sp>
      <p:sp>
        <p:nvSpPr>
          <p:cNvPr id="154627" name="TextBox 7"/>
          <p:cNvSpPr txBox="1">
            <a:spLocks noChangeArrowheads="1"/>
          </p:cNvSpPr>
          <p:nvPr/>
        </p:nvSpPr>
        <p:spPr bwMode="auto">
          <a:xfrm>
            <a:off x="816429" y="1841755"/>
            <a:ext cx="7968343" cy="1323439"/>
          </a:xfrm>
          <a:prstGeom prst="rect">
            <a:avLst/>
          </a:prstGeom>
          <a:noFill/>
          <a:ln w="9525">
            <a:noFill/>
            <a:miter lim="800000"/>
            <a:headEnd/>
            <a:tailEnd/>
          </a:ln>
        </p:spPr>
        <p:txBody>
          <a:bodyPr wrap="square">
            <a:spAutoFit/>
          </a:bodyPr>
          <a:lstStyle/>
          <a:p>
            <a:r>
              <a:rPr lang="en-US" sz="2000" b="1" dirty="0" smtClean="0">
                <a:cs typeface="ＭＳ Ｐゴシック"/>
              </a:rPr>
              <a:t>Tech Support:  </a:t>
            </a:r>
            <a:r>
              <a:rPr lang="en-US" sz="2000" b="1" dirty="0" smtClean="0">
                <a:cs typeface="ＭＳ Ｐゴシック"/>
                <a:hlinkClick r:id="rId3"/>
              </a:rPr>
              <a:t>Support@bookshare.org</a:t>
            </a:r>
            <a:endParaRPr lang="en-US" sz="2000" b="1" dirty="0" smtClean="0">
              <a:cs typeface="ＭＳ Ｐゴシック"/>
            </a:endParaRPr>
          </a:p>
          <a:p>
            <a:r>
              <a:rPr lang="en-US" sz="2000" b="1" dirty="0" smtClean="0">
                <a:cs typeface="ＭＳ Ｐゴシック"/>
              </a:rPr>
              <a:t>Membership:    </a:t>
            </a:r>
            <a:r>
              <a:rPr lang="en-US" sz="2000" b="1" dirty="0" smtClean="0">
                <a:cs typeface="ＭＳ Ｐゴシック"/>
                <a:hlinkClick r:id="rId4"/>
              </a:rPr>
              <a:t>Membership@bookshare.org</a:t>
            </a:r>
            <a:endParaRPr lang="en-US" sz="2000" b="1" dirty="0" smtClean="0">
              <a:cs typeface="ＭＳ Ｐゴシック"/>
            </a:endParaRPr>
          </a:p>
          <a:p>
            <a:r>
              <a:rPr lang="en-US" sz="2000" b="1" dirty="0" smtClean="0">
                <a:cs typeface="ＭＳ Ｐゴシック"/>
              </a:rPr>
              <a:t>Training:  </a:t>
            </a:r>
            <a:r>
              <a:rPr lang="en-US" sz="2000" dirty="0">
                <a:cs typeface="ＭＳ Ｐゴシック"/>
              </a:rPr>
              <a:t>	</a:t>
            </a:r>
            <a:r>
              <a:rPr lang="en-US" sz="2000" dirty="0" smtClean="0">
                <a:cs typeface="ＭＳ Ｐゴシック"/>
                <a:hlinkClick r:id="rId5"/>
              </a:rPr>
              <a:t>Training@bookshare.org</a:t>
            </a:r>
            <a:endParaRPr lang="en-US" sz="2000" dirty="0" smtClean="0">
              <a:cs typeface="ＭＳ Ｐゴシック"/>
            </a:endParaRPr>
          </a:p>
          <a:p>
            <a:r>
              <a:rPr lang="en-US" sz="2000" dirty="0">
                <a:cs typeface="ＭＳ Ｐゴシック"/>
              </a:rPr>
              <a:t>	</a:t>
            </a:r>
          </a:p>
        </p:txBody>
      </p:sp>
    </p:spTree>
    <p:extLst>
      <p:ext uri="{BB962C8B-B14F-4D97-AF65-F5344CB8AC3E}">
        <p14:creationId xmlns:p14="http://schemas.microsoft.com/office/powerpoint/2010/main" val="340574615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12"/>
          </p:nvPr>
        </p:nvSpPr>
        <p:spPr/>
        <p:txBody>
          <a:bodyPr/>
          <a:lstStyle/>
          <a:p>
            <a:pPr>
              <a:defRPr/>
            </a:pPr>
            <a:fld id="{6A97002E-A023-479E-B1F3-1EE54F81754F}" type="slidenum">
              <a:rPr lang="en-US" smtClean="0"/>
              <a:pPr>
                <a:defRPr/>
              </a:pPr>
              <a:t>153</a:t>
            </a:fld>
            <a:endParaRPr lang="en-US"/>
          </a:p>
        </p:txBody>
      </p:sp>
    </p:spTree>
    <p:extLst>
      <p:ext uri="{BB962C8B-B14F-4D97-AF65-F5344CB8AC3E}">
        <p14:creationId xmlns:p14="http://schemas.microsoft.com/office/powerpoint/2010/main" val="112845664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blue-thanks.jpg"/>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
        <p:nvSpPr>
          <p:cNvPr id="4" name="Title 3"/>
          <p:cNvSpPr>
            <a:spLocks noGrp="1"/>
          </p:cNvSpPr>
          <p:nvPr>
            <p:ph type="ctrTitle"/>
          </p:nvPr>
        </p:nvSpPr>
        <p:spPr>
          <a:xfrm>
            <a:off x="4196936" y="2008725"/>
            <a:ext cx="3757456" cy="1470025"/>
          </a:xfrm>
        </p:spPr>
        <p:txBody>
          <a:bodyPr>
            <a:noAutofit/>
          </a:bodyPr>
          <a:lstStyle/>
          <a:p>
            <a:pPr algn="ctr">
              <a:lnSpc>
                <a:spcPct val="75000"/>
              </a:lnSpc>
            </a:pPr>
            <a:r>
              <a:rPr lang="en-US" sz="4800" b="1" dirty="0" smtClean="0">
                <a:solidFill>
                  <a:schemeClr val="tx2"/>
                </a:solidFill>
              </a:rPr>
              <a:t>Thank you.</a:t>
            </a:r>
            <a:endParaRPr lang="en-US" sz="4800" b="1" dirty="0">
              <a:solidFill>
                <a:schemeClr val="tx2"/>
              </a:solidFill>
            </a:endParaRPr>
          </a:p>
        </p:txBody>
      </p:sp>
      <p:pic>
        <p:nvPicPr>
          <p:cNvPr id="6" name="Picture 5" descr="Bookshare 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10910" y="4259881"/>
            <a:ext cx="1929508" cy="324040"/>
          </a:xfrm>
          <a:prstGeom prst="rect">
            <a:avLst/>
          </a:prstGeom>
        </p:spPr>
      </p:pic>
      <p:sp>
        <p:nvSpPr>
          <p:cNvPr id="5" name="Rectangle 4"/>
          <p:cNvSpPr/>
          <p:nvPr/>
        </p:nvSpPr>
        <p:spPr>
          <a:xfrm>
            <a:off x="0" y="0"/>
            <a:ext cx="9144000" cy="142048"/>
          </a:xfrm>
          <a:prstGeom prst="rect">
            <a:avLst/>
          </a:prstGeom>
          <a:solidFill>
            <a:srgbClr val="F37E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fld id="{46E8DD56-F6BF-F14B-BB46-31C92FE9CC6E}" type="slidenum">
              <a:rPr lang="en-US" smtClean="0">
                <a:solidFill>
                  <a:schemeClr val="bg1"/>
                </a:solidFill>
              </a:rPr>
              <a:pPr/>
              <a:t>154</a:t>
            </a:fld>
            <a:endParaRPr lang="en-US" dirty="0">
              <a:solidFill>
                <a:schemeClr val="bg1"/>
              </a:solidFill>
            </a:endParaRPr>
          </a:p>
        </p:txBody>
      </p:sp>
    </p:spTree>
    <p:extLst>
      <p:ext uri="{BB962C8B-B14F-4D97-AF65-F5344CB8AC3E}">
        <p14:creationId xmlns:p14="http://schemas.microsoft.com/office/powerpoint/2010/main" val="39841884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85800" y="152400"/>
            <a:ext cx="7772400" cy="990600"/>
          </a:xfrm>
        </p:spPr>
        <p:txBody>
          <a:bodyPr/>
          <a:lstStyle/>
          <a:p>
            <a:r>
              <a:rPr lang="en-US" sz="3600" dirty="0" smtClean="0">
                <a:solidFill>
                  <a:schemeClr val="bg1"/>
                </a:solidFill>
              </a:rPr>
              <a:t>Available </a:t>
            </a:r>
            <a:r>
              <a:rPr lang="en-US" sz="3600" dirty="0" err="1" smtClean="0">
                <a:solidFill>
                  <a:schemeClr val="bg1"/>
                </a:solidFill>
              </a:rPr>
              <a:t>Bookshare</a:t>
            </a:r>
            <a:r>
              <a:rPr lang="en-US" sz="3600" dirty="0" smtClean="0">
                <a:solidFill>
                  <a:schemeClr val="bg1"/>
                </a:solidFill>
              </a:rPr>
              <a:t> Formats</a:t>
            </a:r>
          </a:p>
        </p:txBody>
      </p:sp>
      <p:sp>
        <p:nvSpPr>
          <p:cNvPr id="52227" name="Content Placeholder 2"/>
          <p:cNvSpPr>
            <a:spLocks noGrp="1"/>
          </p:cNvSpPr>
          <p:nvPr>
            <p:ph idx="1"/>
          </p:nvPr>
        </p:nvSpPr>
        <p:spPr>
          <a:xfrm>
            <a:off x="602672" y="1660524"/>
            <a:ext cx="7772400" cy="4878388"/>
          </a:xfrm>
        </p:spPr>
        <p:txBody>
          <a:bodyPr/>
          <a:lstStyle/>
          <a:p>
            <a:r>
              <a:rPr lang="en-US" sz="2400" dirty="0" err="1" smtClean="0"/>
              <a:t>Bookshare</a:t>
            </a:r>
            <a:r>
              <a:rPr lang="en-US" sz="2400" dirty="0" smtClean="0"/>
              <a:t> offers text-based access for NON-copyrighted books to anyone </a:t>
            </a:r>
          </a:p>
          <a:p>
            <a:r>
              <a:rPr lang="en-US" sz="2400" dirty="0" err="1" smtClean="0"/>
              <a:t>Bookshare</a:t>
            </a:r>
            <a:r>
              <a:rPr lang="en-US" sz="2400" dirty="0" smtClean="0"/>
              <a:t> formats available to individuals with qualifying print disabilities (copyrighted materials)</a:t>
            </a:r>
            <a:endParaRPr lang="en-US" sz="1800" dirty="0" smtClean="0"/>
          </a:p>
          <a:p>
            <a:pPr lvl="1">
              <a:buFont typeface="Wingdings" pitchFamily="2" charset="2"/>
              <a:buChar char="§"/>
            </a:pPr>
            <a:r>
              <a:rPr lang="en-US" sz="2000" b="1" dirty="0" smtClean="0"/>
              <a:t>DAISY-3</a:t>
            </a:r>
            <a:r>
              <a:rPr lang="en-US" sz="2000" dirty="0" smtClean="0"/>
              <a:t> (Digital Accessible Information System)</a:t>
            </a:r>
          </a:p>
          <a:p>
            <a:pPr lvl="2"/>
            <a:r>
              <a:rPr lang="en-US" sz="1800" dirty="0" smtClean="0"/>
              <a:t>global digital talking book format</a:t>
            </a:r>
          </a:p>
          <a:p>
            <a:pPr lvl="1">
              <a:buFont typeface="Wingdings" charset="2"/>
              <a:buChar char="§"/>
            </a:pPr>
            <a:r>
              <a:rPr lang="en-US" sz="2200" b="1" dirty="0" smtClean="0"/>
              <a:t>MP3 and Daisy Audio</a:t>
            </a:r>
          </a:p>
          <a:p>
            <a:pPr lvl="2"/>
            <a:r>
              <a:rPr lang="en-US" sz="1800" dirty="0"/>
              <a:t>digital </a:t>
            </a:r>
            <a:r>
              <a:rPr lang="en-US" sz="1800" dirty="0" smtClean="0"/>
              <a:t>audio</a:t>
            </a:r>
            <a:endParaRPr lang="en-US" sz="2200" dirty="0" smtClean="0"/>
          </a:p>
          <a:p>
            <a:pPr lvl="1">
              <a:buFont typeface="Wingdings" pitchFamily="2" charset="2"/>
              <a:buChar char="§"/>
            </a:pPr>
            <a:r>
              <a:rPr lang="en-US" sz="2000" b="1" dirty="0" smtClean="0"/>
              <a:t>BRF</a:t>
            </a:r>
            <a:r>
              <a:rPr lang="en-US" sz="2000" dirty="0" smtClean="0"/>
              <a:t> (Braille Ready Format)</a:t>
            </a:r>
          </a:p>
          <a:p>
            <a:pPr lvl="2"/>
            <a:r>
              <a:rPr lang="en-US" sz="1800" dirty="0" smtClean="0"/>
              <a:t>digital braille</a:t>
            </a:r>
          </a:p>
        </p:txBody>
      </p:sp>
      <p:sp>
        <p:nvSpPr>
          <p:cNvPr id="4" name="Rectangle 7"/>
          <p:cNvSpPr>
            <a:spLocks noGrp="1" noChangeArrowheads="1"/>
          </p:cNvSpPr>
          <p:nvPr>
            <p:ph type="sldNum" sz="quarter" idx="12"/>
          </p:nvPr>
        </p:nvSpPr>
        <p:spPr/>
        <p:txBody>
          <a:bodyPr/>
          <a:lstStyle/>
          <a:p>
            <a:pPr>
              <a:defRPr/>
            </a:pPr>
            <a:fld id="{25399A22-1FA5-4C72-B1E2-9DB43A3DC0F1}" type="slidenum">
              <a:rPr lang="en-US"/>
              <a:pPr>
                <a:defRPr/>
              </a:pPr>
              <a:t>16</a:t>
            </a:fld>
            <a:endParaRPr lang="en-US"/>
          </a:p>
        </p:txBody>
      </p:sp>
    </p:spTree>
    <p:extLst>
      <p:ext uri="{BB962C8B-B14F-4D97-AF65-F5344CB8AC3E}">
        <p14:creationId xmlns:p14="http://schemas.microsoft.com/office/powerpoint/2010/main" val="18848342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609600" y="370114"/>
            <a:ext cx="7772400" cy="990600"/>
          </a:xfrm>
        </p:spPr>
        <p:txBody>
          <a:bodyPr/>
          <a:lstStyle/>
          <a:p>
            <a:r>
              <a:rPr lang="en-US" sz="3600" dirty="0" err="1" smtClean="0">
                <a:solidFill>
                  <a:schemeClr val="bg1"/>
                </a:solidFill>
              </a:rPr>
              <a:t>Bookshare</a:t>
            </a:r>
            <a:r>
              <a:rPr lang="en-US" sz="3600" dirty="0" smtClean="0">
                <a:solidFill>
                  <a:schemeClr val="bg1"/>
                </a:solidFill>
              </a:rPr>
              <a:t> Format Options:</a:t>
            </a:r>
            <a:br>
              <a:rPr lang="en-US" sz="3600" dirty="0" smtClean="0">
                <a:solidFill>
                  <a:schemeClr val="bg1"/>
                </a:solidFill>
              </a:rPr>
            </a:br>
            <a:r>
              <a:rPr lang="en-US" sz="3600" dirty="0" smtClean="0">
                <a:solidFill>
                  <a:schemeClr val="bg1"/>
                </a:solidFill>
              </a:rPr>
              <a:t>DAISY</a:t>
            </a:r>
          </a:p>
        </p:txBody>
      </p:sp>
      <p:sp>
        <p:nvSpPr>
          <p:cNvPr id="116739" name="Content Placeholder 2"/>
          <p:cNvSpPr>
            <a:spLocks noGrp="1"/>
          </p:cNvSpPr>
          <p:nvPr>
            <p:ph idx="1"/>
          </p:nvPr>
        </p:nvSpPr>
        <p:spPr>
          <a:xfrm>
            <a:off x="609600" y="1828800"/>
            <a:ext cx="7848600" cy="4495800"/>
          </a:xfrm>
        </p:spPr>
        <p:txBody>
          <a:bodyPr/>
          <a:lstStyle/>
          <a:p>
            <a:r>
              <a:rPr lang="en-US" dirty="0" smtClean="0"/>
              <a:t>Digital Accessible Information System</a:t>
            </a:r>
          </a:p>
          <a:p>
            <a:pPr lvl="1">
              <a:buFont typeface="Wingdings" pitchFamily="2" charset="2"/>
              <a:buChar char="§"/>
            </a:pPr>
            <a:r>
              <a:rPr lang="en-US" dirty="0" smtClean="0"/>
              <a:t>Standard for producing and reading accessible and navigable multimedia publications</a:t>
            </a:r>
          </a:p>
          <a:p>
            <a:pPr>
              <a:buFont typeface="Wingdings" pitchFamily="2" charset="2"/>
              <a:buNone/>
            </a:pPr>
            <a:endParaRPr lang="en-US" dirty="0" smtClean="0"/>
          </a:p>
          <a:p>
            <a:r>
              <a:rPr lang="en-US" dirty="0" smtClean="0"/>
              <a:t>Bookshare produces DAISY digital text</a:t>
            </a:r>
          </a:p>
          <a:p>
            <a:pPr lvl="1"/>
            <a:r>
              <a:rPr lang="en-US" dirty="0" smtClean="0"/>
              <a:t>With images (larger file)</a:t>
            </a:r>
          </a:p>
          <a:p>
            <a:pPr lvl="1"/>
            <a:r>
              <a:rPr lang="en-US" dirty="0" smtClean="0"/>
              <a:t>Without images </a:t>
            </a:r>
          </a:p>
        </p:txBody>
      </p:sp>
      <p:sp>
        <p:nvSpPr>
          <p:cNvPr id="4" name="Rectangle 7"/>
          <p:cNvSpPr>
            <a:spLocks noGrp="1" noChangeArrowheads="1"/>
          </p:cNvSpPr>
          <p:nvPr>
            <p:ph type="sldNum" sz="quarter" idx="12"/>
          </p:nvPr>
        </p:nvSpPr>
        <p:spPr/>
        <p:txBody>
          <a:bodyPr/>
          <a:lstStyle/>
          <a:p>
            <a:pPr>
              <a:defRPr/>
            </a:pPr>
            <a:fld id="{8C932816-492F-4056-96D8-914DB4084704}" type="slidenum">
              <a:rPr lang="en-US"/>
              <a:pPr>
                <a:defRPr/>
              </a:pPr>
              <a:t>17</a:t>
            </a:fld>
            <a:endParaRPr lang="en-US"/>
          </a:p>
        </p:txBody>
      </p:sp>
    </p:spTree>
    <p:extLst>
      <p:ext uri="{BB962C8B-B14F-4D97-AF65-F5344CB8AC3E}">
        <p14:creationId xmlns:p14="http://schemas.microsoft.com/office/powerpoint/2010/main" val="23599524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685800" y="221673"/>
            <a:ext cx="7772400" cy="990600"/>
          </a:xfrm>
        </p:spPr>
        <p:txBody>
          <a:bodyPr/>
          <a:lstStyle/>
          <a:p>
            <a:r>
              <a:rPr lang="en-US" sz="3600" dirty="0" smtClean="0">
                <a:solidFill>
                  <a:schemeClr val="bg1"/>
                </a:solidFill>
              </a:rPr>
              <a:t>Features of DAISY Applications</a:t>
            </a:r>
          </a:p>
        </p:txBody>
      </p:sp>
      <p:sp>
        <p:nvSpPr>
          <p:cNvPr id="118787" name="Content Placeholder 2"/>
          <p:cNvSpPr>
            <a:spLocks noGrp="1"/>
          </p:cNvSpPr>
          <p:nvPr>
            <p:ph idx="1"/>
          </p:nvPr>
        </p:nvSpPr>
        <p:spPr>
          <a:xfrm>
            <a:off x="685800" y="1778172"/>
            <a:ext cx="7772400" cy="4572000"/>
          </a:xfrm>
        </p:spPr>
        <p:txBody>
          <a:bodyPr/>
          <a:lstStyle/>
          <a:p>
            <a:r>
              <a:rPr lang="en-US" dirty="0"/>
              <a:t>Support for table of contents and index</a:t>
            </a:r>
          </a:p>
          <a:p>
            <a:r>
              <a:rPr lang="en-US" sz="2400" dirty="0" smtClean="0"/>
              <a:t>Navigate forward and backward by word, paragraph, page, section header, or chapter</a:t>
            </a:r>
          </a:p>
          <a:p>
            <a:r>
              <a:rPr lang="en-US" sz="2400" dirty="0" smtClean="0"/>
              <a:t>Searchable</a:t>
            </a:r>
          </a:p>
          <a:p>
            <a:r>
              <a:rPr lang="en-US" sz="2400" dirty="0" smtClean="0"/>
              <a:t>Place bookmarks in the text</a:t>
            </a:r>
          </a:p>
          <a:p>
            <a:r>
              <a:rPr lang="en-US" sz="2400" dirty="0" smtClean="0"/>
              <a:t>Make notes in the text</a:t>
            </a:r>
          </a:p>
          <a:p>
            <a:r>
              <a:rPr lang="en-US" sz="2400" dirty="0" smtClean="0"/>
              <a:t>Increase and decrease the rate of speech</a:t>
            </a:r>
          </a:p>
          <a:p>
            <a:r>
              <a:rPr lang="en-US" sz="2400" dirty="0" smtClean="0"/>
              <a:t>May display images and descriptions if available</a:t>
            </a:r>
          </a:p>
          <a:p>
            <a:endParaRPr lang="en-US" sz="2400" dirty="0" smtClean="0"/>
          </a:p>
        </p:txBody>
      </p:sp>
      <p:sp>
        <p:nvSpPr>
          <p:cNvPr id="4" name="Rectangle 7"/>
          <p:cNvSpPr>
            <a:spLocks noGrp="1" noChangeArrowheads="1"/>
          </p:cNvSpPr>
          <p:nvPr>
            <p:ph type="sldNum" sz="quarter" idx="12"/>
          </p:nvPr>
        </p:nvSpPr>
        <p:spPr/>
        <p:txBody>
          <a:bodyPr/>
          <a:lstStyle/>
          <a:p>
            <a:pPr>
              <a:defRPr/>
            </a:pPr>
            <a:fld id="{8304A70B-6CAC-403F-B9A5-113360735F91}" type="slidenum">
              <a:rPr lang="en-US"/>
              <a:pPr>
                <a:defRPr/>
              </a:pPr>
              <a:t>18</a:t>
            </a:fld>
            <a:endParaRPr lang="en-US"/>
          </a:p>
        </p:txBody>
      </p:sp>
    </p:spTree>
    <p:extLst>
      <p:ext uri="{BB962C8B-B14F-4D97-AF65-F5344CB8AC3E}">
        <p14:creationId xmlns:p14="http://schemas.microsoft.com/office/powerpoint/2010/main" val="17647099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772400" cy="990600"/>
          </a:xfrm>
        </p:spPr>
        <p:txBody>
          <a:bodyPr/>
          <a:lstStyle/>
          <a:p>
            <a:r>
              <a:rPr lang="en-US" sz="3600" dirty="0" err="1" smtClean="0">
                <a:solidFill>
                  <a:schemeClr val="bg1"/>
                </a:solidFill>
              </a:rPr>
              <a:t>Bookshare’s</a:t>
            </a:r>
            <a:r>
              <a:rPr lang="en-US" sz="3600" dirty="0" smtClean="0">
                <a:solidFill>
                  <a:schemeClr val="bg1"/>
                </a:solidFill>
              </a:rPr>
              <a:t> Specialized Formats: Audio (i.e. MP3)</a:t>
            </a:r>
            <a:endParaRPr lang="en-US" sz="3600" dirty="0">
              <a:solidFill>
                <a:schemeClr val="bg1"/>
              </a:solidFill>
            </a:endParaRPr>
          </a:p>
        </p:txBody>
      </p:sp>
      <p:sp>
        <p:nvSpPr>
          <p:cNvPr id="3" name="Content Placeholder 2"/>
          <p:cNvSpPr>
            <a:spLocks noGrp="1"/>
          </p:cNvSpPr>
          <p:nvPr>
            <p:ph idx="1"/>
          </p:nvPr>
        </p:nvSpPr>
        <p:spPr>
          <a:xfrm>
            <a:off x="609600" y="1866900"/>
            <a:ext cx="7924800" cy="4267200"/>
          </a:xfrm>
        </p:spPr>
        <p:txBody>
          <a:bodyPr/>
          <a:lstStyle/>
          <a:p>
            <a:r>
              <a:rPr lang="en-US" dirty="0"/>
              <a:t>C</a:t>
            </a:r>
            <a:r>
              <a:rPr lang="en-US" dirty="0" smtClean="0"/>
              <a:t>ompression system for music</a:t>
            </a:r>
          </a:p>
          <a:p>
            <a:r>
              <a:rPr lang="en-US" dirty="0" smtClean="0"/>
              <a:t>Common audio file format</a:t>
            </a:r>
          </a:p>
          <a:p>
            <a:r>
              <a:rPr lang="en-US" dirty="0" smtClean="0"/>
              <a:t>“Flat” format</a:t>
            </a:r>
          </a:p>
          <a:p>
            <a:r>
              <a:rPr lang="en-US" dirty="0" smtClean="0"/>
              <a:t>Store, organize, and play Bookshare </a:t>
            </a:r>
            <a:br>
              <a:rPr lang="en-US" dirty="0" smtClean="0"/>
            </a:br>
            <a:r>
              <a:rPr lang="en-US" dirty="0" smtClean="0"/>
              <a:t>MP3 files on MP3 players</a:t>
            </a:r>
          </a:p>
          <a:p>
            <a:r>
              <a:rPr lang="en-US" dirty="0" smtClean="0"/>
              <a:t>Free media manager available called Songbird. Also compatible with common media players like iTunes and Windows Media Player</a:t>
            </a: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19</a:t>
            </a:fld>
            <a:endParaRPr lang="en-US"/>
          </a:p>
        </p:txBody>
      </p:sp>
      <p:pic>
        <p:nvPicPr>
          <p:cNvPr id="5" name="Picture 4" descr="Image of person using an MP3 device and headphon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1752600"/>
            <a:ext cx="1600200" cy="1943100"/>
          </a:xfrm>
          <a:prstGeom prst="rect">
            <a:avLst/>
          </a:prstGeom>
        </p:spPr>
      </p:pic>
    </p:spTree>
    <p:extLst>
      <p:ext uri="{BB962C8B-B14F-4D97-AF65-F5344CB8AC3E}">
        <p14:creationId xmlns:p14="http://schemas.microsoft.com/office/powerpoint/2010/main" val="23390912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282" b="59964"/>
          <a:stretch/>
        </p:blipFill>
        <p:spPr bwMode="auto">
          <a:xfrm>
            <a:off x="817150" y="990600"/>
            <a:ext cx="7891503" cy="1812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868594" y="1946315"/>
            <a:ext cx="1066800" cy="3429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703" y="2878753"/>
            <a:ext cx="5630270" cy="347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9088" y="2764572"/>
            <a:ext cx="2133112"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9632" y="2764572"/>
            <a:ext cx="2567319"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Under Help Center, Click on Training and Resources. </a:t>
            </a:r>
          </a:p>
          <a:p>
            <a:pPr marL="285750" indent="-285750">
              <a:buFont typeface="Arial" panose="020B0604020202020204" pitchFamily="34" charset="0"/>
              <a:buChar char="•"/>
            </a:pPr>
            <a:r>
              <a:rPr lang="en-US" sz="2000" dirty="0" smtClean="0"/>
              <a:t>Click on Tools for Trainers</a:t>
            </a:r>
          </a:p>
          <a:p>
            <a:pPr marL="285750" indent="-285750">
              <a:buFont typeface="Arial" panose="020B0604020202020204" pitchFamily="34" charset="0"/>
              <a:buChar char="•"/>
            </a:pPr>
            <a:r>
              <a:rPr lang="en-US" sz="2000" dirty="0" smtClean="0"/>
              <a:t>Click on Workshop Registration</a:t>
            </a:r>
          </a:p>
          <a:p>
            <a:r>
              <a:rPr lang="en-US" sz="2000" dirty="0" smtClean="0">
                <a:hlinkClick r:id="rId6"/>
              </a:rPr>
              <a:t>http://www.surveygizmo.com/s3/1262116/Class-Registration-2013</a:t>
            </a:r>
            <a:r>
              <a:rPr lang="en-US" sz="2000" dirty="0" smtClean="0"/>
              <a:t> </a:t>
            </a:r>
            <a:endParaRPr lang="en-US" sz="2000" dirty="0"/>
          </a:p>
        </p:txBody>
      </p:sp>
      <p:sp>
        <p:nvSpPr>
          <p:cNvPr id="2" name="TextBox 1"/>
          <p:cNvSpPr txBox="1"/>
          <p:nvPr/>
        </p:nvSpPr>
        <p:spPr>
          <a:xfrm>
            <a:off x="657182" y="324535"/>
            <a:ext cx="7754587" cy="646331"/>
          </a:xfrm>
          <a:prstGeom prst="rect">
            <a:avLst/>
          </a:prstGeom>
          <a:noFill/>
        </p:spPr>
        <p:txBody>
          <a:bodyPr wrap="square" rtlCol="0">
            <a:spAutoFit/>
          </a:bodyPr>
          <a:lstStyle/>
          <a:p>
            <a:pPr algn="ctr">
              <a:defRPr/>
            </a:pPr>
            <a:r>
              <a:rPr lang="en-US" sz="3600" b="1" spc="50" dirty="0" smtClean="0">
                <a:ln w="11430"/>
                <a:solidFill>
                  <a:schemeClr val="bg1"/>
                </a:solidFill>
                <a:effectLst>
                  <a:outerShdw blurRad="76200" dist="50800" dir="5400000" algn="tl" rotWithShape="0">
                    <a:srgbClr val="000000">
                      <a:alpha val="65000"/>
                    </a:srgbClr>
                  </a:outerShdw>
                </a:effectLst>
                <a:ea typeface="ＭＳ Ｐゴシック" pitchFamily="-108" charset="-128"/>
              </a:rPr>
              <a:t>Workshop Registration</a:t>
            </a:r>
            <a:endParaRPr lang="en-US" sz="3600" b="1" spc="50" dirty="0">
              <a:ln w="11430"/>
              <a:solidFill>
                <a:schemeClr val="bg1"/>
              </a:solidFill>
              <a:effectLst>
                <a:outerShdw blurRad="76200" dist="50800" dir="5400000" algn="tl" rotWithShape="0">
                  <a:srgbClr val="000000">
                    <a:alpha val="65000"/>
                  </a:srgbClr>
                </a:outerShdw>
              </a:effectLst>
              <a:ea typeface="ＭＳ Ｐゴシック" pitchFamily="-108" charset="-128"/>
            </a:endParaRPr>
          </a:p>
        </p:txBody>
      </p:sp>
      <p:sp>
        <p:nvSpPr>
          <p:cNvPr id="3" name="Oval 2"/>
          <p:cNvSpPr/>
          <p:nvPr/>
        </p:nvSpPr>
        <p:spPr>
          <a:xfrm>
            <a:off x="2766951" y="5534526"/>
            <a:ext cx="1227533" cy="252663"/>
          </a:xfrm>
          <a:prstGeom prst="ellipse">
            <a:avLst/>
          </a:prstGeom>
          <a:no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493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338446" y="63887"/>
            <a:ext cx="8686800" cy="1105243"/>
          </a:xfrm>
        </p:spPr>
        <p:txBody>
          <a:bodyPr/>
          <a:lstStyle/>
          <a:p>
            <a:r>
              <a:rPr lang="en-US" sz="3600" dirty="0" err="1" smtClean="0">
                <a:solidFill>
                  <a:schemeClr val="bg1"/>
                </a:solidFill>
              </a:rPr>
              <a:t>Bookshare’s</a:t>
            </a:r>
            <a:r>
              <a:rPr lang="en-US" sz="3600" dirty="0" smtClean="0">
                <a:solidFill>
                  <a:schemeClr val="bg1"/>
                </a:solidFill>
              </a:rPr>
              <a:t> Specialized Formats: BRF</a:t>
            </a:r>
          </a:p>
        </p:txBody>
      </p:sp>
      <p:sp>
        <p:nvSpPr>
          <p:cNvPr id="120835" name="Content Placeholder 2"/>
          <p:cNvSpPr>
            <a:spLocks noGrp="1"/>
          </p:cNvSpPr>
          <p:nvPr>
            <p:ph idx="1"/>
          </p:nvPr>
        </p:nvSpPr>
        <p:spPr>
          <a:xfrm>
            <a:off x="609600" y="2195512"/>
            <a:ext cx="7670800" cy="4343400"/>
          </a:xfrm>
        </p:spPr>
        <p:txBody>
          <a:bodyPr/>
          <a:lstStyle/>
          <a:p>
            <a:r>
              <a:rPr lang="en-US" dirty="0" smtClean="0"/>
              <a:t>Braille Ready Format (.</a:t>
            </a:r>
            <a:r>
              <a:rPr lang="en-US" dirty="0" err="1" smtClean="0"/>
              <a:t>brf</a:t>
            </a:r>
            <a:r>
              <a:rPr lang="en-US" dirty="0" smtClean="0"/>
              <a:t>)</a:t>
            </a:r>
          </a:p>
          <a:p>
            <a:pPr lvl="1">
              <a:buFont typeface="Wingdings" pitchFamily="2" charset="2"/>
              <a:buChar char="§"/>
            </a:pPr>
            <a:r>
              <a:rPr lang="en-US" sz="2400" dirty="0" smtClean="0"/>
              <a:t>Digital text format creates refreshable </a:t>
            </a:r>
            <a:r>
              <a:rPr lang="en-US" sz="2400" dirty="0" err="1" smtClean="0"/>
              <a:t>braille</a:t>
            </a:r>
            <a:endParaRPr lang="en-US" sz="2400" dirty="0" smtClean="0"/>
          </a:p>
          <a:p>
            <a:pPr lvl="1">
              <a:buFont typeface="Wingdings" pitchFamily="2" charset="2"/>
              <a:buChar char="§"/>
            </a:pPr>
            <a:r>
              <a:rPr lang="en-US" sz="2400" dirty="0" smtClean="0"/>
              <a:t>No images or text formatting</a:t>
            </a:r>
          </a:p>
          <a:p>
            <a:pPr lvl="1">
              <a:buFont typeface="Wingdings" pitchFamily="2" charset="2"/>
              <a:buChar char="§"/>
            </a:pPr>
            <a:r>
              <a:rPr lang="en-US" sz="2400" dirty="0" smtClean="0"/>
              <a:t>Electronic representation of a braille book</a:t>
            </a:r>
          </a:p>
          <a:p>
            <a:r>
              <a:rPr lang="en-US" dirty="0" smtClean="0"/>
              <a:t>Available from </a:t>
            </a:r>
            <a:r>
              <a:rPr lang="en-US" dirty="0" err="1" smtClean="0"/>
              <a:t>Bookshare</a:t>
            </a:r>
            <a:r>
              <a:rPr lang="en-US" dirty="0" smtClean="0"/>
              <a:t> in contracted or </a:t>
            </a:r>
            <a:r>
              <a:rPr lang="en-US" dirty="0" err="1" smtClean="0"/>
              <a:t>uncontracted</a:t>
            </a:r>
            <a:r>
              <a:rPr lang="en-US" dirty="0" smtClean="0"/>
              <a:t> </a:t>
            </a:r>
            <a:r>
              <a:rPr lang="en-US" dirty="0" err="1" smtClean="0"/>
              <a:t>braille</a:t>
            </a:r>
            <a:r>
              <a:rPr lang="en-US" dirty="0" smtClean="0"/>
              <a:t> </a:t>
            </a:r>
          </a:p>
          <a:p>
            <a:pPr lvl="1">
              <a:buFont typeface="Wingdings" pitchFamily="2" charset="2"/>
              <a:buChar char="§"/>
            </a:pPr>
            <a:r>
              <a:rPr lang="en-US" sz="2400" dirty="0" smtClean="0"/>
              <a:t>Select the preferred format and cell line length in account preferences. </a:t>
            </a:r>
          </a:p>
          <a:p>
            <a:pPr lvl="1"/>
            <a:endParaRPr lang="en-US" dirty="0" smtClean="0"/>
          </a:p>
        </p:txBody>
      </p:sp>
      <p:sp>
        <p:nvSpPr>
          <p:cNvPr id="5" name="Rectangle 7"/>
          <p:cNvSpPr>
            <a:spLocks noGrp="1" noChangeArrowheads="1"/>
          </p:cNvSpPr>
          <p:nvPr>
            <p:ph type="sldNum" sz="quarter" idx="12"/>
          </p:nvPr>
        </p:nvSpPr>
        <p:spPr/>
        <p:txBody>
          <a:bodyPr/>
          <a:lstStyle/>
          <a:p>
            <a:pPr>
              <a:defRPr/>
            </a:pPr>
            <a:fld id="{A4586128-078F-4F26-AF81-D9E08EE56901}" type="slidenum">
              <a:rPr lang="en-US"/>
              <a:pPr>
                <a:defRPr/>
              </a:pPr>
              <a:t>20</a:t>
            </a:fld>
            <a:endParaRPr lang="en-US"/>
          </a:p>
        </p:txBody>
      </p:sp>
      <p:pic>
        <p:nvPicPr>
          <p:cNvPr id="120836" name="Picture 4" descr="Image of fingers moving across embossed braille."/>
          <p:cNvPicPr>
            <a:picLocks noChangeAspect="1" noChangeArrowheads="1"/>
          </p:cNvPicPr>
          <p:nvPr/>
        </p:nvPicPr>
        <p:blipFill>
          <a:blip r:embed="rId3" cstate="print"/>
          <a:srcRect/>
          <a:stretch>
            <a:fillRect/>
          </a:stretch>
        </p:blipFill>
        <p:spPr bwMode="auto">
          <a:xfrm>
            <a:off x="5640779" y="1327942"/>
            <a:ext cx="2057400" cy="1370013"/>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12307217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Eligibility</a:t>
            </a:r>
            <a:endParaRPr lang="en-US" dirty="0"/>
          </a:p>
        </p:txBody>
      </p:sp>
      <p:sp>
        <p:nvSpPr>
          <p:cNvPr id="7" name="Text Placeholder 6"/>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5CB5CE9A-0174-4A05-911D-208E01CD389C}" type="slidenum">
              <a:rPr lang="en-US" smtClean="0"/>
              <a:pPr>
                <a:defRPr/>
              </a:pPr>
              <a:t>21</a:t>
            </a:fld>
            <a:endParaRPr lang="en-US"/>
          </a:p>
        </p:txBody>
      </p:sp>
    </p:spTree>
    <p:extLst>
      <p:ext uri="{BB962C8B-B14F-4D97-AF65-F5344CB8AC3E}">
        <p14:creationId xmlns:p14="http://schemas.microsoft.com/office/powerpoint/2010/main" val="26769149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Bookshare Eligibility Pre-Quiz:</a:t>
            </a:r>
            <a:br>
              <a:rPr lang="en-US" sz="3600" dirty="0" smtClean="0"/>
            </a:br>
            <a:r>
              <a:rPr lang="en-US" sz="3600" dirty="0"/>
              <a:t>T</a:t>
            </a:r>
            <a:r>
              <a:rPr lang="en-US" sz="3600" dirty="0" smtClean="0"/>
              <a:t>rue or False</a:t>
            </a:r>
            <a:endParaRPr lang="en-US" sz="3600" dirty="0"/>
          </a:p>
        </p:txBody>
      </p:sp>
      <p:sp>
        <p:nvSpPr>
          <p:cNvPr id="2" name="Slide Number Placeholder 1"/>
          <p:cNvSpPr>
            <a:spLocks noGrp="1"/>
          </p:cNvSpPr>
          <p:nvPr>
            <p:ph type="sldNum" sz="quarter" idx="4"/>
          </p:nvPr>
        </p:nvSpPr>
        <p:spPr/>
        <p:txBody>
          <a:bodyPr/>
          <a:lstStyle/>
          <a:p>
            <a:pPr>
              <a:defRPr/>
            </a:pPr>
            <a:fld id="{CD75E6CE-27B2-4EC9-A343-385ED5BF9029}" type="slidenum">
              <a:rPr lang="en-US" smtClean="0"/>
              <a:pPr>
                <a:defRPr/>
              </a:pPr>
              <a:t>22</a:t>
            </a:fld>
            <a:endParaRPr lang="en-US" dirty="0"/>
          </a:p>
        </p:txBody>
      </p:sp>
      <p:sp>
        <p:nvSpPr>
          <p:cNvPr id="4" name="Content Placeholder 3"/>
          <p:cNvSpPr>
            <a:spLocks noGrp="1"/>
          </p:cNvSpPr>
          <p:nvPr>
            <p:ph idx="4294967295"/>
          </p:nvPr>
        </p:nvSpPr>
        <p:spPr>
          <a:xfrm>
            <a:off x="257175" y="1981200"/>
            <a:ext cx="8886825" cy="3810000"/>
          </a:xfrm>
          <a:prstGeom prst="rect">
            <a:avLst/>
          </a:prstGeom>
        </p:spPr>
        <p:txBody>
          <a:bodyPr/>
          <a:lstStyle/>
          <a:p>
            <a:r>
              <a:rPr lang="en-US" sz="2200" dirty="0" smtClean="0"/>
              <a:t>In order to be eligible for Bookshare a student must have a documented print disability.</a:t>
            </a:r>
          </a:p>
          <a:p>
            <a:pPr marL="0" indent="0">
              <a:buNone/>
            </a:pPr>
            <a:endParaRPr lang="en-US" sz="2200" dirty="0" smtClean="0"/>
          </a:p>
          <a:p>
            <a:r>
              <a:rPr lang="en-US" sz="2200" dirty="0" smtClean="0"/>
              <a:t>All students with IEPs are eligible for Bookshare.</a:t>
            </a:r>
          </a:p>
          <a:p>
            <a:pPr marL="0" indent="0">
              <a:buNone/>
            </a:pPr>
            <a:endParaRPr lang="en-US" sz="2200" dirty="0" smtClean="0"/>
          </a:p>
          <a:p>
            <a:r>
              <a:rPr lang="en-US" sz="2200" dirty="0" err="1" smtClean="0"/>
              <a:t>Bookshare</a:t>
            </a:r>
            <a:r>
              <a:rPr lang="en-US" sz="2200" dirty="0" smtClean="0"/>
              <a:t> can help to support all beginning readers.  </a:t>
            </a:r>
          </a:p>
          <a:p>
            <a:pPr marL="0" indent="0">
              <a:buNone/>
            </a:pPr>
            <a:endParaRPr lang="en-US" sz="2200" dirty="0" smtClean="0"/>
          </a:p>
          <a:p>
            <a:r>
              <a:rPr lang="en-US" sz="2200" dirty="0" smtClean="0"/>
              <a:t>A student with documented ADHD who has difficulty staying focused during reading is eligible to receive Bookshare services.</a:t>
            </a:r>
          </a:p>
          <a:p>
            <a:endParaRPr lang="en-US" sz="2300" dirty="0" smtClean="0"/>
          </a:p>
          <a:p>
            <a:endParaRPr lang="en-US" sz="2300" dirty="0" smtClean="0"/>
          </a:p>
        </p:txBody>
      </p:sp>
    </p:spTree>
    <p:extLst>
      <p:ext uri="{BB962C8B-B14F-4D97-AF65-F5344CB8AC3E}">
        <p14:creationId xmlns:p14="http://schemas.microsoft.com/office/powerpoint/2010/main" val="5604595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305800" cy="990600"/>
          </a:xfrm>
        </p:spPr>
        <p:txBody>
          <a:bodyPr>
            <a:noAutofit/>
          </a:bodyPr>
          <a:lstStyle/>
          <a:p>
            <a:r>
              <a:rPr lang="en-US" sz="3200" dirty="0" smtClean="0">
                <a:solidFill>
                  <a:schemeClr val="bg1"/>
                </a:solidFill>
              </a:rPr>
              <a:t>How does </a:t>
            </a:r>
            <a:r>
              <a:rPr lang="en-US" sz="3200" dirty="0" err="1" smtClean="0">
                <a:solidFill>
                  <a:schemeClr val="bg1"/>
                </a:solidFill>
              </a:rPr>
              <a:t>Bookshare</a:t>
            </a:r>
            <a:r>
              <a:rPr lang="en-US" sz="3200" dirty="0" smtClean="0">
                <a:solidFill>
                  <a:schemeClr val="bg1"/>
                </a:solidFill>
              </a:rPr>
              <a:t> have access to books and </a:t>
            </a:r>
            <a:r>
              <a:rPr lang="en-US" sz="3200" dirty="0">
                <a:solidFill>
                  <a:schemeClr val="bg1"/>
                </a:solidFill>
              </a:rPr>
              <a:t>w</a:t>
            </a:r>
            <a:r>
              <a:rPr lang="en-US" sz="3200" dirty="0" smtClean="0">
                <a:solidFill>
                  <a:schemeClr val="bg1"/>
                </a:solidFill>
              </a:rPr>
              <a:t>hy is eligibility so important? </a:t>
            </a:r>
            <a:endParaRPr lang="en-US" sz="3200" dirty="0">
              <a:solidFill>
                <a:schemeClr val="bg1"/>
              </a:solidFill>
            </a:endParaRPr>
          </a:p>
        </p:txBody>
      </p:sp>
      <p:sp>
        <p:nvSpPr>
          <p:cNvPr id="4" name="Content Placeholder 3"/>
          <p:cNvSpPr>
            <a:spLocks noGrp="1"/>
          </p:cNvSpPr>
          <p:nvPr>
            <p:ph idx="1"/>
          </p:nvPr>
        </p:nvSpPr>
        <p:spPr>
          <a:xfrm>
            <a:off x="457200" y="1595437"/>
            <a:ext cx="8001000" cy="4343400"/>
          </a:xfrm>
        </p:spPr>
        <p:txBody>
          <a:bodyPr/>
          <a:lstStyle/>
          <a:p>
            <a:r>
              <a:rPr lang="en-US" sz="2500" dirty="0" err="1" smtClean="0"/>
              <a:t>Bookshare</a:t>
            </a:r>
            <a:r>
              <a:rPr lang="en-US" sz="2500" dirty="0" smtClean="0"/>
              <a:t> operates under an </a:t>
            </a:r>
            <a:r>
              <a:rPr lang="en-US" sz="2500" dirty="0" smtClean="0">
                <a:hlinkClick r:id="rId3"/>
              </a:rPr>
              <a:t>exception to U.S. copyright law</a:t>
            </a:r>
            <a:r>
              <a:rPr lang="en-US" sz="2500" dirty="0" smtClean="0"/>
              <a:t> which allows copyrighted digital books to be made available to people with qualifying disabilities. </a:t>
            </a:r>
          </a:p>
          <a:p>
            <a:r>
              <a:rPr lang="en-US" sz="2500" dirty="0" smtClean="0"/>
              <a:t>The exemption is referred to as the Chafee Amendment </a:t>
            </a:r>
          </a:p>
          <a:p>
            <a:r>
              <a:rPr lang="en-US" sz="2500" dirty="0" smtClean="0"/>
              <a:t>The law states that it is not an infringement of copyright for an authorized entity (</a:t>
            </a:r>
            <a:r>
              <a:rPr lang="en-US" sz="2500" dirty="0" err="1" smtClean="0"/>
              <a:t>Bookshare</a:t>
            </a:r>
            <a:r>
              <a:rPr lang="en-US" sz="2500" dirty="0" smtClean="0"/>
              <a:t> is an authorized entity) to reproduce or to distribute copies of materials if they are reproduced or distributed in specialized formats exclusively for use by blind or other persons with disabilities. </a:t>
            </a:r>
          </a:p>
          <a:p>
            <a:endParaRPr lang="en-US" sz="2500" dirty="0"/>
          </a:p>
        </p:txBody>
      </p:sp>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23</a:t>
            </a:fld>
            <a:endParaRPr lang="en-US"/>
          </a:p>
        </p:txBody>
      </p:sp>
    </p:spTree>
    <p:extLst>
      <p:ext uri="{BB962C8B-B14F-4D97-AF65-F5344CB8AC3E}">
        <p14:creationId xmlns:p14="http://schemas.microsoft.com/office/powerpoint/2010/main" val="34181716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772400" cy="990600"/>
          </a:xfrm>
        </p:spPr>
        <p:txBody>
          <a:bodyPr/>
          <a:lstStyle/>
          <a:p>
            <a:r>
              <a:rPr lang="en-US" dirty="0" smtClean="0">
                <a:solidFill>
                  <a:schemeClr val="bg1"/>
                </a:solidFill>
              </a:rPr>
              <a:t>What is a Print Disability? </a:t>
            </a:r>
            <a:endParaRPr lang="en-US" dirty="0">
              <a:solidFill>
                <a:schemeClr val="bg1"/>
              </a:solidFill>
            </a:endParaRPr>
          </a:p>
        </p:txBody>
      </p:sp>
      <p:sp>
        <p:nvSpPr>
          <p:cNvPr id="6" name="Content Placeholder 5"/>
          <p:cNvSpPr>
            <a:spLocks noGrp="1"/>
          </p:cNvSpPr>
          <p:nvPr>
            <p:ph idx="1"/>
          </p:nvPr>
        </p:nvSpPr>
        <p:spPr>
          <a:xfrm>
            <a:off x="457200" y="1612631"/>
            <a:ext cx="8001000" cy="4953000"/>
          </a:xfrm>
        </p:spPr>
        <p:txBody>
          <a:bodyPr/>
          <a:lstStyle/>
          <a:p>
            <a:r>
              <a:rPr lang="en-US" dirty="0" smtClean="0">
                <a:cs typeface="ＭＳ Ｐゴシック"/>
              </a:rPr>
              <a:t>A print disability is a physically-based disability that makes it very difficult or impossible to read standard print. </a:t>
            </a:r>
          </a:p>
          <a:p>
            <a:r>
              <a:rPr lang="en-US" dirty="0" smtClean="0">
                <a:cs typeface="ＭＳ Ｐゴシック"/>
              </a:rPr>
              <a:t>These include:</a:t>
            </a:r>
          </a:p>
          <a:p>
            <a:pPr lvl="1"/>
            <a:r>
              <a:rPr lang="en-US" sz="2400" dirty="0" smtClean="0">
                <a:cs typeface="ＭＳ Ｐゴシック"/>
              </a:rPr>
              <a:t>blindness or low vision, </a:t>
            </a:r>
          </a:p>
          <a:p>
            <a:pPr lvl="1"/>
            <a:r>
              <a:rPr lang="en-US" sz="2400" dirty="0" smtClean="0">
                <a:cs typeface="ＭＳ Ｐゴシック"/>
              </a:rPr>
              <a:t>a physical disability in which an individual cannot hold a book or turn the pages of a book, or </a:t>
            </a:r>
          </a:p>
          <a:p>
            <a:pPr lvl="1"/>
            <a:r>
              <a:rPr lang="en-US" sz="2400" dirty="0" smtClean="0">
                <a:cs typeface="ＭＳ Ｐゴシック"/>
              </a:rPr>
              <a:t>A documented learning or reading disability</a:t>
            </a:r>
            <a:endParaRPr lang="en-US" dirty="0"/>
          </a:p>
        </p:txBody>
      </p:sp>
      <p:sp>
        <p:nvSpPr>
          <p:cNvPr id="5" name="Slide Number Placeholder 4"/>
          <p:cNvSpPr>
            <a:spLocks noGrp="1"/>
          </p:cNvSpPr>
          <p:nvPr>
            <p:ph type="sldNum" sz="quarter" idx="12"/>
          </p:nvPr>
        </p:nvSpPr>
        <p:spPr/>
        <p:txBody>
          <a:bodyPr/>
          <a:lstStyle/>
          <a:p>
            <a:pPr>
              <a:defRPr/>
            </a:pPr>
            <a:fld id="{5CB5CE9A-0174-4A05-911D-208E01CD389C}" type="slidenum">
              <a:rPr lang="en-US" smtClean="0"/>
              <a:pPr>
                <a:defRPr/>
              </a:pPr>
              <a:t>24</a:t>
            </a:fld>
            <a:endParaRPr lang="en-US" dirty="0"/>
          </a:p>
        </p:txBody>
      </p:sp>
    </p:spTree>
    <p:extLst>
      <p:ext uri="{BB962C8B-B14F-4D97-AF65-F5344CB8AC3E}">
        <p14:creationId xmlns:p14="http://schemas.microsoft.com/office/powerpoint/2010/main" val="28802586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10"/>
          </p:nvPr>
        </p:nvSpPr>
        <p:spPr>
          <a:xfrm>
            <a:off x="65532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amp;"/>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Wingdings 2" panose="05020102010507070707" pitchFamily="18" charset="2"/>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Wingdings 2" panose="05020102010507070707" pitchFamily="18"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Wingdings 2" panose="05020102010507070707" pitchFamily="18"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fld id="{21B6CB40-ECED-4DA7-A067-0570A7ADC542}" type="slidenum">
              <a:rPr lang="en-US" altLang="en-US" sz="1400" smtClean="0"/>
              <a:pPr>
                <a:spcBef>
                  <a:spcPct val="0"/>
                </a:spcBef>
                <a:buFontTx/>
                <a:buNone/>
              </a:pPr>
              <a:t>25</a:t>
            </a:fld>
            <a:endParaRPr lang="en-US" altLang="en-US" sz="1400" smtClean="0"/>
          </a:p>
        </p:txBody>
      </p:sp>
      <p:sp>
        <p:nvSpPr>
          <p:cNvPr id="19459" name="Rectangle 2"/>
          <p:cNvSpPr>
            <a:spLocks noGrp="1" noChangeArrowheads="1"/>
          </p:cNvSpPr>
          <p:nvPr>
            <p:ph type="title" idx="4294967295"/>
          </p:nvPr>
        </p:nvSpPr>
        <p:spPr>
          <a:xfrm>
            <a:off x="685800" y="381000"/>
            <a:ext cx="7772400" cy="990600"/>
          </a:xfrm>
        </p:spPr>
        <p:txBody>
          <a:bodyPr/>
          <a:lstStyle/>
          <a:p>
            <a:r>
              <a:rPr lang="en-US" altLang="en-US" sz="4000" dirty="0" smtClean="0">
                <a:solidFill>
                  <a:schemeClr val="bg1"/>
                </a:solidFill>
              </a:rPr>
              <a:t>Eligible Students </a:t>
            </a:r>
          </a:p>
        </p:txBody>
      </p:sp>
      <p:graphicFrame>
        <p:nvGraphicFramePr>
          <p:cNvPr id="179204" name="Group 4"/>
          <p:cNvGraphicFramePr>
            <a:graphicFrameLocks noGrp="1"/>
          </p:cNvGraphicFramePr>
          <p:nvPr>
            <p:extLst>
              <p:ext uri="{D42A27DB-BD31-4B8C-83A1-F6EECF244321}">
                <p14:modId xmlns:p14="http://schemas.microsoft.com/office/powerpoint/2010/main" val="2725276404"/>
              </p:ext>
            </p:extLst>
          </p:nvPr>
        </p:nvGraphicFramePr>
        <p:xfrm>
          <a:off x="685800" y="1657350"/>
          <a:ext cx="7772400" cy="4832350"/>
        </p:xfrm>
        <a:graphic>
          <a:graphicData uri="http://schemas.openxmlformats.org/drawingml/2006/table">
            <a:tbl>
              <a:tblPr/>
              <a:tblGrid>
                <a:gridCol w="2608612"/>
                <a:gridCol w="2582703"/>
                <a:gridCol w="2581085"/>
              </a:tblGrid>
              <a:tr h="3730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ＭＳ Ｐゴシック" pitchFamily="-108" charset="-128"/>
                        </a:rPr>
                        <a:t>Disability</a:t>
                      </a: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ＭＳ Ｐゴシック" pitchFamily="-108" charset="-128"/>
                        </a:rPr>
                        <a:t>Qualified/Not Qualified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ＭＳ Ｐゴシック" pitchFamily="-108" charset="-128"/>
                        </a:rPr>
                        <a:t>Examples of Competent Authorities</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tr>
              <a:tr h="1339215">
                <a:tc>
                  <a:txBody>
                    <a:bodyPr/>
                    <a:lstStyle/>
                    <a:p>
                      <a:pPr fontAlgn="base"/>
                      <a:r>
                        <a:rPr lang="en-US" sz="1100" b="0" i="0" kern="1200" dirty="0" smtClean="0">
                          <a:solidFill>
                            <a:schemeClr val="tx1"/>
                          </a:solidFill>
                          <a:effectLst/>
                          <a:latin typeface="+mn-lt"/>
                          <a:ea typeface="+mn-ea"/>
                          <a:cs typeface="+mn-cs"/>
                        </a:rPr>
                        <a:t>Visual Impairment (VI)</a:t>
                      </a:r>
                    </a:p>
                    <a:p>
                      <a:pPr fontAlgn="base"/>
                      <a:r>
                        <a:rPr lang="en-US" sz="1100" b="0" i="0" kern="1200" dirty="0" smtClean="0">
                          <a:solidFill>
                            <a:schemeClr val="tx1"/>
                          </a:solidFill>
                          <a:effectLst/>
                          <a:latin typeface="+mn-lt"/>
                          <a:ea typeface="+mn-ea"/>
                          <a:cs typeface="+mn-cs"/>
                        </a:rPr>
                        <a:t>Blindness / Low vision</a:t>
                      </a:r>
                      <a:endParaRPr lang="en-US" sz="1100" b="0" i="0" kern="1200" dirty="0">
                        <a:solidFill>
                          <a:schemeClr val="tx1"/>
                        </a:solidFill>
                        <a:effectLst/>
                        <a:latin typeface="+mn-lt"/>
                        <a:ea typeface="+mn-ea"/>
                        <a:cs typeface="+mn-cs"/>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1100" b="0" i="0" kern="1200" dirty="0" smtClean="0">
                          <a:solidFill>
                            <a:schemeClr val="tx1"/>
                          </a:solidFill>
                          <a:effectLst/>
                          <a:latin typeface="+mn-lt"/>
                          <a:ea typeface="+mn-ea"/>
                          <a:cs typeface="+mn-cs"/>
                        </a:rPr>
                        <a:t>Qualified, if confirmed by a listed Competent Authority</a:t>
                      </a:r>
                      <a:endParaRPr kumimoji="0" lang="en-US" sz="1100" b="0" i="0" u="none" strike="noStrike" cap="none" normalizeH="0" baseline="0" dirty="0" smtClean="0">
                        <a:ln>
                          <a:noFill/>
                        </a:ln>
                        <a:solidFill>
                          <a:schemeClr val="tx1"/>
                        </a:solidFill>
                        <a:effectLst/>
                        <a:latin typeface="Arial" charset="0"/>
                        <a:ea typeface="ＭＳ Ｐゴシック" pitchFamily="-108"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smtClean="0">
                        <a:ln>
                          <a:noFill/>
                        </a:ln>
                        <a:solidFill>
                          <a:schemeClr val="tx1"/>
                        </a:solidFill>
                        <a:effectLst/>
                        <a:latin typeface="Arial" charset="0"/>
                        <a:ea typeface="ＭＳ Ｐゴシック" pitchFamily="-108" charset="-128"/>
                        <a:cs typeface="Times New Roman" pitchFamily="-10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b="0" i="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100" b="0" i="0" kern="1200" dirty="0" smtClean="0">
                          <a:solidFill>
                            <a:schemeClr val="tx1"/>
                          </a:solidFill>
                          <a:effectLst/>
                          <a:latin typeface="+mn-lt"/>
                          <a:ea typeface="+mn-ea"/>
                          <a:cs typeface="+mn-cs"/>
                        </a:rPr>
                        <a:t>A family doctor or other medical professional, physical therapist, resource specialist, Special Education teacher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smtClean="0">
                        <a:ln>
                          <a:noFill/>
                        </a:ln>
                        <a:solidFill>
                          <a:schemeClr val="tx1"/>
                        </a:solidFill>
                        <a:effectLst/>
                        <a:latin typeface="+mn-lt"/>
                        <a:ea typeface="+mn-ea"/>
                        <a:cs typeface="+mn-cs"/>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9144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1100" b="0" i="0" kern="1200" dirty="0" smtClean="0">
                          <a:solidFill>
                            <a:schemeClr val="tx1"/>
                          </a:solidFill>
                          <a:effectLst/>
                          <a:latin typeface="+mn-lt"/>
                          <a:ea typeface="+mn-ea"/>
                          <a:cs typeface="+mn-cs"/>
                        </a:rPr>
                        <a:t>Physical Disability (PD)</a:t>
                      </a:r>
                      <a:endParaRPr kumimoji="0" lang="en-US" sz="1100" b="0" i="0" u="none" strike="noStrike" cap="none" normalizeH="0" baseline="0" dirty="0" smtClean="0">
                        <a:ln>
                          <a:noFill/>
                        </a:ln>
                        <a:solidFill>
                          <a:schemeClr val="tx1"/>
                        </a:solidFill>
                        <a:effectLst/>
                        <a:latin typeface="Arial" charset="0"/>
                        <a:ea typeface="ＭＳ Ｐゴシック" pitchFamily="-108" charset="-128"/>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1100" b="0" i="0" kern="1200" dirty="0" smtClean="0">
                          <a:solidFill>
                            <a:schemeClr val="tx1"/>
                          </a:solidFill>
                          <a:effectLst/>
                          <a:latin typeface="+mn-lt"/>
                          <a:ea typeface="+mn-ea"/>
                          <a:cs typeface="+mn-cs"/>
                        </a:rPr>
                        <a:t>Qualified, if confirmed by a listed Competent Authority that the disability significantly affects the use of printed materials</a:t>
                      </a:r>
                      <a:endParaRPr kumimoji="0" lang="en-US" sz="1100" b="0" i="0" u="none" strike="noStrike" cap="none" normalizeH="0" baseline="0" dirty="0" smtClean="0">
                        <a:ln>
                          <a:noFill/>
                        </a:ln>
                        <a:solidFill>
                          <a:schemeClr val="tx1"/>
                        </a:solidFill>
                        <a:effectLst/>
                        <a:latin typeface="Arial" charset="0"/>
                        <a:ea typeface="ＭＳ Ｐゴシック" pitchFamily="-108"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990600">
                <a:tc>
                  <a:txBody>
                    <a:bodyPr/>
                    <a:lstStyle/>
                    <a:p>
                      <a:pPr fontAlgn="base"/>
                      <a:r>
                        <a:rPr lang="en-US" sz="1100" b="0" i="0" kern="1200" dirty="0" smtClean="0">
                          <a:solidFill>
                            <a:schemeClr val="tx1"/>
                          </a:solidFill>
                          <a:effectLst/>
                          <a:latin typeface="+mn-lt"/>
                          <a:ea typeface="+mn-ea"/>
                          <a:cs typeface="+mn-cs"/>
                        </a:rPr>
                        <a:t>Learning Disability (LD)</a:t>
                      </a:r>
                    </a:p>
                    <a:p>
                      <a:pPr fontAlgn="base"/>
                      <a:endParaRPr lang="en-US" sz="1100" b="0" i="0" kern="1200" dirty="0" smtClean="0">
                        <a:solidFill>
                          <a:schemeClr val="tx1"/>
                        </a:solidFill>
                        <a:effectLst/>
                        <a:latin typeface="+mn-lt"/>
                        <a:ea typeface="+mn-ea"/>
                        <a:cs typeface="+mn-cs"/>
                      </a:endParaRPr>
                    </a:p>
                    <a:p>
                      <a:pPr fontAlgn="base"/>
                      <a:r>
                        <a:rPr lang="en-US" sz="1100" b="0" i="0" kern="1200" dirty="0" smtClean="0">
                          <a:solidFill>
                            <a:schemeClr val="tx1"/>
                          </a:solidFill>
                          <a:effectLst/>
                          <a:latin typeface="+mn-lt"/>
                          <a:ea typeface="+mn-ea"/>
                          <a:cs typeface="+mn-cs"/>
                        </a:rPr>
                        <a:t>Reading Disability</a:t>
                      </a:r>
                      <a:endParaRPr lang="en-US" sz="1100" b="0" i="0" kern="1200" dirty="0">
                        <a:solidFill>
                          <a:schemeClr val="tx1"/>
                        </a:solidFill>
                        <a:effectLst/>
                        <a:latin typeface="+mn-lt"/>
                        <a:ea typeface="+mn-ea"/>
                        <a:cs typeface="+mn-cs"/>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1100" b="0" i="0" kern="1200" dirty="0" smtClean="0">
                          <a:solidFill>
                            <a:schemeClr val="tx1"/>
                          </a:solidFill>
                          <a:effectLst/>
                          <a:latin typeface="+mn-lt"/>
                          <a:ea typeface="+mn-ea"/>
                          <a:cs typeface="+mn-cs"/>
                        </a:rPr>
                        <a:t>Qualified, if confirmed by a listed Competent Authority, that the disability has a physical basis and significantly affects the use of print</a:t>
                      </a:r>
                      <a:endParaRPr kumimoji="0" lang="en-US" sz="1100" b="0" i="0" u="none" strike="noStrike" cap="none" normalizeH="0" baseline="0" dirty="0" smtClean="0">
                        <a:ln>
                          <a:noFill/>
                        </a:ln>
                        <a:solidFill>
                          <a:schemeClr val="tx1"/>
                        </a:solidFill>
                        <a:effectLst/>
                        <a:latin typeface="Arial" charset="0"/>
                        <a:ea typeface="ＭＳ Ｐゴシック" pitchFamily="-108"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vMerge="1">
                  <a:txBody>
                    <a:bodyPr/>
                    <a:lstStyle/>
                    <a:p>
                      <a:endParaRPr lang="en-US"/>
                    </a:p>
                  </a:txBody>
                  <a:tcPr/>
                </a:tc>
              </a:tr>
              <a:tr h="6413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pitchFamily="-108" charset="-128"/>
                        </a:rPr>
                        <a:t>Autism</a:t>
                      </a:r>
                      <a:br>
                        <a:rPr kumimoji="0" lang="en-US" sz="1100" b="0" i="0" u="none" strike="noStrike" cap="none" normalizeH="0" baseline="0" dirty="0" smtClean="0">
                          <a:ln>
                            <a:noFill/>
                          </a:ln>
                          <a:solidFill>
                            <a:schemeClr val="tx1"/>
                          </a:solidFill>
                          <a:effectLst/>
                          <a:latin typeface="Arial" charset="0"/>
                          <a:ea typeface="ＭＳ Ｐゴシック" pitchFamily="-108" charset="-128"/>
                        </a:rPr>
                      </a:br>
                      <a:r>
                        <a:rPr kumimoji="0" lang="en-US" sz="1100" b="0" i="0" u="none" strike="noStrike" cap="none" normalizeH="0" baseline="0" dirty="0" smtClean="0">
                          <a:ln>
                            <a:noFill/>
                          </a:ln>
                          <a:solidFill>
                            <a:schemeClr val="tx1"/>
                          </a:solidFill>
                          <a:effectLst/>
                          <a:latin typeface="Arial" charset="0"/>
                          <a:ea typeface="ＭＳ Ｐゴシック" pitchFamily="-108" charset="-128"/>
                        </a:rPr>
                        <a:t>Emotional disabilities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pitchFamily="-108" charset="-128"/>
                        </a:rPr>
                        <a:t>ADHD</a:t>
                      </a: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fontAlgn="base"/>
                      <a:endParaRPr lang="en-US" sz="1100" b="0" i="0" kern="1200" dirty="0" smtClean="0">
                        <a:solidFill>
                          <a:schemeClr val="tx1"/>
                        </a:solidFill>
                        <a:effectLst/>
                        <a:latin typeface="+mn-lt"/>
                        <a:ea typeface="+mn-ea"/>
                        <a:cs typeface="+mn-cs"/>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1100" b="0" i="0" kern="1200" dirty="0" smtClean="0">
                          <a:solidFill>
                            <a:schemeClr val="tx1"/>
                          </a:solidFill>
                          <a:effectLst/>
                          <a:latin typeface="+mn-lt"/>
                          <a:ea typeface="+mn-ea"/>
                          <a:cs typeface="+mn-cs"/>
                        </a:rPr>
                        <a:t>Examples listed above</a:t>
                      </a:r>
                      <a:endParaRPr kumimoji="0" lang="en-US" sz="1100" b="0" i="0" u="none" strike="noStrike" cap="none" normalizeH="0" baseline="0" dirty="0" smtClean="0">
                        <a:ln>
                          <a:noFill/>
                        </a:ln>
                        <a:solidFill>
                          <a:schemeClr val="tx1"/>
                        </a:solidFill>
                        <a:effectLst/>
                        <a:latin typeface="Arial" charset="0"/>
                        <a:ea typeface="ＭＳ Ｐゴシック" pitchFamily="-108" charset="-128"/>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206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400" b="1" i="0" u="none" strike="noStrike" cap="none" normalizeH="0" baseline="0" dirty="0" smtClean="0">
                        <a:ln>
                          <a:noFill/>
                        </a:ln>
                        <a:solidFill>
                          <a:schemeClr val="tx1"/>
                        </a:solidFill>
                        <a:effectLst/>
                        <a:latin typeface="Arial" charset="0"/>
                        <a:ea typeface="ＭＳ Ｐゴシック" pitchFamily="-108" charset="-128"/>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r>
              <a:tr h="2762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pitchFamily="-108" charset="-128"/>
                          <a:cs typeface="Times New Roman" pitchFamily="-108" charset="0"/>
                        </a:rPr>
                        <a:t>ESL and ELL</a:t>
                      </a:r>
                      <a:endParaRPr kumimoji="0" lang="en-US" sz="1100" b="0" i="0" u="none" strike="noStrike" cap="none" normalizeH="0" baseline="0" dirty="0" smtClean="0">
                        <a:ln>
                          <a:noFill/>
                        </a:ln>
                        <a:solidFill>
                          <a:schemeClr val="tx1"/>
                        </a:solidFill>
                        <a:effectLst/>
                        <a:latin typeface="Arial" charset="0"/>
                        <a:ea typeface="ＭＳ Ｐゴシック" pitchFamily="-108" charset="-128"/>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r>
            </a:tbl>
          </a:graphicData>
        </a:graphic>
      </p:graphicFrame>
      <p:sp>
        <p:nvSpPr>
          <p:cNvPr id="19488" name="AutoShape 255"/>
          <p:cNvSpPr>
            <a:spLocks noChangeArrowheads="1"/>
          </p:cNvSpPr>
          <p:nvPr/>
        </p:nvSpPr>
        <p:spPr bwMode="auto">
          <a:xfrm>
            <a:off x="7162800" y="785811"/>
            <a:ext cx="1419225" cy="695325"/>
          </a:xfrm>
          <a:prstGeom prst="wedgeRoundRectCallout">
            <a:avLst>
              <a:gd name="adj1" fmla="val -32773"/>
              <a:gd name="adj2" fmla="val 72375"/>
              <a:gd name="adj3" fmla="val 16667"/>
            </a:avLst>
          </a:prstGeom>
          <a:solidFill>
            <a:srgbClr val="FFFF99"/>
          </a:solidFill>
          <a:ln w="28575">
            <a:solidFill>
              <a:schemeClr val="tx1"/>
            </a:solidFill>
            <a:miter lim="800000"/>
            <a:headEnd/>
            <a:tailEnd/>
          </a:ln>
        </p:spPr>
        <p:txBody>
          <a:bodyPr/>
          <a:lstStyle>
            <a:lvl1pPr>
              <a:spcBef>
                <a:spcPct val="20000"/>
              </a:spcBef>
              <a:buFont typeface="Wingdings" panose="05000000000000000000" pitchFamily="2" charset="2"/>
              <a:buChar char="&amp;"/>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Wingdings 2" panose="05020102010507070707" pitchFamily="18" charset="2"/>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Wingdings 2" panose="05020102010507070707" pitchFamily="18"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Wingdings 2" panose="05020102010507070707" pitchFamily="18"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en-US" altLang="en-US" sz="1300" b="1" i="1" dirty="0"/>
              <a:t>Record of disability kept at school!</a:t>
            </a:r>
          </a:p>
          <a:p>
            <a:pPr algn="ctr">
              <a:spcBef>
                <a:spcPct val="0"/>
              </a:spcBef>
              <a:buFontTx/>
              <a:buNone/>
            </a:pPr>
            <a:endParaRPr lang="en-US" altLang="en-US" sz="1300" dirty="0"/>
          </a:p>
        </p:txBody>
      </p:sp>
      <p:cxnSp>
        <p:nvCxnSpPr>
          <p:cNvPr id="3" name="Straight Connector 2"/>
          <p:cNvCxnSpPr/>
          <p:nvPr/>
        </p:nvCxnSpPr>
        <p:spPr>
          <a:xfrm>
            <a:off x="5867400" y="3516086"/>
            <a:ext cx="2590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490" name="TextBox 6"/>
          <p:cNvSpPr txBox="1">
            <a:spLocks noChangeArrowheads="1"/>
          </p:cNvSpPr>
          <p:nvPr/>
        </p:nvSpPr>
        <p:spPr bwMode="auto">
          <a:xfrm>
            <a:off x="5981700" y="2215518"/>
            <a:ext cx="25146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amp;"/>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Wingdings 2" panose="05020102010507070707" pitchFamily="18" charset="2"/>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Wingdings 2" panose="05020102010507070707" pitchFamily="18"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Wingdings 2" panose="05020102010507070707" pitchFamily="18"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100" dirty="0"/>
              <a:t>A family doctor, ophthalmologist, optometrist, Teacher of the Visually Impaired, Special Education teacher; Certification from the National Library Service for the Blind and Physically Handicapped in the U.S. or similar national body in other countries</a:t>
            </a:r>
          </a:p>
        </p:txBody>
      </p:sp>
      <p:sp>
        <p:nvSpPr>
          <p:cNvPr id="19491" name="TextBox 7"/>
          <p:cNvSpPr txBox="1">
            <a:spLocks noChangeArrowheads="1"/>
          </p:cNvSpPr>
          <p:nvPr/>
        </p:nvSpPr>
        <p:spPr bwMode="auto">
          <a:xfrm>
            <a:off x="5905500" y="4441857"/>
            <a:ext cx="25908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amp;"/>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Wingdings 2" panose="05020102010507070707" pitchFamily="18" charset="2"/>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Wingdings 2" panose="05020102010507070707" pitchFamily="18"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Wingdings 2" panose="05020102010507070707" pitchFamily="18"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100" dirty="0"/>
              <a:t>A neurologist, psychiatrist, learning disability specialist, Special Education teacher, school psychologist, or clinical psychologist with a background in learning disabilities</a:t>
            </a:r>
          </a:p>
        </p:txBody>
      </p:sp>
      <p:cxnSp>
        <p:nvCxnSpPr>
          <p:cNvPr id="12" name="Straight Connector 11"/>
          <p:cNvCxnSpPr/>
          <p:nvPr/>
        </p:nvCxnSpPr>
        <p:spPr>
          <a:xfrm>
            <a:off x="5905500" y="4430485"/>
            <a:ext cx="2590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493" name="TextBox 8"/>
          <p:cNvSpPr txBox="1">
            <a:spLocks noChangeArrowheads="1"/>
          </p:cNvSpPr>
          <p:nvPr/>
        </p:nvSpPr>
        <p:spPr bwMode="auto">
          <a:xfrm>
            <a:off x="3314700" y="5537737"/>
            <a:ext cx="2514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amp;"/>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Wingdings 2" panose="05020102010507070707" pitchFamily="18" charset="2"/>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Wingdings 2" panose="05020102010507070707" pitchFamily="18"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Wingdings 2" panose="05020102010507070707" pitchFamily="18"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100" b="1" dirty="0"/>
              <a:t>Not qualified under this diagnosis</a:t>
            </a:r>
            <a:r>
              <a:rPr lang="en-US" altLang="en-US" sz="1100" dirty="0"/>
              <a:t>, unless accompanied by a qualifying visual, physical, learning or reading disability as certified by a Competent Authority as above</a:t>
            </a:r>
          </a:p>
        </p:txBody>
      </p:sp>
    </p:spTree>
    <p:extLst>
      <p:ext uri="{BB962C8B-B14F-4D97-AF65-F5344CB8AC3E}">
        <p14:creationId xmlns:p14="http://schemas.microsoft.com/office/powerpoint/2010/main" val="38665779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0856"/>
            <a:ext cx="8686800" cy="1105243"/>
          </a:xfrm>
        </p:spPr>
        <p:txBody>
          <a:bodyPr/>
          <a:lstStyle/>
          <a:p>
            <a:r>
              <a:rPr lang="en-US" dirty="0" smtClean="0">
                <a:solidFill>
                  <a:schemeClr val="bg1"/>
                </a:solidFill>
              </a:rPr>
              <a:t>Identifying Students with Learning and Reading Disabilities</a:t>
            </a:r>
            <a:endParaRPr lang="en-US" dirty="0">
              <a:solidFill>
                <a:schemeClr val="bg1"/>
              </a:solidFill>
            </a:endParaRPr>
          </a:p>
        </p:txBody>
      </p:sp>
      <p:sp>
        <p:nvSpPr>
          <p:cNvPr id="6" name="Content Placeholder 5"/>
          <p:cNvSpPr>
            <a:spLocks noGrp="1"/>
          </p:cNvSpPr>
          <p:nvPr>
            <p:ph sz="half" idx="1"/>
          </p:nvPr>
        </p:nvSpPr>
        <p:spPr>
          <a:xfrm>
            <a:off x="685800" y="2174874"/>
            <a:ext cx="3810000" cy="3921125"/>
          </a:xfrm>
        </p:spPr>
        <p:txBody>
          <a:bodyPr/>
          <a:lstStyle/>
          <a:p>
            <a:r>
              <a:rPr lang="en-US" sz="2000" dirty="0" smtClean="0"/>
              <a:t>Students with severe learning or reading disabilities  </a:t>
            </a:r>
            <a:r>
              <a:rPr lang="en-US" sz="2000" dirty="0"/>
              <a:t>that struggle to </a:t>
            </a:r>
            <a:r>
              <a:rPr lang="en-US" sz="2000" dirty="0" smtClean="0"/>
              <a:t>obtain </a:t>
            </a:r>
            <a:r>
              <a:rPr lang="en-US" sz="2000" dirty="0"/>
              <a:t>information from print using standard print-based instructional materials</a:t>
            </a:r>
            <a:endParaRPr lang="en-US" sz="2000" dirty="0" smtClean="0"/>
          </a:p>
          <a:p>
            <a:r>
              <a:rPr lang="en-US" sz="2000" dirty="0" smtClean="0"/>
              <a:t>Students who continue to struggle to access print despite high quality instruction and interventions</a:t>
            </a:r>
          </a:p>
        </p:txBody>
      </p:sp>
      <p:sp>
        <p:nvSpPr>
          <p:cNvPr id="8" name="Content Placeholder 7"/>
          <p:cNvSpPr>
            <a:spLocks noGrp="1"/>
          </p:cNvSpPr>
          <p:nvPr>
            <p:ph sz="half" idx="2"/>
          </p:nvPr>
        </p:nvSpPr>
        <p:spPr>
          <a:xfrm>
            <a:off x="4648200" y="2174874"/>
            <a:ext cx="3810000" cy="3921125"/>
          </a:xfrm>
        </p:spPr>
        <p:txBody>
          <a:bodyPr/>
          <a:lstStyle/>
          <a:p>
            <a:r>
              <a:rPr lang="en-US" sz="2000" dirty="0"/>
              <a:t>Students </a:t>
            </a:r>
            <a:r>
              <a:rPr lang="en-US" sz="2000" dirty="0" smtClean="0"/>
              <a:t>receiving initial instruction in reading </a:t>
            </a:r>
          </a:p>
          <a:p>
            <a:r>
              <a:rPr lang="en-US" sz="2000" dirty="0" smtClean="0"/>
              <a:t>Students learning English as a second language who do not have a print-based disability</a:t>
            </a:r>
          </a:p>
          <a:p>
            <a:r>
              <a:rPr lang="en-US" sz="2000" dirty="0" smtClean="0"/>
              <a:t>Students </a:t>
            </a:r>
            <a:r>
              <a:rPr lang="en-US" sz="2000" dirty="0"/>
              <a:t>who may be struggling because they haven’t been exposed to quality instruction</a:t>
            </a:r>
          </a:p>
          <a:p>
            <a:r>
              <a:rPr lang="en-US" sz="2000" dirty="0" smtClean="0"/>
              <a:t>Students who like to hear books read to them </a:t>
            </a:r>
            <a:endParaRPr lang="en-US" sz="2000" dirty="0"/>
          </a:p>
        </p:txBody>
      </p:sp>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26</a:t>
            </a:fld>
            <a:endParaRPr lang="en-US" dirty="0"/>
          </a:p>
        </p:txBody>
      </p:sp>
      <p:sp>
        <p:nvSpPr>
          <p:cNvPr id="5" name="Text Placeholder 4"/>
          <p:cNvSpPr>
            <a:spLocks noGrp="1"/>
          </p:cNvSpPr>
          <p:nvPr>
            <p:ph type="body" idx="4294967295"/>
          </p:nvPr>
        </p:nvSpPr>
        <p:spPr>
          <a:xfrm>
            <a:off x="0" y="1535113"/>
            <a:ext cx="4171950" cy="639762"/>
          </a:xfrm>
          <a:prstGeom prst="rect">
            <a:avLst/>
          </a:prstGeom>
        </p:spPr>
        <p:txBody>
          <a:bodyPr/>
          <a:lstStyle/>
          <a:p>
            <a:pPr marL="0" indent="0" algn="ctr">
              <a:buNone/>
            </a:pPr>
            <a:r>
              <a:rPr lang="en-US" dirty="0" smtClean="0"/>
              <a:t>Eligible</a:t>
            </a:r>
            <a:endParaRPr lang="en-US" dirty="0"/>
          </a:p>
        </p:txBody>
      </p:sp>
      <p:sp>
        <p:nvSpPr>
          <p:cNvPr id="7" name="Text Placeholder 6"/>
          <p:cNvSpPr>
            <a:spLocks noGrp="1"/>
          </p:cNvSpPr>
          <p:nvPr>
            <p:ph type="body" sz="quarter" idx="4294967295"/>
          </p:nvPr>
        </p:nvSpPr>
        <p:spPr>
          <a:xfrm>
            <a:off x="4495800" y="1535113"/>
            <a:ext cx="4648201" cy="639762"/>
          </a:xfrm>
          <a:prstGeom prst="rect">
            <a:avLst/>
          </a:prstGeom>
        </p:spPr>
        <p:txBody>
          <a:bodyPr/>
          <a:lstStyle/>
          <a:p>
            <a:pPr marL="0" indent="0" algn="ctr">
              <a:buNone/>
            </a:pPr>
            <a:r>
              <a:rPr lang="en-US" dirty="0" smtClean="0"/>
              <a:t>Not Eligible</a:t>
            </a:r>
            <a:endParaRPr lang="en-US" dirty="0"/>
          </a:p>
        </p:txBody>
      </p:sp>
    </p:spTree>
    <p:extLst>
      <p:ext uri="{BB962C8B-B14F-4D97-AF65-F5344CB8AC3E}">
        <p14:creationId xmlns:p14="http://schemas.microsoft.com/office/powerpoint/2010/main" val="21217599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28600" y="228600"/>
            <a:ext cx="8686800" cy="1105243"/>
          </a:xfrm>
        </p:spPr>
        <p:txBody>
          <a:bodyPr>
            <a:normAutofit fontScale="90000"/>
          </a:bodyPr>
          <a:lstStyle/>
          <a:p>
            <a:r>
              <a:rPr lang="en-US" sz="3100" dirty="0" smtClean="0">
                <a:solidFill>
                  <a:schemeClr val="bg1"/>
                </a:solidFill>
              </a:rPr>
              <a:t>Questions for Competent Authorities to Consider When Making Bookshare Eligibility Decisions</a:t>
            </a:r>
            <a:endParaRPr lang="en-US" sz="3100" dirty="0">
              <a:solidFill>
                <a:schemeClr val="bg1"/>
              </a:solidFill>
            </a:endParaRPr>
          </a:p>
        </p:txBody>
      </p:sp>
      <p:sp>
        <p:nvSpPr>
          <p:cNvPr id="9" name="Content Placeholder 8"/>
          <p:cNvSpPr>
            <a:spLocks noGrp="1"/>
          </p:cNvSpPr>
          <p:nvPr>
            <p:ph idx="1"/>
          </p:nvPr>
        </p:nvSpPr>
        <p:spPr>
          <a:xfrm>
            <a:off x="685800" y="1500188"/>
            <a:ext cx="8229600" cy="5221287"/>
          </a:xfrm>
        </p:spPr>
        <p:txBody>
          <a:bodyPr/>
          <a:lstStyle/>
          <a:p>
            <a:r>
              <a:rPr lang="en-US" sz="2100" dirty="0"/>
              <a:t>Can the student decode letters and words at or near grade level? </a:t>
            </a:r>
            <a:endParaRPr lang="en-US" sz="2100" dirty="0" smtClean="0"/>
          </a:p>
          <a:p>
            <a:r>
              <a:rPr lang="en-US" sz="2100" dirty="0" smtClean="0"/>
              <a:t>Can the student hold a books and turn the pages without difficulty? </a:t>
            </a:r>
          </a:p>
          <a:p>
            <a:r>
              <a:rPr lang="en-US" sz="2100" dirty="0" smtClean="0"/>
              <a:t>Can </a:t>
            </a:r>
            <a:r>
              <a:rPr lang="en-US" sz="2100" dirty="0"/>
              <a:t>the student read with fluency at or near grade level</a:t>
            </a:r>
            <a:r>
              <a:rPr lang="en-US" sz="2100" dirty="0" smtClean="0"/>
              <a:t>?</a:t>
            </a:r>
          </a:p>
          <a:p>
            <a:r>
              <a:rPr lang="en-US" sz="2100" dirty="0" smtClean="0"/>
              <a:t>Does the student have difficulty seeing the text without challenge? </a:t>
            </a:r>
          </a:p>
          <a:p>
            <a:r>
              <a:rPr lang="en-US" sz="2100" dirty="0" smtClean="0"/>
              <a:t>Can </a:t>
            </a:r>
            <a:r>
              <a:rPr lang="en-US" sz="2100" dirty="0"/>
              <a:t>the student </a:t>
            </a:r>
            <a:r>
              <a:rPr lang="en-US" sz="2100" dirty="0" smtClean="0"/>
              <a:t>understands </a:t>
            </a:r>
            <a:r>
              <a:rPr lang="en-US" sz="2100" dirty="0"/>
              <a:t>the content of print materials when the information is presented in another </a:t>
            </a:r>
            <a:r>
              <a:rPr lang="en-US" sz="2100" dirty="0" smtClean="0"/>
              <a:t>format (e.g. when </a:t>
            </a:r>
            <a:r>
              <a:rPr lang="en-US" sz="2100" dirty="0"/>
              <a:t>printed material is read </a:t>
            </a:r>
            <a:r>
              <a:rPr lang="en-US" sz="2100" dirty="0" smtClean="0"/>
              <a:t>aloud)?</a:t>
            </a:r>
          </a:p>
          <a:p>
            <a:r>
              <a:rPr lang="en-US" sz="2100" dirty="0" smtClean="0"/>
              <a:t>Does the student have accommodations for assessments being read aloud? </a:t>
            </a:r>
          </a:p>
          <a:p>
            <a:pPr marL="0" indent="0">
              <a:buNone/>
            </a:pPr>
            <a:r>
              <a:rPr lang="en-US" sz="1800" b="1" dirty="0" smtClean="0"/>
              <a:t>Note: </a:t>
            </a:r>
            <a:r>
              <a:rPr lang="en-US" sz="1800" dirty="0" smtClean="0"/>
              <a:t>Bookshare eligibility decisions must be made by a  competent authority. See the Bookshare eligibility chart for examples.</a:t>
            </a:r>
            <a:endParaRPr lang="en-US" sz="1800" dirty="0"/>
          </a:p>
        </p:txBody>
      </p:sp>
      <p:sp>
        <p:nvSpPr>
          <p:cNvPr id="7" name="Slide Number Placeholder 6"/>
          <p:cNvSpPr>
            <a:spLocks noGrp="1"/>
          </p:cNvSpPr>
          <p:nvPr>
            <p:ph type="sldNum" sz="quarter" idx="12"/>
          </p:nvPr>
        </p:nvSpPr>
        <p:spPr/>
        <p:txBody>
          <a:bodyPr/>
          <a:lstStyle/>
          <a:p>
            <a:pPr>
              <a:defRPr/>
            </a:pPr>
            <a:fld id="{046ADE45-A781-4DDF-B33E-7E9E637DAAD7}" type="slidenum">
              <a:rPr lang="en-US" smtClean="0"/>
              <a:pPr>
                <a:defRPr/>
              </a:pPr>
              <a:t>27</a:t>
            </a:fld>
            <a:endParaRPr lang="en-US" dirty="0"/>
          </a:p>
        </p:txBody>
      </p:sp>
    </p:spTree>
    <p:extLst>
      <p:ext uri="{BB962C8B-B14F-4D97-AF65-F5344CB8AC3E}">
        <p14:creationId xmlns:p14="http://schemas.microsoft.com/office/powerpoint/2010/main" val="13727743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202" y="194033"/>
            <a:ext cx="8686800" cy="1105243"/>
          </a:xfrm>
        </p:spPr>
        <p:txBody>
          <a:bodyPr/>
          <a:lstStyle/>
          <a:p>
            <a:r>
              <a:rPr lang="en-US" sz="4000" dirty="0" smtClean="0">
                <a:solidFill>
                  <a:schemeClr val="bg1"/>
                </a:solidFill>
              </a:rPr>
              <a:t>Think-Pair-Share</a:t>
            </a:r>
            <a:endParaRPr lang="en-US" sz="4000" dirty="0">
              <a:solidFill>
                <a:schemeClr val="bg1"/>
              </a:solidFill>
            </a:endParaRPr>
          </a:p>
        </p:txBody>
      </p:sp>
      <p:sp>
        <p:nvSpPr>
          <p:cNvPr id="4" name="Content Placeholder 3"/>
          <p:cNvSpPr>
            <a:spLocks noGrp="1"/>
          </p:cNvSpPr>
          <p:nvPr>
            <p:ph idx="1"/>
          </p:nvPr>
        </p:nvSpPr>
        <p:spPr>
          <a:xfrm>
            <a:off x="685800" y="1800184"/>
            <a:ext cx="7772400" cy="4572000"/>
          </a:xfrm>
        </p:spPr>
        <p:txBody>
          <a:bodyPr/>
          <a:lstStyle/>
          <a:p>
            <a:r>
              <a:rPr lang="en-US" b="1" dirty="0" smtClean="0"/>
              <a:t>Think</a:t>
            </a:r>
            <a:r>
              <a:rPr lang="en-US" dirty="0" smtClean="0"/>
              <a:t> about a student you know who could benefit from </a:t>
            </a:r>
            <a:r>
              <a:rPr lang="en-US" dirty="0" err="1" smtClean="0"/>
              <a:t>Bookshare</a:t>
            </a:r>
            <a:endParaRPr lang="en-US" dirty="0" smtClean="0"/>
          </a:p>
          <a:p>
            <a:r>
              <a:rPr lang="en-US" b="1" dirty="0" smtClean="0"/>
              <a:t>Pair </a:t>
            </a:r>
            <a:r>
              <a:rPr lang="en-US" dirty="0" smtClean="0"/>
              <a:t>up with someone next to you and </a:t>
            </a:r>
            <a:r>
              <a:rPr lang="en-US" b="1" dirty="0" smtClean="0"/>
              <a:t>Share</a:t>
            </a:r>
            <a:r>
              <a:rPr lang="en-US" dirty="0" smtClean="0"/>
              <a:t> your thoughts</a:t>
            </a:r>
          </a:p>
          <a:p>
            <a:endParaRPr lang="en-US" dirty="0"/>
          </a:p>
        </p:txBody>
      </p:sp>
      <p:sp>
        <p:nvSpPr>
          <p:cNvPr id="3" name="Slide Number Placeholder 2"/>
          <p:cNvSpPr>
            <a:spLocks noGrp="1"/>
          </p:cNvSpPr>
          <p:nvPr>
            <p:ph type="sldNum" sz="quarter" idx="12"/>
          </p:nvPr>
        </p:nvSpPr>
        <p:spPr/>
        <p:txBody>
          <a:bodyPr/>
          <a:lstStyle/>
          <a:p>
            <a:pPr>
              <a:defRPr/>
            </a:pPr>
            <a:fld id="{BC72D2EB-D8C9-4ECC-8660-CD1314ED8331}" type="slidenum">
              <a:rPr lang="en-US" smtClean="0"/>
              <a:pPr>
                <a:defRPr/>
              </a:pPr>
              <a:t>28</a:t>
            </a:fld>
            <a:endParaRPr lang="en-US"/>
          </a:p>
        </p:txBody>
      </p:sp>
    </p:spTree>
    <p:extLst>
      <p:ext uri="{BB962C8B-B14F-4D97-AF65-F5344CB8AC3E}">
        <p14:creationId xmlns:p14="http://schemas.microsoft.com/office/powerpoint/2010/main" val="34011936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Bookshare Eligibility Post-Quiz:</a:t>
            </a:r>
            <a:br>
              <a:rPr lang="en-US" sz="3600" dirty="0" smtClean="0"/>
            </a:br>
            <a:r>
              <a:rPr lang="en-US" sz="3600" dirty="0" smtClean="0"/>
              <a:t>Case Application </a:t>
            </a:r>
            <a:endParaRPr lang="en-US" sz="3600" dirty="0"/>
          </a:p>
        </p:txBody>
      </p:sp>
      <p:sp>
        <p:nvSpPr>
          <p:cNvPr id="2" name="Slide Number Placeholder 1"/>
          <p:cNvSpPr>
            <a:spLocks noGrp="1"/>
          </p:cNvSpPr>
          <p:nvPr>
            <p:ph type="sldNum" sz="quarter" idx="4"/>
          </p:nvPr>
        </p:nvSpPr>
        <p:spPr/>
        <p:txBody>
          <a:bodyPr/>
          <a:lstStyle/>
          <a:p>
            <a:pPr>
              <a:defRPr/>
            </a:pPr>
            <a:fld id="{CD75E6CE-27B2-4EC9-A343-385ED5BF9029}" type="slidenum">
              <a:rPr lang="en-US" smtClean="0"/>
              <a:pPr>
                <a:defRPr/>
              </a:pPr>
              <a:t>29</a:t>
            </a:fld>
            <a:endParaRPr lang="en-US" dirty="0"/>
          </a:p>
        </p:txBody>
      </p:sp>
      <p:sp>
        <p:nvSpPr>
          <p:cNvPr id="4" name="Content Placeholder 3"/>
          <p:cNvSpPr>
            <a:spLocks noGrp="1"/>
          </p:cNvSpPr>
          <p:nvPr>
            <p:ph idx="4294967295"/>
          </p:nvPr>
        </p:nvSpPr>
        <p:spPr>
          <a:xfrm>
            <a:off x="257175" y="1981200"/>
            <a:ext cx="8886825" cy="3810000"/>
          </a:xfrm>
          <a:prstGeom prst="rect">
            <a:avLst/>
          </a:prstGeom>
        </p:spPr>
        <p:txBody>
          <a:bodyPr/>
          <a:lstStyle/>
          <a:p>
            <a:pPr marL="0" indent="0">
              <a:buNone/>
            </a:pPr>
            <a:r>
              <a:rPr lang="en-US" sz="2800" b="1" dirty="0"/>
              <a:t>Does this student qualify </a:t>
            </a:r>
            <a:r>
              <a:rPr lang="en-US" sz="2800" b="1" dirty="0" smtClean="0"/>
              <a:t>for a </a:t>
            </a:r>
            <a:r>
              <a:rPr lang="en-US" sz="2800" b="1" dirty="0" err="1" smtClean="0"/>
              <a:t>Bookshare</a:t>
            </a:r>
            <a:r>
              <a:rPr lang="en-US" sz="2800" b="1" dirty="0" smtClean="0"/>
              <a:t> membership? </a:t>
            </a:r>
          </a:p>
          <a:p>
            <a:pPr marL="0" indent="0">
              <a:buNone/>
            </a:pPr>
            <a:r>
              <a:rPr lang="en-US" sz="2800" dirty="0" smtClean="0"/>
              <a:t>The student </a:t>
            </a:r>
            <a:r>
              <a:rPr lang="en-US" sz="2800" dirty="0"/>
              <a:t>is developmentally delayed and reads three grades below grade level. </a:t>
            </a:r>
            <a:r>
              <a:rPr lang="en-US" sz="2800" dirty="0" smtClean="0"/>
              <a:t>The </a:t>
            </a:r>
            <a:r>
              <a:rPr lang="en-US" sz="2800" dirty="0"/>
              <a:t>student is on an IEP but there is no indication of a reading disability and there is nothing noted in the special accommodations indicating the need for reading help. </a:t>
            </a:r>
            <a:endParaRPr lang="en-US" sz="2800" dirty="0" smtClean="0"/>
          </a:p>
          <a:p>
            <a:endParaRPr lang="en-US" sz="2800" dirty="0" smtClean="0"/>
          </a:p>
        </p:txBody>
      </p:sp>
    </p:spTree>
    <p:extLst>
      <p:ext uri="{BB962C8B-B14F-4D97-AF65-F5344CB8AC3E}">
        <p14:creationId xmlns:p14="http://schemas.microsoft.com/office/powerpoint/2010/main" val="10799789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8622"/>
            <a:ext cx="7772400" cy="990600"/>
          </a:xfrm>
        </p:spPr>
        <p:txBody>
          <a:bodyPr/>
          <a:lstStyle/>
          <a:p>
            <a:r>
              <a:rPr lang="en-US" sz="3600" dirty="0" smtClean="0">
                <a:solidFill>
                  <a:schemeClr val="bg1"/>
                </a:solidFill>
              </a:rPr>
              <a:t>Welcome and Introductions</a:t>
            </a:r>
            <a:endParaRPr lang="en-US" sz="3600" dirty="0">
              <a:solidFill>
                <a:schemeClr val="bg1"/>
              </a:solidFill>
            </a:endParaRPr>
          </a:p>
        </p:txBody>
      </p:sp>
      <p:sp>
        <p:nvSpPr>
          <p:cNvPr id="3" name="Content Placeholder 2"/>
          <p:cNvSpPr>
            <a:spLocks noGrp="1"/>
          </p:cNvSpPr>
          <p:nvPr>
            <p:ph idx="1"/>
          </p:nvPr>
        </p:nvSpPr>
        <p:spPr>
          <a:xfrm>
            <a:off x="685800" y="1788308"/>
            <a:ext cx="7772400" cy="4572000"/>
          </a:xfrm>
        </p:spPr>
        <p:txBody>
          <a:bodyPr/>
          <a:lstStyle/>
          <a:p>
            <a:pPr marL="0" indent="0">
              <a:buNone/>
            </a:pPr>
            <a:r>
              <a:rPr lang="en-US" dirty="0" smtClean="0"/>
              <a:t>What best describes how familiar you are with </a:t>
            </a:r>
            <a:r>
              <a:rPr lang="en-US" dirty="0" err="1" smtClean="0"/>
              <a:t>Bookshare</a:t>
            </a:r>
            <a:r>
              <a:rPr lang="en-US" dirty="0" smtClean="0"/>
              <a:t>.</a:t>
            </a:r>
          </a:p>
          <a:p>
            <a:pPr lvl="1">
              <a:buFont typeface="+mj-lt"/>
              <a:buAutoNum type="arabicPeriod"/>
            </a:pPr>
            <a:r>
              <a:rPr lang="en-US" sz="2400" dirty="0" smtClean="0"/>
              <a:t>Little familiarity with </a:t>
            </a:r>
            <a:r>
              <a:rPr lang="en-US" sz="2400" dirty="0" err="1" smtClean="0"/>
              <a:t>Bookshare</a:t>
            </a:r>
            <a:r>
              <a:rPr lang="en-US" sz="2400" dirty="0" smtClean="0"/>
              <a:t>  </a:t>
            </a:r>
          </a:p>
          <a:p>
            <a:pPr lvl="1">
              <a:buFont typeface="+mj-lt"/>
              <a:buAutoNum type="arabicPeriod"/>
            </a:pPr>
            <a:r>
              <a:rPr lang="en-US" sz="2400" dirty="0" smtClean="0"/>
              <a:t>Some familiarity with </a:t>
            </a:r>
            <a:r>
              <a:rPr lang="en-US" sz="2400" dirty="0" err="1" smtClean="0"/>
              <a:t>Bookshare</a:t>
            </a:r>
            <a:endParaRPr lang="en-US" sz="2400" dirty="0" smtClean="0"/>
          </a:p>
          <a:p>
            <a:pPr lvl="1">
              <a:buFont typeface="+mj-lt"/>
              <a:buAutoNum type="arabicPeriod"/>
            </a:pPr>
            <a:r>
              <a:rPr lang="en-US" sz="2400" dirty="0" smtClean="0"/>
              <a:t>Strong familiarity with </a:t>
            </a:r>
            <a:r>
              <a:rPr lang="en-US" sz="2400" dirty="0" err="1" smtClean="0"/>
              <a:t>Bookshare</a:t>
            </a:r>
            <a:endParaRPr lang="en-US" sz="2400" dirty="0" smtClean="0"/>
          </a:p>
          <a:p>
            <a:pPr>
              <a:buNone/>
            </a:pPr>
            <a:endParaRPr lang="en-US" sz="3200" dirty="0" smtClean="0"/>
          </a:p>
          <a:p>
            <a:pPr marL="0" indent="0">
              <a:buNone/>
            </a:pPr>
            <a:endParaRPr lang="en-US" sz="3200" dirty="0"/>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3</a:t>
            </a:fld>
            <a:endParaRPr lang="en-US"/>
          </a:p>
        </p:txBody>
      </p:sp>
    </p:spTree>
    <p:extLst>
      <p:ext uri="{BB962C8B-B14F-4D97-AF65-F5344CB8AC3E}">
        <p14:creationId xmlns:p14="http://schemas.microsoft.com/office/powerpoint/2010/main" val="34672987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Organizational Memberships</a:t>
            </a:r>
            <a:endParaRPr lang="en-US" dirty="0"/>
          </a:p>
        </p:txBody>
      </p:sp>
      <p:sp>
        <p:nvSpPr>
          <p:cNvPr id="4" name="Text Placeholder 3"/>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30</a:t>
            </a:fld>
            <a:endParaRPr lang="en-US"/>
          </a:p>
        </p:txBody>
      </p:sp>
    </p:spTree>
    <p:extLst>
      <p:ext uri="{BB962C8B-B14F-4D97-AF65-F5344CB8AC3E}">
        <p14:creationId xmlns:p14="http://schemas.microsoft.com/office/powerpoint/2010/main" val="4902285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Easy Membership Options</a:t>
            </a:r>
            <a:endParaRPr lang="en-US" dirty="0"/>
          </a:p>
        </p:txBody>
      </p:sp>
      <p:sp>
        <p:nvSpPr>
          <p:cNvPr id="3" name="Slide Number Placeholder 2"/>
          <p:cNvSpPr>
            <a:spLocks noGrp="1"/>
          </p:cNvSpPr>
          <p:nvPr>
            <p:ph type="sldNum" sz="quarter" idx="12"/>
          </p:nvPr>
        </p:nvSpPr>
        <p:spPr/>
        <p:txBody>
          <a:bodyPr/>
          <a:lstStyle/>
          <a:p>
            <a:pPr>
              <a:defRPr/>
            </a:pPr>
            <a:fld id="{BC72D2EB-D8C9-4ECC-8660-CD1314ED8331}" type="slidenum">
              <a:rPr lang="en-US" smtClean="0"/>
              <a:pPr>
                <a:defRPr/>
              </a:pPr>
              <a:t>31</a:t>
            </a:fld>
            <a:endParaRPr lang="en-US"/>
          </a:p>
        </p:txBody>
      </p:sp>
      <p:graphicFrame>
        <p:nvGraphicFramePr>
          <p:cNvPr id="4" name="Table 3" descr="A table showing the two types of membership options and information about eligbibilty, sign up, fee, and important notes" title="Bookshare membership options"/>
          <p:cNvGraphicFramePr>
            <a:graphicFrameLocks noGrp="1"/>
          </p:cNvGraphicFramePr>
          <p:nvPr>
            <p:extLst>
              <p:ext uri="{D42A27DB-BD31-4B8C-83A1-F6EECF244321}">
                <p14:modId xmlns:p14="http://schemas.microsoft.com/office/powerpoint/2010/main" val="3230677022"/>
              </p:ext>
            </p:extLst>
          </p:nvPr>
        </p:nvGraphicFramePr>
        <p:xfrm>
          <a:off x="311150" y="1556657"/>
          <a:ext cx="8691335" cy="5177477"/>
        </p:xfrm>
        <a:graphic>
          <a:graphicData uri="http://schemas.openxmlformats.org/drawingml/2006/table">
            <a:tbl>
              <a:tblPr firstRow="1" firstCol="1">
                <a:tableStyleId>{5C22544A-7EE6-4342-B048-85BDC9FD1C3A}</a:tableStyleId>
              </a:tblPr>
              <a:tblGrid>
                <a:gridCol w="1738267"/>
                <a:gridCol w="1738267"/>
                <a:gridCol w="1738267"/>
                <a:gridCol w="1738267"/>
                <a:gridCol w="1738267"/>
              </a:tblGrid>
              <a:tr h="435429">
                <a:tc gridSpan="3">
                  <a:txBody>
                    <a:bodyPr/>
                    <a:lstStyle/>
                    <a:p>
                      <a:pPr marL="0" marR="0" algn="ctr">
                        <a:lnSpc>
                          <a:spcPct val="115000"/>
                        </a:lnSpc>
                        <a:spcBef>
                          <a:spcPts val="0"/>
                        </a:spcBef>
                        <a:spcAft>
                          <a:spcPts val="1000"/>
                        </a:spcAft>
                      </a:pPr>
                      <a:r>
                        <a:rPr lang="en-US" sz="1100" dirty="0">
                          <a:solidFill>
                            <a:schemeClr val="tx1"/>
                          </a:solidFill>
                          <a:effectLst/>
                          <a:latin typeface="Verdana" pitchFamily="34" charset="0"/>
                          <a:ea typeface="Verdana" pitchFamily="34" charset="0"/>
                          <a:cs typeface="Verdana" pitchFamily="34" charset="0"/>
                        </a:rPr>
                        <a:t/>
                      </a:r>
                      <a:br>
                        <a:rPr lang="en-US" sz="1100" dirty="0">
                          <a:solidFill>
                            <a:schemeClr val="tx1"/>
                          </a:solidFill>
                          <a:effectLst/>
                          <a:latin typeface="Verdana" pitchFamily="34" charset="0"/>
                          <a:ea typeface="Verdana" pitchFamily="34" charset="0"/>
                          <a:cs typeface="Verdana" pitchFamily="34" charset="0"/>
                        </a:rPr>
                      </a:br>
                      <a:r>
                        <a:rPr lang="en-US" sz="1100" dirty="0">
                          <a:solidFill>
                            <a:schemeClr val="tx1"/>
                          </a:solidFill>
                          <a:effectLst/>
                          <a:latin typeface="Verdana" pitchFamily="34" charset="0"/>
                          <a:ea typeface="Verdana" pitchFamily="34" charset="0"/>
                          <a:cs typeface="Verdana" pitchFamily="34" charset="0"/>
                        </a:rPr>
                        <a:t>Organizational </a:t>
                      </a:r>
                      <a:r>
                        <a:rPr lang="en-US" sz="1100" dirty="0" smtClean="0">
                          <a:solidFill>
                            <a:schemeClr val="tx1"/>
                          </a:solidFill>
                          <a:effectLst/>
                          <a:latin typeface="Verdana" pitchFamily="34" charset="0"/>
                          <a:ea typeface="Verdana" pitchFamily="34" charset="0"/>
                          <a:cs typeface="Verdana" pitchFamily="34" charset="0"/>
                        </a:rPr>
                        <a:t>Membership</a:t>
                      </a:r>
                      <a:endParaRPr lang="en-US" sz="1100" dirty="0">
                        <a:solidFill>
                          <a:schemeClr val="tx1"/>
                        </a:solidFill>
                        <a:effectLst/>
                        <a:latin typeface="Verdana" pitchFamily="34" charset="0"/>
                        <a:ea typeface="Verdana" pitchFamily="34" charset="0"/>
                        <a:cs typeface="Verdana" pitchFamily="34" charset="0"/>
                      </a:endParaRP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marL="0" marR="0" algn="ctr">
                        <a:lnSpc>
                          <a:spcPct val="115000"/>
                        </a:lnSpc>
                        <a:spcBef>
                          <a:spcPts val="0"/>
                        </a:spcBef>
                        <a:spcAft>
                          <a:spcPts val="1000"/>
                        </a:spcAft>
                      </a:pPr>
                      <a:endParaRPr lang="en-US" sz="1100" dirty="0">
                        <a:solidFill>
                          <a:schemeClr val="tx1"/>
                        </a:solidFill>
                        <a:effectLst/>
                        <a:latin typeface="Verdana" pitchFamily="34" charset="0"/>
                        <a:ea typeface="Verdana" pitchFamily="34" charset="0"/>
                        <a:cs typeface="Verdana" pitchFamily="34" charset="0"/>
                      </a:endParaRP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1000"/>
                        </a:spcAft>
                      </a:pPr>
                      <a:r>
                        <a:rPr lang="en-US" sz="1100" dirty="0">
                          <a:solidFill>
                            <a:schemeClr val="tx1"/>
                          </a:solidFill>
                          <a:effectLst/>
                          <a:latin typeface="Verdana" pitchFamily="34" charset="0"/>
                          <a:ea typeface="Verdana" pitchFamily="34" charset="0"/>
                          <a:cs typeface="Verdana" pitchFamily="34" charset="0"/>
                        </a:rPr>
                        <a:t/>
                      </a:r>
                      <a:br>
                        <a:rPr lang="en-US" sz="1100" dirty="0">
                          <a:solidFill>
                            <a:schemeClr val="tx1"/>
                          </a:solidFill>
                          <a:effectLst/>
                          <a:latin typeface="Verdana" pitchFamily="34" charset="0"/>
                          <a:ea typeface="Verdana" pitchFamily="34" charset="0"/>
                          <a:cs typeface="Verdana" pitchFamily="34" charset="0"/>
                        </a:rPr>
                      </a:br>
                      <a:r>
                        <a:rPr lang="en-US" sz="1100" dirty="0">
                          <a:solidFill>
                            <a:schemeClr val="tx1"/>
                          </a:solidFill>
                          <a:effectLst/>
                          <a:latin typeface="Verdana" pitchFamily="34" charset="0"/>
                          <a:ea typeface="Verdana" pitchFamily="34" charset="0"/>
                          <a:cs typeface="Verdana" pitchFamily="34" charset="0"/>
                        </a:rPr>
                        <a:t>Individual Membership</a:t>
                      </a: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a:p>
                  </a:txBody>
                  <a:tcPr/>
                </a:tc>
              </a:tr>
              <a:tr h="753595">
                <a:tc>
                  <a:txBody>
                    <a:bodyPr/>
                    <a:lstStyle/>
                    <a:p>
                      <a:pPr marL="0" marR="0" algn="ctr">
                        <a:lnSpc>
                          <a:spcPct val="115000"/>
                        </a:lnSpc>
                        <a:spcBef>
                          <a:spcPts val="0"/>
                        </a:spcBef>
                        <a:spcAft>
                          <a:spcPts val="1000"/>
                        </a:spcAft>
                      </a:pPr>
                      <a:r>
                        <a:rPr lang="en-US" sz="1100" dirty="0" smtClean="0">
                          <a:effectLst/>
                          <a:latin typeface="Verdana" pitchFamily="34" charset="0"/>
                          <a:ea typeface="Verdana" pitchFamily="34" charset="0"/>
                          <a:cs typeface="Verdana" pitchFamily="34" charset="0"/>
                        </a:rPr>
                        <a:t>Type</a:t>
                      </a:r>
                      <a:endParaRPr lang="en-US" sz="1100" dirty="0">
                        <a:effectLst/>
                        <a:latin typeface="Verdana" pitchFamily="34" charset="0"/>
                        <a:ea typeface="Verdana" pitchFamily="34" charset="0"/>
                        <a:cs typeface="Verdana" pitchFamily="34" charset="0"/>
                      </a:endParaRPr>
                    </a:p>
                  </a:txBody>
                  <a:tcPr marL="46685" marR="466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800" dirty="0" smtClean="0">
                          <a:solidFill>
                            <a:schemeClr val="tx1"/>
                          </a:solidFill>
                          <a:effectLst/>
                          <a:latin typeface="Verdana" pitchFamily="34" charset="0"/>
                          <a:ea typeface="Verdana" pitchFamily="34" charset="0"/>
                          <a:cs typeface="Verdana" pitchFamily="34" charset="0"/>
                        </a:rPr>
                        <a:t>U.S</a:t>
                      </a:r>
                      <a:r>
                        <a:rPr lang="en-US" sz="800" dirty="0">
                          <a:solidFill>
                            <a:schemeClr val="tx1"/>
                          </a:solidFill>
                          <a:effectLst/>
                          <a:latin typeface="Verdana" pitchFamily="34" charset="0"/>
                          <a:ea typeface="Verdana" pitchFamily="34" charset="0"/>
                          <a:cs typeface="Verdana" pitchFamily="34" charset="0"/>
                        </a:rPr>
                        <a:t>. Educational </a:t>
                      </a:r>
                      <a:r>
                        <a:rPr lang="en-US" sz="800" dirty="0" smtClean="0">
                          <a:solidFill>
                            <a:schemeClr val="tx1"/>
                          </a:solidFill>
                          <a:effectLst/>
                          <a:latin typeface="Verdana" pitchFamily="34" charset="0"/>
                          <a:ea typeface="Verdana" pitchFamily="34" charset="0"/>
                          <a:cs typeface="Verdana" pitchFamily="34" charset="0"/>
                        </a:rPr>
                        <a:t>Institutions</a:t>
                      </a:r>
                      <a:br>
                        <a:rPr lang="en-US" sz="800" dirty="0" smtClean="0">
                          <a:solidFill>
                            <a:schemeClr val="tx1"/>
                          </a:solidFill>
                          <a:effectLst/>
                          <a:latin typeface="Verdana" pitchFamily="34" charset="0"/>
                          <a:ea typeface="Verdana" pitchFamily="34" charset="0"/>
                          <a:cs typeface="Verdana" pitchFamily="34" charset="0"/>
                        </a:rPr>
                      </a:br>
                      <a:r>
                        <a:rPr lang="en-US" sz="800" dirty="0" smtClean="0">
                          <a:solidFill>
                            <a:schemeClr val="tx1"/>
                          </a:solidFill>
                          <a:effectLst/>
                          <a:latin typeface="Verdana" pitchFamily="34" charset="0"/>
                          <a:ea typeface="Verdana" pitchFamily="34" charset="0"/>
                          <a:cs typeface="Verdana" pitchFamily="34" charset="0"/>
                        </a:rPr>
                        <a:t/>
                      </a:r>
                      <a:br>
                        <a:rPr lang="en-US" sz="800" dirty="0" smtClean="0">
                          <a:solidFill>
                            <a:schemeClr val="tx1"/>
                          </a:solidFill>
                          <a:effectLst/>
                          <a:latin typeface="Verdana" pitchFamily="34" charset="0"/>
                          <a:ea typeface="Verdana" pitchFamily="34" charset="0"/>
                          <a:cs typeface="Verdana" pitchFamily="34" charset="0"/>
                        </a:rPr>
                      </a:br>
                      <a:r>
                        <a:rPr kumimoji="0" lang="en-US" sz="800" b="0" i="0" u="none" strike="noStrike" cap="none" normalizeH="0" baseline="0" dirty="0" smtClean="0">
                          <a:ln>
                            <a:noFill/>
                          </a:ln>
                          <a:solidFill>
                            <a:schemeClr val="tx1"/>
                          </a:solidFill>
                          <a:effectLst/>
                          <a:latin typeface="Arial" charset="0"/>
                          <a:ea typeface="ＭＳ Ｐゴシック" pitchFamily="-108" charset="-128"/>
                        </a:rPr>
                        <a:t>(Public and Private Schools,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ea typeface="ＭＳ Ｐゴシック" pitchFamily="-108" charset="-128"/>
                        </a:rPr>
                        <a:t>Colleges, and Universities)</a:t>
                      </a:r>
                    </a:p>
                    <a:p>
                      <a:pPr marL="0" marR="0" algn="ctr">
                        <a:lnSpc>
                          <a:spcPct val="115000"/>
                        </a:lnSpc>
                        <a:spcBef>
                          <a:spcPts val="0"/>
                        </a:spcBef>
                        <a:spcAft>
                          <a:spcPts val="0"/>
                        </a:spcAft>
                      </a:pPr>
                      <a:endParaRPr lang="en-US" sz="800" dirty="0">
                        <a:solidFill>
                          <a:schemeClr val="tx1"/>
                        </a:solidFill>
                        <a:effectLst/>
                        <a:latin typeface="Verdana" pitchFamily="34" charset="0"/>
                        <a:ea typeface="Verdana" pitchFamily="34" charset="0"/>
                        <a:cs typeface="Verdana" pitchFamily="34" charset="0"/>
                      </a:endParaRP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800" dirty="0" smtClean="0">
                          <a:solidFill>
                            <a:schemeClr val="tx1"/>
                          </a:solidFill>
                          <a:effectLst/>
                          <a:latin typeface="Verdana" pitchFamily="34" charset="0"/>
                          <a:ea typeface="Verdana" pitchFamily="34" charset="0"/>
                          <a:cs typeface="Verdana" pitchFamily="34" charset="0"/>
                        </a:rPr>
                        <a:t>Non-educational Institutions</a:t>
                      </a:r>
                    </a:p>
                    <a:p>
                      <a:pPr marL="0" marR="0" lvl="0" indent="0" algn="l" defTabSz="914400" rtl="0" eaLnBrk="1" fontAlgn="base" latinLnBrk="0" hangingPunct="1">
                        <a:lnSpc>
                          <a:spcPct val="100000"/>
                        </a:lnSpc>
                        <a:spcBef>
                          <a:spcPct val="0"/>
                        </a:spcBef>
                        <a:spcAft>
                          <a:spcPct val="0"/>
                        </a:spcAft>
                        <a:buClrTx/>
                        <a:buSzTx/>
                        <a:buFontTx/>
                        <a:buNone/>
                        <a:tabLst/>
                      </a:pPr>
                      <a:endParaRPr lang="en-US" sz="800" dirty="0" smtClean="0">
                        <a:solidFill>
                          <a:schemeClr val="tx1"/>
                        </a:solidFill>
                        <a:effectLst/>
                        <a:latin typeface="Verdana" pitchFamily="34" charset="0"/>
                        <a:ea typeface="Verdana" pitchFamily="34" charset="0"/>
                        <a:cs typeface="Verdan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ea typeface="ＭＳ Ｐゴシック" pitchFamily="-108" charset="-128"/>
                        </a:rPr>
                        <a:t>(Libraries, Resource centers,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ea typeface="ＭＳ Ｐゴシック" pitchFamily="-108" charset="-128"/>
                        </a:rPr>
                        <a:t>Rehab agencies, Retirement communities, Group homes, </a:t>
                      </a:r>
                      <a:br>
                        <a:rPr kumimoji="0" lang="en-US" sz="800" b="0" i="0" u="none" strike="noStrike" cap="none" normalizeH="0" baseline="0" dirty="0" smtClean="0">
                          <a:ln>
                            <a:noFill/>
                          </a:ln>
                          <a:solidFill>
                            <a:schemeClr val="tx1"/>
                          </a:solidFill>
                          <a:effectLst/>
                          <a:latin typeface="Arial" charset="0"/>
                          <a:ea typeface="ＭＳ Ｐゴシック" pitchFamily="-108" charset="-128"/>
                        </a:rPr>
                      </a:br>
                      <a:r>
                        <a:rPr kumimoji="0" lang="en-US" sz="800" b="0" i="0" u="none" strike="noStrike" cap="none" normalizeH="0" baseline="0" dirty="0" smtClean="0">
                          <a:ln>
                            <a:noFill/>
                          </a:ln>
                          <a:solidFill>
                            <a:schemeClr val="tx1"/>
                          </a:solidFill>
                          <a:effectLst/>
                          <a:latin typeface="Arial" charset="0"/>
                          <a:ea typeface="ＭＳ Ｐゴシック" pitchFamily="-108" charset="-128"/>
                        </a:rPr>
                        <a:t>Community centers, International)</a:t>
                      </a:r>
                    </a:p>
                    <a:p>
                      <a:pPr marL="0" marR="0" algn="ctr">
                        <a:lnSpc>
                          <a:spcPct val="115000"/>
                        </a:lnSpc>
                        <a:spcBef>
                          <a:spcPts val="0"/>
                        </a:spcBef>
                        <a:spcAft>
                          <a:spcPts val="0"/>
                        </a:spcAft>
                      </a:pPr>
                      <a:r>
                        <a:rPr lang="en-US" sz="800" dirty="0" smtClean="0">
                          <a:solidFill>
                            <a:schemeClr val="tx1"/>
                          </a:solidFill>
                          <a:effectLst/>
                          <a:latin typeface="Verdana" pitchFamily="34" charset="0"/>
                          <a:ea typeface="Verdana" pitchFamily="34" charset="0"/>
                          <a:cs typeface="Verdana" pitchFamily="34" charset="0"/>
                        </a:rPr>
                        <a:t> </a:t>
                      </a:r>
                      <a:endParaRPr lang="en-US" sz="800" dirty="0">
                        <a:solidFill>
                          <a:schemeClr val="tx1"/>
                        </a:solidFill>
                        <a:effectLst/>
                        <a:latin typeface="Verdana" pitchFamily="34" charset="0"/>
                        <a:ea typeface="Verdana" pitchFamily="34" charset="0"/>
                        <a:cs typeface="Verdana" pitchFamily="34" charset="0"/>
                      </a:endParaRPr>
                    </a:p>
                  </a:txBody>
                  <a:tcPr marL="46685" marR="466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l">
                        <a:lnSpc>
                          <a:spcPct val="115000"/>
                        </a:lnSpc>
                        <a:spcBef>
                          <a:spcPts val="0"/>
                        </a:spcBef>
                        <a:spcAft>
                          <a:spcPts val="0"/>
                        </a:spcAft>
                      </a:pPr>
                      <a:endParaRPr lang="en-US" sz="800" dirty="0" smtClean="0">
                        <a:solidFill>
                          <a:schemeClr val="tx1"/>
                        </a:solidFill>
                        <a:effectLst/>
                        <a:latin typeface="Verdana" pitchFamily="34" charset="0"/>
                        <a:ea typeface="Verdana" pitchFamily="34" charset="0"/>
                        <a:cs typeface="Verdana" pitchFamily="34" charset="0"/>
                      </a:endParaRPr>
                    </a:p>
                    <a:p>
                      <a:pPr marL="0" marR="0" algn="l">
                        <a:lnSpc>
                          <a:spcPct val="115000"/>
                        </a:lnSpc>
                        <a:spcBef>
                          <a:spcPts val="0"/>
                        </a:spcBef>
                        <a:spcAft>
                          <a:spcPts val="0"/>
                        </a:spcAft>
                      </a:pPr>
                      <a:r>
                        <a:rPr lang="en-US" sz="800" dirty="0" smtClean="0">
                          <a:solidFill>
                            <a:schemeClr val="tx1"/>
                          </a:solidFill>
                          <a:effectLst/>
                          <a:latin typeface="Verdana" pitchFamily="34" charset="0"/>
                          <a:ea typeface="Verdana" pitchFamily="34" charset="0"/>
                          <a:cs typeface="Verdana" pitchFamily="34" charset="0"/>
                        </a:rPr>
                        <a:t>U.S</a:t>
                      </a:r>
                      <a:r>
                        <a:rPr lang="en-US" sz="800" dirty="0">
                          <a:solidFill>
                            <a:schemeClr val="tx1"/>
                          </a:solidFill>
                          <a:effectLst/>
                          <a:latin typeface="Verdana" pitchFamily="34" charset="0"/>
                          <a:ea typeface="Verdana" pitchFamily="34" charset="0"/>
                          <a:cs typeface="Verdana" pitchFamily="34" charset="0"/>
                        </a:rPr>
                        <a:t>. Students of any age</a:t>
                      </a: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l">
                        <a:lnSpc>
                          <a:spcPct val="115000"/>
                        </a:lnSpc>
                        <a:spcBef>
                          <a:spcPts val="0"/>
                        </a:spcBef>
                        <a:spcAft>
                          <a:spcPts val="0"/>
                        </a:spcAft>
                      </a:pPr>
                      <a:endParaRPr lang="en-US" sz="800" dirty="0" smtClean="0">
                        <a:solidFill>
                          <a:schemeClr val="tx1"/>
                        </a:solidFill>
                        <a:effectLst/>
                        <a:latin typeface="Verdana" pitchFamily="34" charset="0"/>
                        <a:ea typeface="Verdana" pitchFamily="34" charset="0"/>
                        <a:cs typeface="Verdana" pitchFamily="34" charset="0"/>
                      </a:endParaRPr>
                    </a:p>
                    <a:p>
                      <a:pPr marL="0" marR="0" algn="l">
                        <a:lnSpc>
                          <a:spcPct val="115000"/>
                        </a:lnSpc>
                        <a:spcBef>
                          <a:spcPts val="0"/>
                        </a:spcBef>
                        <a:spcAft>
                          <a:spcPts val="0"/>
                        </a:spcAft>
                      </a:pPr>
                      <a:r>
                        <a:rPr lang="en-US" sz="800" dirty="0" smtClean="0">
                          <a:solidFill>
                            <a:schemeClr val="tx1"/>
                          </a:solidFill>
                          <a:effectLst/>
                          <a:latin typeface="Verdana" pitchFamily="34" charset="0"/>
                          <a:ea typeface="Verdana" pitchFamily="34" charset="0"/>
                          <a:cs typeface="Verdana" pitchFamily="34" charset="0"/>
                        </a:rPr>
                        <a:t>Non-students</a:t>
                      </a:r>
                      <a:endParaRPr lang="en-US" sz="800" dirty="0">
                        <a:solidFill>
                          <a:schemeClr val="tx1"/>
                        </a:solidFill>
                        <a:effectLst/>
                        <a:latin typeface="Verdana" pitchFamily="34" charset="0"/>
                        <a:ea typeface="Verdana" pitchFamily="34" charset="0"/>
                        <a:cs typeface="Verdana" pitchFamily="34" charset="0"/>
                      </a:endParaRP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697746">
                <a:tc>
                  <a:txBody>
                    <a:bodyPr/>
                    <a:lstStyle/>
                    <a:p>
                      <a:pPr marL="0" marR="0" algn="ctr">
                        <a:lnSpc>
                          <a:spcPct val="115000"/>
                        </a:lnSpc>
                        <a:spcBef>
                          <a:spcPts val="0"/>
                        </a:spcBef>
                        <a:spcAft>
                          <a:spcPts val="1000"/>
                        </a:spcAft>
                      </a:pPr>
                      <a:r>
                        <a:rPr lang="en-US" sz="1100" dirty="0">
                          <a:effectLst/>
                          <a:latin typeface="Verdana" pitchFamily="34" charset="0"/>
                          <a:ea typeface="Verdana" pitchFamily="34" charset="0"/>
                          <a:cs typeface="Verdana" pitchFamily="34" charset="0"/>
                        </a:rPr>
                        <a:t>Fee</a:t>
                      </a:r>
                    </a:p>
                  </a:txBody>
                  <a:tcPr marL="46685" marR="466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smtClean="0">
                          <a:solidFill>
                            <a:schemeClr val="tx1"/>
                          </a:solidFill>
                          <a:effectLst/>
                          <a:latin typeface="Verdana" pitchFamily="34" charset="0"/>
                          <a:ea typeface="Verdana" pitchFamily="34" charset="0"/>
                          <a:cs typeface="Verdana" pitchFamily="34" charset="0"/>
                        </a:rPr>
                        <a:t>FREE</a:t>
                      </a:r>
                      <a:endParaRPr lang="en-US" sz="1000" dirty="0">
                        <a:solidFill>
                          <a:schemeClr val="tx1"/>
                        </a:solidFill>
                        <a:effectLst/>
                        <a:latin typeface="Verdana" pitchFamily="34" charset="0"/>
                        <a:ea typeface="Verdana" pitchFamily="34" charset="0"/>
                        <a:cs typeface="Verdana" pitchFamily="34" charset="0"/>
                      </a:endParaRP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l">
                        <a:lnSpc>
                          <a:spcPct val="115000"/>
                        </a:lnSpc>
                        <a:spcBef>
                          <a:spcPts val="0"/>
                        </a:spcBef>
                        <a:spcAft>
                          <a:spcPts val="0"/>
                        </a:spcAft>
                      </a:pPr>
                      <a:r>
                        <a:rPr lang="en-US" sz="800" dirty="0">
                          <a:solidFill>
                            <a:schemeClr val="tx1"/>
                          </a:solidFill>
                          <a:effectLst/>
                          <a:latin typeface="Verdana" pitchFamily="34" charset="0"/>
                          <a:ea typeface="Verdana" pitchFamily="34" charset="0"/>
                          <a:cs typeface="Verdana" pitchFamily="34" charset="0"/>
                        </a:rPr>
                        <a:t>Purchase: </a:t>
                      </a:r>
                      <a:r>
                        <a:rPr lang="en-US" sz="800" dirty="0" smtClean="0">
                          <a:solidFill>
                            <a:schemeClr val="tx1"/>
                          </a:solidFill>
                          <a:effectLst/>
                          <a:latin typeface="Verdana" pitchFamily="34" charset="0"/>
                          <a:ea typeface="Verdana" pitchFamily="34" charset="0"/>
                          <a:cs typeface="Verdana" pitchFamily="34" charset="0"/>
                        </a:rPr>
                        <a:t>book blocks or </a:t>
                      </a:r>
                      <a:r>
                        <a:rPr lang="en-US" sz="800" dirty="0">
                          <a:solidFill>
                            <a:schemeClr val="tx1"/>
                          </a:solidFill>
                          <a:effectLst/>
                          <a:latin typeface="Verdana" pitchFamily="34" charset="0"/>
                          <a:ea typeface="Verdana" pitchFamily="34" charset="0"/>
                          <a:cs typeface="Verdana" pitchFamily="34" charset="0"/>
                        </a:rPr>
                        <a:t>Individual Memberships</a:t>
                      </a: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l">
                        <a:lnSpc>
                          <a:spcPct val="115000"/>
                        </a:lnSpc>
                        <a:spcBef>
                          <a:spcPts val="0"/>
                        </a:spcBef>
                        <a:spcAft>
                          <a:spcPts val="0"/>
                        </a:spcAft>
                      </a:pPr>
                      <a:r>
                        <a:rPr lang="en-US" sz="1000" dirty="0">
                          <a:solidFill>
                            <a:schemeClr val="tx1"/>
                          </a:solidFill>
                          <a:effectLst/>
                          <a:latin typeface="Verdana" pitchFamily="34" charset="0"/>
                          <a:ea typeface="Verdana" pitchFamily="34" charset="0"/>
                          <a:cs typeface="Verdana" pitchFamily="34" charset="0"/>
                        </a:rPr>
                        <a:t>Free</a:t>
                      </a: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l">
                        <a:lnSpc>
                          <a:spcPct val="115000"/>
                        </a:lnSpc>
                        <a:spcBef>
                          <a:spcPts val="0"/>
                        </a:spcBef>
                        <a:spcAft>
                          <a:spcPts val="0"/>
                        </a:spcAft>
                      </a:pPr>
                      <a:r>
                        <a:rPr lang="en-US" sz="800" dirty="0">
                          <a:solidFill>
                            <a:schemeClr val="tx1"/>
                          </a:solidFill>
                          <a:effectLst/>
                          <a:latin typeface="Verdana" pitchFamily="34" charset="0"/>
                          <a:ea typeface="Verdana" pitchFamily="34" charset="0"/>
                          <a:cs typeface="Verdana" pitchFamily="34" charset="0"/>
                        </a:rPr>
                        <a:t>$50/year with one-time $25 sign-up fee</a:t>
                      </a: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565198">
                <a:tc>
                  <a:txBody>
                    <a:bodyPr/>
                    <a:lstStyle/>
                    <a:p>
                      <a:pPr marL="0" marR="0" algn="ctr">
                        <a:lnSpc>
                          <a:spcPct val="115000"/>
                        </a:lnSpc>
                        <a:spcBef>
                          <a:spcPts val="0"/>
                        </a:spcBef>
                        <a:spcAft>
                          <a:spcPts val="1000"/>
                        </a:spcAft>
                      </a:pPr>
                      <a:r>
                        <a:rPr lang="en-US" sz="1100" dirty="0">
                          <a:effectLst/>
                          <a:latin typeface="Verdana" pitchFamily="34" charset="0"/>
                          <a:ea typeface="Verdana" pitchFamily="34" charset="0"/>
                          <a:cs typeface="Verdana" pitchFamily="34" charset="0"/>
                        </a:rPr>
                        <a:t>Sign-up</a:t>
                      </a:r>
                    </a:p>
                  </a:txBody>
                  <a:tcPr marL="46685" marR="466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800" dirty="0">
                          <a:solidFill>
                            <a:schemeClr val="tx1"/>
                          </a:solidFill>
                          <a:effectLst/>
                          <a:latin typeface="Verdana" pitchFamily="34" charset="0"/>
                          <a:ea typeface="Verdana" pitchFamily="34" charset="0"/>
                          <a:cs typeface="Verdana" pitchFamily="34" charset="0"/>
                        </a:rPr>
                        <a:t>Organization signs-up teachers/staff who will be Sponsors.</a:t>
                      </a:r>
                    </a:p>
                    <a:p>
                      <a:pPr marL="0" marR="0" algn="l">
                        <a:lnSpc>
                          <a:spcPct val="115000"/>
                        </a:lnSpc>
                        <a:spcBef>
                          <a:spcPts val="0"/>
                        </a:spcBef>
                        <a:spcAft>
                          <a:spcPts val="0"/>
                        </a:spcAft>
                      </a:pPr>
                      <a:r>
                        <a:rPr lang="en-US" sz="800" dirty="0">
                          <a:solidFill>
                            <a:schemeClr val="tx1"/>
                          </a:solidFill>
                          <a:effectLst/>
                          <a:latin typeface="Verdana" pitchFamily="34" charset="0"/>
                          <a:ea typeface="Verdana" pitchFamily="34" charset="0"/>
                          <a:cs typeface="Verdana" pitchFamily="34" charset="0"/>
                        </a:rPr>
                        <a:t> </a:t>
                      </a:r>
                    </a:p>
                    <a:p>
                      <a:pPr marL="0" marR="0" algn="l">
                        <a:lnSpc>
                          <a:spcPct val="115000"/>
                        </a:lnSpc>
                        <a:spcBef>
                          <a:spcPts val="0"/>
                        </a:spcBef>
                        <a:spcAft>
                          <a:spcPts val="0"/>
                        </a:spcAft>
                      </a:pPr>
                      <a:r>
                        <a:rPr lang="en-US" sz="800" dirty="0" smtClean="0">
                          <a:solidFill>
                            <a:schemeClr val="tx1"/>
                          </a:solidFill>
                          <a:effectLst/>
                          <a:latin typeface="Verdana" pitchFamily="34" charset="0"/>
                          <a:ea typeface="Verdana" pitchFamily="34" charset="0"/>
                          <a:cs typeface="Verdana" pitchFamily="34" charset="0"/>
                        </a:rPr>
                        <a:t>Sponsors:</a:t>
                      </a:r>
                    </a:p>
                    <a:p>
                      <a:pPr marL="228600" marR="0" indent="-228600" algn="l">
                        <a:lnSpc>
                          <a:spcPct val="115000"/>
                        </a:lnSpc>
                        <a:spcBef>
                          <a:spcPts val="0"/>
                        </a:spcBef>
                        <a:spcAft>
                          <a:spcPts val="0"/>
                        </a:spcAft>
                        <a:buFont typeface="+mj-lt"/>
                        <a:buAutoNum type="arabicPeriod"/>
                      </a:pPr>
                      <a:r>
                        <a:rPr lang="en-US" sz="800" dirty="0" smtClean="0">
                          <a:solidFill>
                            <a:schemeClr val="tx1"/>
                          </a:solidFill>
                          <a:effectLst/>
                          <a:latin typeface="Verdana" pitchFamily="34" charset="0"/>
                          <a:ea typeface="Verdana" pitchFamily="34" charset="0"/>
                          <a:cs typeface="Verdana" pitchFamily="34" charset="0"/>
                        </a:rPr>
                        <a:t>Add students to roster.</a:t>
                      </a:r>
                    </a:p>
                    <a:p>
                      <a:pPr marL="228600" marR="0" indent="-228600" algn="l">
                        <a:lnSpc>
                          <a:spcPct val="115000"/>
                        </a:lnSpc>
                        <a:spcBef>
                          <a:spcPts val="0"/>
                        </a:spcBef>
                        <a:spcAft>
                          <a:spcPts val="0"/>
                        </a:spcAft>
                        <a:buFont typeface="+mj-lt"/>
                        <a:buAutoNum type="arabicPeriod"/>
                      </a:pPr>
                      <a:r>
                        <a:rPr lang="en-US" sz="800" dirty="0" smtClean="0">
                          <a:solidFill>
                            <a:schemeClr val="tx1"/>
                          </a:solidFill>
                          <a:effectLst/>
                          <a:latin typeface="Verdana" pitchFamily="34" charset="0"/>
                          <a:ea typeface="Verdana" pitchFamily="34" charset="0"/>
                          <a:cs typeface="Verdana" pitchFamily="34" charset="0"/>
                        </a:rPr>
                        <a:t>Create limited access account.</a:t>
                      </a:r>
                    </a:p>
                    <a:p>
                      <a:pPr marL="228600" marR="0" indent="-228600" algn="l">
                        <a:lnSpc>
                          <a:spcPct val="115000"/>
                        </a:lnSpc>
                        <a:spcBef>
                          <a:spcPts val="0"/>
                        </a:spcBef>
                        <a:spcAft>
                          <a:spcPts val="0"/>
                        </a:spcAft>
                        <a:buFont typeface="+mj-lt"/>
                        <a:buAutoNum type="arabicPeriod"/>
                      </a:pPr>
                      <a:r>
                        <a:rPr lang="en-US" sz="800" dirty="0" smtClean="0">
                          <a:solidFill>
                            <a:schemeClr val="tx1"/>
                          </a:solidFill>
                          <a:effectLst/>
                          <a:latin typeface="Verdana" pitchFamily="34" charset="0"/>
                          <a:ea typeface="Verdana" pitchFamily="34" charset="0"/>
                          <a:cs typeface="Verdana" pitchFamily="34" charset="0"/>
                        </a:rPr>
                        <a:t>Initiate</a:t>
                      </a:r>
                      <a:r>
                        <a:rPr lang="en-US" sz="800" baseline="0" dirty="0" smtClean="0">
                          <a:solidFill>
                            <a:schemeClr val="tx1"/>
                          </a:solidFill>
                          <a:effectLst/>
                          <a:latin typeface="Verdana" pitchFamily="34" charset="0"/>
                          <a:ea typeface="Verdana" pitchFamily="34" charset="0"/>
                          <a:cs typeface="Verdana" pitchFamily="34" charset="0"/>
                        </a:rPr>
                        <a:t> Individual Membership.</a:t>
                      </a:r>
                      <a:endParaRPr lang="en-US" sz="800" dirty="0" smtClean="0">
                        <a:solidFill>
                          <a:schemeClr val="tx1"/>
                        </a:solidFill>
                        <a:effectLst/>
                        <a:latin typeface="Verdana" pitchFamily="34" charset="0"/>
                        <a:ea typeface="Verdana" pitchFamily="34" charset="0"/>
                        <a:cs typeface="Verdana" pitchFamily="34" charset="0"/>
                      </a:endParaRPr>
                    </a:p>
                    <a:p>
                      <a:pPr marL="0" marR="0" algn="l">
                        <a:lnSpc>
                          <a:spcPct val="115000"/>
                        </a:lnSpc>
                        <a:spcBef>
                          <a:spcPts val="0"/>
                        </a:spcBef>
                        <a:spcAft>
                          <a:spcPts val="0"/>
                        </a:spcAft>
                      </a:pPr>
                      <a:endParaRPr lang="en-US" sz="800" dirty="0">
                        <a:solidFill>
                          <a:schemeClr val="tx1"/>
                        </a:solidFill>
                        <a:effectLst/>
                        <a:latin typeface="Verdana" pitchFamily="34" charset="0"/>
                        <a:ea typeface="Verdana" pitchFamily="34" charset="0"/>
                        <a:cs typeface="Verdana" pitchFamily="34" charset="0"/>
                      </a:endParaRP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l">
                        <a:lnSpc>
                          <a:spcPct val="115000"/>
                        </a:lnSpc>
                        <a:spcBef>
                          <a:spcPts val="0"/>
                        </a:spcBef>
                        <a:spcAft>
                          <a:spcPts val="0"/>
                        </a:spcAft>
                      </a:pPr>
                      <a:r>
                        <a:rPr lang="en-US" sz="800" dirty="0">
                          <a:solidFill>
                            <a:schemeClr val="tx1"/>
                          </a:solidFill>
                          <a:effectLst/>
                          <a:latin typeface="Verdana" pitchFamily="34" charset="0"/>
                          <a:ea typeface="Verdana" pitchFamily="34" charset="0"/>
                          <a:cs typeface="Verdana" pitchFamily="34" charset="0"/>
                        </a:rPr>
                        <a:t>Organization signs-up staff who will be Sponsors.</a:t>
                      </a:r>
                    </a:p>
                    <a:p>
                      <a:pPr marL="0" marR="0" algn="l">
                        <a:lnSpc>
                          <a:spcPct val="115000"/>
                        </a:lnSpc>
                        <a:spcBef>
                          <a:spcPts val="0"/>
                        </a:spcBef>
                        <a:spcAft>
                          <a:spcPts val="0"/>
                        </a:spcAft>
                      </a:pPr>
                      <a:r>
                        <a:rPr lang="en-US" sz="800" dirty="0">
                          <a:solidFill>
                            <a:schemeClr val="tx1"/>
                          </a:solidFill>
                          <a:effectLst/>
                          <a:latin typeface="Verdana" pitchFamily="34" charset="0"/>
                          <a:ea typeface="Verdana" pitchFamily="34" charset="0"/>
                          <a:cs typeface="Verdana" pitchFamily="34" charset="0"/>
                        </a:rPr>
                        <a:t> </a:t>
                      </a:r>
                    </a:p>
                    <a:p>
                      <a:pPr marL="0" marR="0" algn="l">
                        <a:lnSpc>
                          <a:spcPct val="115000"/>
                        </a:lnSpc>
                        <a:spcBef>
                          <a:spcPts val="0"/>
                        </a:spcBef>
                        <a:spcAft>
                          <a:spcPts val="0"/>
                        </a:spcAft>
                      </a:pPr>
                      <a:r>
                        <a:rPr lang="en-US" sz="800" dirty="0" smtClean="0">
                          <a:solidFill>
                            <a:schemeClr val="tx1"/>
                          </a:solidFill>
                          <a:effectLst/>
                          <a:latin typeface="Verdana" pitchFamily="34" charset="0"/>
                          <a:ea typeface="Verdana" pitchFamily="34" charset="0"/>
                          <a:cs typeface="Verdana" pitchFamily="34" charset="0"/>
                        </a:rPr>
                        <a:t>Sponsors </a:t>
                      </a:r>
                      <a:r>
                        <a:rPr lang="en-US" sz="800" dirty="0">
                          <a:solidFill>
                            <a:schemeClr val="tx1"/>
                          </a:solidFill>
                          <a:effectLst/>
                          <a:latin typeface="Verdana" pitchFamily="34" charset="0"/>
                          <a:ea typeface="Verdana" pitchFamily="34" charset="0"/>
                          <a:cs typeface="Verdana" pitchFamily="34" charset="0"/>
                        </a:rPr>
                        <a:t>create account for Qualifying Client Members</a:t>
                      </a: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l">
                        <a:lnSpc>
                          <a:spcPct val="115000"/>
                        </a:lnSpc>
                        <a:spcBef>
                          <a:spcPts val="0"/>
                        </a:spcBef>
                        <a:spcAft>
                          <a:spcPts val="0"/>
                        </a:spcAft>
                      </a:pPr>
                      <a:r>
                        <a:rPr lang="en-US" sz="800" dirty="0" smtClean="0">
                          <a:solidFill>
                            <a:schemeClr val="tx1"/>
                          </a:solidFill>
                          <a:effectLst/>
                          <a:latin typeface="Verdana" pitchFamily="34" charset="0"/>
                          <a:ea typeface="Verdana" pitchFamily="34" charset="0"/>
                          <a:cs typeface="Verdana" pitchFamily="34" charset="0"/>
                        </a:rPr>
                        <a:t>Individuals </a:t>
                      </a:r>
                      <a:r>
                        <a:rPr lang="en-US" sz="800" dirty="0">
                          <a:solidFill>
                            <a:schemeClr val="tx1"/>
                          </a:solidFill>
                          <a:effectLst/>
                          <a:latin typeface="Verdana" pitchFamily="34" charset="0"/>
                          <a:ea typeface="Verdana" pitchFamily="34" charset="0"/>
                          <a:cs typeface="Verdana" pitchFamily="34" charset="0"/>
                        </a:rPr>
                        <a:t>must Qualify </a:t>
                      </a:r>
                    </a:p>
                    <a:p>
                      <a:pPr marL="0" marR="0" algn="l">
                        <a:lnSpc>
                          <a:spcPct val="115000"/>
                        </a:lnSpc>
                        <a:spcBef>
                          <a:spcPts val="0"/>
                        </a:spcBef>
                        <a:spcAft>
                          <a:spcPts val="0"/>
                        </a:spcAft>
                      </a:pPr>
                      <a:r>
                        <a:rPr lang="en-US" sz="800" dirty="0">
                          <a:solidFill>
                            <a:schemeClr val="tx1"/>
                          </a:solidFill>
                          <a:effectLst/>
                          <a:latin typeface="Verdana" pitchFamily="34" charset="0"/>
                          <a:ea typeface="Verdana" pitchFamily="34" charset="0"/>
                          <a:cs typeface="Verdana" pitchFamily="34" charset="0"/>
                        </a:rPr>
                        <a:t> </a:t>
                      </a:r>
                    </a:p>
                    <a:p>
                      <a:pPr marL="0" marR="0" algn="l">
                        <a:lnSpc>
                          <a:spcPct val="115000"/>
                        </a:lnSpc>
                        <a:spcBef>
                          <a:spcPts val="0"/>
                        </a:spcBef>
                        <a:spcAft>
                          <a:spcPts val="0"/>
                        </a:spcAft>
                      </a:pPr>
                      <a:r>
                        <a:rPr lang="en-US" sz="800" dirty="0">
                          <a:solidFill>
                            <a:schemeClr val="tx1"/>
                          </a:solidFill>
                          <a:effectLst/>
                          <a:latin typeface="Verdana" pitchFamily="34" charset="0"/>
                          <a:ea typeface="Verdana" pitchFamily="34" charset="0"/>
                          <a:cs typeface="Verdana" pitchFamily="34" charset="0"/>
                        </a:rPr>
                        <a:t>Under 18:  parent or guardian’s signature required</a:t>
                      </a:r>
                    </a:p>
                    <a:p>
                      <a:pPr marL="0" marR="0" algn="l">
                        <a:lnSpc>
                          <a:spcPct val="115000"/>
                        </a:lnSpc>
                        <a:spcBef>
                          <a:spcPts val="0"/>
                        </a:spcBef>
                        <a:spcAft>
                          <a:spcPts val="0"/>
                        </a:spcAft>
                      </a:pPr>
                      <a:r>
                        <a:rPr lang="en-US" sz="800" dirty="0">
                          <a:solidFill>
                            <a:schemeClr val="tx1"/>
                          </a:solidFill>
                          <a:effectLst/>
                          <a:latin typeface="Verdana" pitchFamily="34" charset="0"/>
                          <a:ea typeface="Verdana" pitchFamily="34" charset="0"/>
                          <a:cs typeface="Verdana" pitchFamily="34" charset="0"/>
                        </a:rPr>
                        <a:t> </a:t>
                      </a:r>
                    </a:p>
                    <a:p>
                      <a:pPr marL="0" marR="0" algn="l">
                        <a:lnSpc>
                          <a:spcPct val="115000"/>
                        </a:lnSpc>
                        <a:spcBef>
                          <a:spcPts val="0"/>
                        </a:spcBef>
                        <a:spcAft>
                          <a:spcPts val="0"/>
                        </a:spcAft>
                      </a:pPr>
                      <a:r>
                        <a:rPr lang="en-US" sz="800" dirty="0">
                          <a:solidFill>
                            <a:schemeClr val="tx1"/>
                          </a:solidFill>
                          <a:effectLst/>
                          <a:latin typeface="Verdana" pitchFamily="34" charset="0"/>
                          <a:ea typeface="Verdana" pitchFamily="34" charset="0"/>
                          <a:cs typeface="Verdana" pitchFamily="34" charset="0"/>
                        </a:rPr>
                        <a:t>18 and older: individual </a:t>
                      </a:r>
                      <a:r>
                        <a:rPr lang="en-US" sz="800" dirty="0" smtClean="0">
                          <a:solidFill>
                            <a:schemeClr val="tx1"/>
                          </a:solidFill>
                          <a:effectLst/>
                          <a:latin typeface="Verdana" pitchFamily="34" charset="0"/>
                          <a:ea typeface="Verdana" pitchFamily="34" charset="0"/>
                          <a:cs typeface="Verdana" pitchFamily="34" charset="0"/>
                        </a:rPr>
                        <a:t>creates their own account</a:t>
                      </a:r>
                      <a:endParaRPr lang="en-US" sz="800" dirty="0">
                        <a:solidFill>
                          <a:schemeClr val="tx1"/>
                        </a:solidFill>
                        <a:effectLst/>
                        <a:latin typeface="Verdana" pitchFamily="34" charset="0"/>
                        <a:ea typeface="Verdana" pitchFamily="34" charset="0"/>
                        <a:cs typeface="Verdana" pitchFamily="34" charset="0"/>
                      </a:endParaRP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l">
                        <a:lnSpc>
                          <a:spcPct val="115000"/>
                        </a:lnSpc>
                        <a:spcBef>
                          <a:spcPts val="0"/>
                        </a:spcBef>
                        <a:spcAft>
                          <a:spcPts val="0"/>
                        </a:spcAft>
                      </a:pPr>
                      <a:r>
                        <a:rPr lang="en-US" sz="800" dirty="0" smtClean="0">
                          <a:solidFill>
                            <a:schemeClr val="tx1"/>
                          </a:solidFill>
                          <a:effectLst/>
                          <a:latin typeface="Verdana" pitchFamily="34" charset="0"/>
                          <a:ea typeface="Verdana" pitchFamily="34" charset="0"/>
                          <a:cs typeface="Verdana" pitchFamily="34" charset="0"/>
                        </a:rPr>
                        <a:t>Individuals </a:t>
                      </a:r>
                      <a:r>
                        <a:rPr lang="en-US" sz="800" dirty="0">
                          <a:solidFill>
                            <a:schemeClr val="tx1"/>
                          </a:solidFill>
                          <a:effectLst/>
                          <a:latin typeface="Verdana" pitchFamily="34" charset="0"/>
                          <a:ea typeface="Verdana" pitchFamily="34" charset="0"/>
                          <a:cs typeface="Verdana" pitchFamily="34" charset="0"/>
                        </a:rPr>
                        <a:t>must Qualify </a:t>
                      </a:r>
                    </a:p>
                    <a:p>
                      <a:pPr marL="0" marR="0" algn="l">
                        <a:lnSpc>
                          <a:spcPct val="115000"/>
                        </a:lnSpc>
                        <a:spcBef>
                          <a:spcPts val="0"/>
                        </a:spcBef>
                        <a:spcAft>
                          <a:spcPts val="0"/>
                        </a:spcAft>
                      </a:pPr>
                      <a:r>
                        <a:rPr lang="en-US" sz="800" dirty="0">
                          <a:solidFill>
                            <a:schemeClr val="tx1"/>
                          </a:solidFill>
                          <a:effectLst/>
                          <a:latin typeface="Verdana" pitchFamily="34" charset="0"/>
                          <a:ea typeface="Verdana" pitchFamily="34" charset="0"/>
                          <a:cs typeface="Verdana" pitchFamily="34" charset="0"/>
                        </a:rPr>
                        <a:t> </a:t>
                      </a:r>
                    </a:p>
                    <a:p>
                      <a:pPr marL="0" marR="0" algn="l">
                        <a:lnSpc>
                          <a:spcPct val="115000"/>
                        </a:lnSpc>
                        <a:spcBef>
                          <a:spcPts val="0"/>
                        </a:spcBef>
                        <a:spcAft>
                          <a:spcPts val="0"/>
                        </a:spcAft>
                      </a:pPr>
                      <a:r>
                        <a:rPr lang="en-US" sz="800" dirty="0">
                          <a:solidFill>
                            <a:schemeClr val="tx1"/>
                          </a:solidFill>
                          <a:effectLst/>
                          <a:latin typeface="Verdana" pitchFamily="34" charset="0"/>
                          <a:ea typeface="Verdana" pitchFamily="34" charset="0"/>
                          <a:cs typeface="Verdana" pitchFamily="34" charset="0"/>
                        </a:rPr>
                        <a:t>Under 18:  parent or guardian’s signature </a:t>
                      </a:r>
                      <a:r>
                        <a:rPr lang="en-US" sz="800" dirty="0" smtClean="0">
                          <a:solidFill>
                            <a:schemeClr val="tx1"/>
                          </a:solidFill>
                          <a:effectLst/>
                          <a:latin typeface="Verdana" pitchFamily="34" charset="0"/>
                          <a:ea typeface="Verdana" pitchFamily="34" charset="0"/>
                          <a:cs typeface="Verdana" pitchFamily="34" charset="0"/>
                        </a:rPr>
                        <a:t>is required</a:t>
                      </a:r>
                      <a:endParaRPr lang="en-US" sz="800" dirty="0">
                        <a:solidFill>
                          <a:schemeClr val="tx1"/>
                        </a:solidFill>
                        <a:effectLst/>
                        <a:latin typeface="Verdana" pitchFamily="34" charset="0"/>
                        <a:ea typeface="Verdana" pitchFamily="34" charset="0"/>
                        <a:cs typeface="Verdana" pitchFamily="34" charset="0"/>
                      </a:endParaRPr>
                    </a:p>
                    <a:p>
                      <a:pPr marL="0" marR="0" algn="l">
                        <a:lnSpc>
                          <a:spcPct val="115000"/>
                        </a:lnSpc>
                        <a:spcBef>
                          <a:spcPts val="0"/>
                        </a:spcBef>
                        <a:spcAft>
                          <a:spcPts val="0"/>
                        </a:spcAft>
                      </a:pPr>
                      <a:r>
                        <a:rPr lang="en-US" sz="800" dirty="0">
                          <a:solidFill>
                            <a:schemeClr val="tx1"/>
                          </a:solidFill>
                          <a:effectLst/>
                          <a:latin typeface="Verdana" pitchFamily="34" charset="0"/>
                          <a:ea typeface="Verdana" pitchFamily="34" charset="0"/>
                          <a:cs typeface="Verdana" pitchFamily="34" charset="0"/>
                        </a:rPr>
                        <a:t>  </a:t>
                      </a:r>
                    </a:p>
                    <a:p>
                      <a:pPr marL="0" marR="0" algn="l">
                        <a:lnSpc>
                          <a:spcPct val="115000"/>
                        </a:lnSpc>
                        <a:spcBef>
                          <a:spcPts val="0"/>
                        </a:spcBef>
                        <a:spcAft>
                          <a:spcPts val="0"/>
                        </a:spcAft>
                      </a:pPr>
                      <a:r>
                        <a:rPr lang="en-US" sz="800" dirty="0">
                          <a:solidFill>
                            <a:schemeClr val="tx1"/>
                          </a:solidFill>
                          <a:effectLst/>
                          <a:latin typeface="Verdana" pitchFamily="34" charset="0"/>
                          <a:ea typeface="Verdana" pitchFamily="34" charset="0"/>
                          <a:cs typeface="Verdana" pitchFamily="34" charset="0"/>
                        </a:rPr>
                        <a:t>Individual creates </a:t>
                      </a:r>
                      <a:r>
                        <a:rPr lang="en-US" sz="800" dirty="0" smtClean="0">
                          <a:solidFill>
                            <a:schemeClr val="tx1"/>
                          </a:solidFill>
                          <a:effectLst/>
                          <a:latin typeface="Verdana" pitchFamily="34" charset="0"/>
                          <a:ea typeface="Verdana" pitchFamily="34" charset="0"/>
                          <a:cs typeface="Verdana" pitchFamily="34" charset="0"/>
                        </a:rPr>
                        <a:t>their own </a:t>
                      </a:r>
                      <a:r>
                        <a:rPr lang="en-US" sz="800" dirty="0">
                          <a:solidFill>
                            <a:schemeClr val="tx1"/>
                          </a:solidFill>
                          <a:effectLst/>
                          <a:latin typeface="Verdana" pitchFamily="34" charset="0"/>
                          <a:ea typeface="Verdana" pitchFamily="34" charset="0"/>
                          <a:cs typeface="Verdana" pitchFamily="34" charset="0"/>
                        </a:rPr>
                        <a:t>account</a:t>
                      </a: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70884">
                <a:tc>
                  <a:txBody>
                    <a:bodyPr/>
                    <a:lstStyle/>
                    <a:p>
                      <a:pPr marL="0" marR="0" algn="ctr">
                        <a:lnSpc>
                          <a:spcPct val="115000"/>
                        </a:lnSpc>
                        <a:spcBef>
                          <a:spcPts val="0"/>
                        </a:spcBef>
                        <a:spcAft>
                          <a:spcPts val="1000"/>
                        </a:spcAft>
                      </a:pPr>
                      <a:r>
                        <a:rPr lang="en-US" sz="1100" dirty="0">
                          <a:effectLst/>
                          <a:latin typeface="Verdana" pitchFamily="34" charset="0"/>
                          <a:ea typeface="Verdana" pitchFamily="34" charset="0"/>
                          <a:cs typeface="Verdana" pitchFamily="34" charset="0"/>
                        </a:rPr>
                        <a:t>Download</a:t>
                      </a:r>
                    </a:p>
                  </a:txBody>
                  <a:tcPr marL="46685" marR="466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800" dirty="0">
                          <a:solidFill>
                            <a:schemeClr val="tx1"/>
                          </a:solidFill>
                          <a:effectLst/>
                          <a:latin typeface="Verdana" pitchFamily="34" charset="0"/>
                          <a:ea typeface="Verdana" pitchFamily="34" charset="0"/>
                          <a:cs typeface="Verdana" pitchFamily="34" charset="0"/>
                        </a:rPr>
                        <a:t>Sponsor downloads </a:t>
                      </a:r>
                      <a:r>
                        <a:rPr lang="en-US" sz="800" dirty="0" smtClean="0">
                          <a:solidFill>
                            <a:schemeClr val="tx1"/>
                          </a:solidFill>
                          <a:effectLst/>
                          <a:latin typeface="Verdana" pitchFamily="34" charset="0"/>
                          <a:ea typeface="Verdana" pitchFamily="34" charset="0"/>
                          <a:cs typeface="Verdana" pitchFamily="34" charset="0"/>
                        </a:rPr>
                        <a:t> any</a:t>
                      </a:r>
                      <a:r>
                        <a:rPr lang="en-US" sz="800" baseline="0" dirty="0" smtClean="0">
                          <a:solidFill>
                            <a:schemeClr val="tx1"/>
                          </a:solidFill>
                          <a:effectLst/>
                          <a:latin typeface="Verdana" pitchFamily="34" charset="0"/>
                          <a:ea typeface="Verdana" pitchFamily="34" charset="0"/>
                          <a:cs typeface="Verdana" pitchFamily="34" charset="0"/>
                        </a:rPr>
                        <a:t> </a:t>
                      </a:r>
                      <a:r>
                        <a:rPr lang="en-US" sz="800" dirty="0" smtClean="0">
                          <a:solidFill>
                            <a:schemeClr val="tx1"/>
                          </a:solidFill>
                          <a:effectLst/>
                          <a:latin typeface="Verdana" pitchFamily="34" charset="0"/>
                          <a:ea typeface="Verdana" pitchFamily="34" charset="0"/>
                          <a:cs typeface="Verdana" pitchFamily="34" charset="0"/>
                        </a:rPr>
                        <a:t>book</a:t>
                      </a:r>
                      <a:endParaRPr lang="en-US" sz="800" dirty="0">
                        <a:solidFill>
                          <a:schemeClr val="tx1"/>
                        </a:solidFill>
                        <a:effectLst/>
                        <a:latin typeface="Verdana" pitchFamily="34" charset="0"/>
                        <a:ea typeface="Verdana" pitchFamily="34" charset="0"/>
                        <a:cs typeface="Verdana" pitchFamily="34" charset="0"/>
                      </a:endParaRPr>
                    </a:p>
                    <a:p>
                      <a:pPr marL="0" marR="0" algn="l">
                        <a:lnSpc>
                          <a:spcPct val="115000"/>
                        </a:lnSpc>
                        <a:spcBef>
                          <a:spcPts val="0"/>
                        </a:spcBef>
                        <a:spcAft>
                          <a:spcPts val="0"/>
                        </a:spcAft>
                      </a:pPr>
                      <a:r>
                        <a:rPr lang="en-US" sz="800" dirty="0">
                          <a:solidFill>
                            <a:schemeClr val="tx1"/>
                          </a:solidFill>
                          <a:effectLst/>
                          <a:latin typeface="Verdana" pitchFamily="34" charset="0"/>
                          <a:ea typeface="Verdana" pitchFamily="34" charset="0"/>
                          <a:cs typeface="Verdana" pitchFamily="34" charset="0"/>
                        </a:rPr>
                        <a:t>(may include NIMAC books)</a:t>
                      </a: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l">
                        <a:lnSpc>
                          <a:spcPct val="115000"/>
                        </a:lnSpc>
                        <a:spcBef>
                          <a:spcPts val="0"/>
                        </a:spcBef>
                        <a:spcAft>
                          <a:spcPts val="0"/>
                        </a:spcAft>
                      </a:pPr>
                      <a:r>
                        <a:rPr lang="en-US" sz="800" dirty="0">
                          <a:solidFill>
                            <a:schemeClr val="tx1"/>
                          </a:solidFill>
                          <a:effectLst/>
                          <a:latin typeface="Verdana" pitchFamily="34" charset="0"/>
                          <a:ea typeface="Verdana" pitchFamily="34" charset="0"/>
                          <a:cs typeface="Verdana" pitchFamily="34" charset="0"/>
                        </a:rPr>
                        <a:t>S</a:t>
                      </a:r>
                      <a:r>
                        <a:rPr lang="en-US" sz="800" dirty="0" smtClean="0">
                          <a:solidFill>
                            <a:schemeClr val="tx1"/>
                          </a:solidFill>
                          <a:effectLst/>
                          <a:latin typeface="Verdana" pitchFamily="34" charset="0"/>
                          <a:ea typeface="Verdana" pitchFamily="34" charset="0"/>
                          <a:cs typeface="Verdana" pitchFamily="34" charset="0"/>
                        </a:rPr>
                        <a:t>ponsor </a:t>
                      </a:r>
                      <a:r>
                        <a:rPr lang="en-US" sz="800" dirty="0">
                          <a:solidFill>
                            <a:schemeClr val="tx1"/>
                          </a:solidFill>
                          <a:effectLst/>
                          <a:latin typeface="Verdana" pitchFamily="34" charset="0"/>
                          <a:ea typeface="Verdana" pitchFamily="34" charset="0"/>
                          <a:cs typeface="Verdana" pitchFamily="34" charset="0"/>
                        </a:rPr>
                        <a:t>downloads books</a:t>
                      </a: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l">
                        <a:lnSpc>
                          <a:spcPct val="115000"/>
                        </a:lnSpc>
                        <a:spcBef>
                          <a:spcPts val="0"/>
                        </a:spcBef>
                        <a:spcAft>
                          <a:spcPts val="0"/>
                        </a:spcAft>
                      </a:pPr>
                      <a:r>
                        <a:rPr lang="en-US" sz="800" dirty="0">
                          <a:solidFill>
                            <a:schemeClr val="tx1"/>
                          </a:solidFill>
                          <a:effectLst/>
                          <a:latin typeface="Verdana" pitchFamily="34" charset="0"/>
                          <a:ea typeface="Verdana" pitchFamily="34" charset="0"/>
                          <a:cs typeface="Verdana" pitchFamily="34" charset="0"/>
                        </a:rPr>
                        <a:t>Student/Parent </a:t>
                      </a:r>
                      <a:r>
                        <a:rPr lang="en-US" sz="800" dirty="0" smtClean="0">
                          <a:solidFill>
                            <a:schemeClr val="tx1"/>
                          </a:solidFill>
                          <a:effectLst/>
                          <a:latin typeface="Verdana" pitchFamily="34" charset="0"/>
                          <a:ea typeface="Verdana" pitchFamily="34" charset="0"/>
                          <a:cs typeface="Verdana" pitchFamily="34" charset="0"/>
                        </a:rPr>
                        <a:t>downloads</a:t>
                      </a:r>
                      <a:endParaRPr lang="en-US" sz="800" dirty="0">
                        <a:solidFill>
                          <a:schemeClr val="tx1"/>
                        </a:solidFill>
                        <a:effectLst/>
                        <a:latin typeface="Verdana" pitchFamily="34" charset="0"/>
                        <a:ea typeface="Verdana" pitchFamily="34" charset="0"/>
                        <a:cs typeface="Verdana" pitchFamily="34" charset="0"/>
                      </a:endParaRP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l">
                        <a:lnSpc>
                          <a:spcPct val="115000"/>
                        </a:lnSpc>
                        <a:spcBef>
                          <a:spcPts val="0"/>
                        </a:spcBef>
                        <a:spcAft>
                          <a:spcPts val="0"/>
                        </a:spcAft>
                      </a:pPr>
                      <a:r>
                        <a:rPr lang="en-US" sz="800" dirty="0">
                          <a:solidFill>
                            <a:schemeClr val="tx1"/>
                          </a:solidFill>
                          <a:effectLst/>
                          <a:latin typeface="Verdana" pitchFamily="34" charset="0"/>
                          <a:ea typeface="Verdana" pitchFamily="34" charset="0"/>
                          <a:cs typeface="Verdana" pitchFamily="34" charset="0"/>
                        </a:rPr>
                        <a:t>The Individual </a:t>
                      </a:r>
                      <a:r>
                        <a:rPr lang="en-US" sz="800" dirty="0" smtClean="0">
                          <a:solidFill>
                            <a:schemeClr val="tx1"/>
                          </a:solidFill>
                          <a:effectLst/>
                          <a:latin typeface="Verdana" pitchFamily="34" charset="0"/>
                          <a:ea typeface="Verdana" pitchFamily="34" charset="0"/>
                          <a:cs typeface="Verdana" pitchFamily="34" charset="0"/>
                        </a:rPr>
                        <a:t>downloads </a:t>
                      </a:r>
                    </a:p>
                    <a:p>
                      <a:pPr marL="0" marR="0" algn="l">
                        <a:lnSpc>
                          <a:spcPct val="115000"/>
                        </a:lnSpc>
                        <a:spcBef>
                          <a:spcPts val="0"/>
                        </a:spcBef>
                        <a:spcAft>
                          <a:spcPts val="0"/>
                        </a:spcAft>
                      </a:pPr>
                      <a:r>
                        <a:rPr lang="en-US" sz="800" dirty="0" smtClean="0">
                          <a:solidFill>
                            <a:schemeClr val="tx1"/>
                          </a:solidFill>
                          <a:effectLst/>
                          <a:latin typeface="Verdana" pitchFamily="34" charset="0"/>
                          <a:ea typeface="Verdana" pitchFamily="34" charset="0"/>
                          <a:cs typeface="Verdana" pitchFamily="34" charset="0"/>
                        </a:rPr>
                        <a:t>(non-textbooks)</a:t>
                      </a:r>
                      <a:endParaRPr lang="en-US" sz="800" dirty="0">
                        <a:solidFill>
                          <a:schemeClr val="tx1"/>
                        </a:solidFill>
                        <a:effectLst/>
                        <a:latin typeface="Verdana" pitchFamily="34" charset="0"/>
                        <a:ea typeface="Verdana" pitchFamily="34" charset="0"/>
                        <a:cs typeface="Verdana" pitchFamily="34" charset="0"/>
                      </a:endParaRP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050462">
                <a:tc>
                  <a:txBody>
                    <a:bodyPr/>
                    <a:lstStyle/>
                    <a:p>
                      <a:pPr marL="0" marR="0" algn="ctr">
                        <a:lnSpc>
                          <a:spcPct val="115000"/>
                        </a:lnSpc>
                        <a:spcBef>
                          <a:spcPts val="0"/>
                        </a:spcBef>
                        <a:spcAft>
                          <a:spcPts val="0"/>
                        </a:spcAft>
                      </a:pPr>
                      <a:r>
                        <a:rPr lang="en-US" sz="1100" dirty="0">
                          <a:effectLst/>
                          <a:latin typeface="Verdana" pitchFamily="34" charset="0"/>
                          <a:ea typeface="Verdana" pitchFamily="34" charset="0"/>
                          <a:cs typeface="Verdana" pitchFamily="34" charset="0"/>
                        </a:rPr>
                        <a:t>Important to Note</a:t>
                      </a:r>
                    </a:p>
                  </a:txBody>
                  <a:tcPr marL="46685" marR="466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800" dirty="0">
                          <a:solidFill>
                            <a:schemeClr val="tx1"/>
                          </a:solidFill>
                          <a:effectLst/>
                          <a:latin typeface="Verdana" pitchFamily="34" charset="0"/>
                          <a:ea typeface="Verdana" pitchFamily="34" charset="0"/>
                          <a:cs typeface="Verdana" pitchFamily="34" charset="0"/>
                        </a:rPr>
                        <a:t>Sponsors should </a:t>
                      </a:r>
                      <a:r>
                        <a:rPr lang="en-US" sz="800" dirty="0" smtClean="0">
                          <a:solidFill>
                            <a:schemeClr val="tx1"/>
                          </a:solidFill>
                          <a:effectLst/>
                          <a:latin typeface="Verdana" pitchFamily="34" charset="0"/>
                          <a:ea typeface="Verdana" pitchFamily="34" charset="0"/>
                          <a:cs typeface="Verdana" pitchFamily="34" charset="0"/>
                        </a:rPr>
                        <a:t>also </a:t>
                      </a:r>
                      <a:r>
                        <a:rPr lang="en-US" sz="800" dirty="0">
                          <a:solidFill>
                            <a:schemeClr val="tx1"/>
                          </a:solidFill>
                          <a:effectLst/>
                          <a:latin typeface="Verdana" pitchFamily="34" charset="0"/>
                          <a:ea typeface="Verdana" pitchFamily="34" charset="0"/>
                          <a:cs typeface="Verdana" pitchFamily="34" charset="0"/>
                        </a:rPr>
                        <a:t>secure (Free</a:t>
                      </a:r>
                      <a:r>
                        <a:rPr lang="en-US" sz="800" dirty="0" smtClean="0">
                          <a:solidFill>
                            <a:schemeClr val="tx1"/>
                          </a:solidFill>
                          <a:effectLst/>
                          <a:latin typeface="Verdana" pitchFamily="34" charset="0"/>
                          <a:ea typeface="Verdana" pitchFamily="34" charset="0"/>
                          <a:cs typeface="Verdana" pitchFamily="34" charset="0"/>
                        </a:rPr>
                        <a:t>) Limited Access Accounts and/or recommend Individual </a:t>
                      </a:r>
                      <a:r>
                        <a:rPr lang="en-US" sz="800" dirty="0">
                          <a:solidFill>
                            <a:schemeClr val="tx1"/>
                          </a:solidFill>
                          <a:effectLst/>
                          <a:latin typeface="Verdana" pitchFamily="34" charset="0"/>
                          <a:ea typeface="Verdana" pitchFamily="34" charset="0"/>
                          <a:cs typeface="Verdana" pitchFamily="34" charset="0"/>
                        </a:rPr>
                        <a:t>Memberships to </a:t>
                      </a:r>
                      <a:r>
                        <a:rPr lang="en-US" sz="800" dirty="0" smtClean="0">
                          <a:solidFill>
                            <a:schemeClr val="tx1"/>
                          </a:solidFill>
                          <a:effectLst/>
                          <a:latin typeface="Verdana" pitchFamily="34" charset="0"/>
                          <a:ea typeface="Verdana" pitchFamily="34" charset="0"/>
                          <a:cs typeface="Verdana" pitchFamily="34" charset="0"/>
                        </a:rPr>
                        <a:t>allow access to full collection at </a:t>
                      </a:r>
                      <a:r>
                        <a:rPr lang="en-US" sz="800" dirty="0">
                          <a:solidFill>
                            <a:schemeClr val="tx1"/>
                          </a:solidFill>
                          <a:effectLst/>
                          <a:latin typeface="Verdana" pitchFamily="34" charset="0"/>
                          <a:ea typeface="Verdana" pitchFamily="34" charset="0"/>
                          <a:cs typeface="Verdana" pitchFamily="34" charset="0"/>
                        </a:rPr>
                        <a:t>home</a:t>
                      </a: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800" dirty="0" smtClean="0">
                          <a:solidFill>
                            <a:schemeClr val="tx1"/>
                          </a:solidFill>
                          <a:effectLst/>
                          <a:latin typeface="Verdana" pitchFamily="34" charset="0"/>
                          <a:ea typeface="Verdana" pitchFamily="34" charset="0"/>
                          <a:cs typeface="Verdana" pitchFamily="34" charset="0"/>
                        </a:rPr>
                        <a:t>Sponsors should also secure (Free) Limited Access Accounts and/or recommend Individual Memberships to allow access to full collection at home</a:t>
                      </a:r>
                    </a:p>
                    <a:p>
                      <a:pPr marL="0" marR="0" algn="l">
                        <a:lnSpc>
                          <a:spcPct val="115000"/>
                        </a:lnSpc>
                        <a:spcBef>
                          <a:spcPts val="0"/>
                        </a:spcBef>
                        <a:spcAft>
                          <a:spcPts val="0"/>
                        </a:spcAft>
                      </a:pPr>
                      <a:endParaRPr lang="en-US" sz="800" dirty="0">
                        <a:solidFill>
                          <a:schemeClr val="tx1"/>
                        </a:solidFill>
                        <a:effectLst/>
                        <a:latin typeface="Verdana" pitchFamily="34" charset="0"/>
                        <a:ea typeface="Verdana" pitchFamily="34" charset="0"/>
                        <a:cs typeface="Verdana" pitchFamily="34" charset="0"/>
                      </a:endParaRP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l">
                        <a:lnSpc>
                          <a:spcPct val="115000"/>
                        </a:lnSpc>
                        <a:spcBef>
                          <a:spcPts val="0"/>
                        </a:spcBef>
                        <a:spcAft>
                          <a:spcPts val="0"/>
                        </a:spcAft>
                      </a:pPr>
                      <a:r>
                        <a:rPr lang="en-US" sz="800" dirty="0" smtClean="0">
                          <a:solidFill>
                            <a:schemeClr val="tx1"/>
                          </a:solidFill>
                          <a:effectLst/>
                          <a:latin typeface="Verdana" pitchFamily="34" charset="0"/>
                          <a:ea typeface="Verdana" pitchFamily="34" charset="0"/>
                          <a:cs typeface="Verdana" pitchFamily="34" charset="0"/>
                        </a:rPr>
                        <a:t>A </a:t>
                      </a:r>
                      <a:r>
                        <a:rPr lang="en-US" sz="800" dirty="0">
                          <a:solidFill>
                            <a:schemeClr val="tx1"/>
                          </a:solidFill>
                          <a:effectLst/>
                          <a:latin typeface="Verdana" pitchFamily="34" charset="0"/>
                          <a:ea typeface="Verdana" pitchFamily="34" charset="0"/>
                          <a:cs typeface="Verdana" pitchFamily="34" charset="0"/>
                        </a:rPr>
                        <a:t>student who is a member of an organizational membership is encouraged to also  sign-up as a Free Individual </a:t>
                      </a:r>
                      <a:r>
                        <a:rPr lang="en-US" sz="800" dirty="0" smtClean="0">
                          <a:solidFill>
                            <a:schemeClr val="tx1"/>
                          </a:solidFill>
                          <a:effectLst/>
                          <a:latin typeface="Verdana" pitchFamily="34" charset="0"/>
                          <a:ea typeface="Verdana" pitchFamily="34" charset="0"/>
                          <a:cs typeface="Verdana" pitchFamily="34" charset="0"/>
                        </a:rPr>
                        <a:t>Member</a:t>
                      </a:r>
                      <a:endParaRPr lang="en-US" sz="800" dirty="0">
                        <a:solidFill>
                          <a:schemeClr val="tx1"/>
                        </a:solidFill>
                        <a:effectLst/>
                        <a:latin typeface="Verdana" pitchFamily="34" charset="0"/>
                        <a:ea typeface="Verdana" pitchFamily="34" charset="0"/>
                        <a:cs typeface="Verdana" pitchFamily="34" charset="0"/>
                      </a:endParaRP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l">
                        <a:lnSpc>
                          <a:spcPct val="115000"/>
                        </a:lnSpc>
                        <a:spcBef>
                          <a:spcPts val="0"/>
                        </a:spcBef>
                        <a:spcAft>
                          <a:spcPts val="0"/>
                        </a:spcAft>
                      </a:pPr>
                      <a:r>
                        <a:rPr lang="en-US" sz="800" dirty="0" smtClean="0">
                          <a:solidFill>
                            <a:schemeClr val="tx1"/>
                          </a:solidFill>
                          <a:effectLst/>
                          <a:latin typeface="Verdana" pitchFamily="34" charset="0"/>
                          <a:ea typeface="Verdana" pitchFamily="34" charset="0"/>
                          <a:cs typeface="Verdana" pitchFamily="34" charset="0"/>
                        </a:rPr>
                        <a:t>A </a:t>
                      </a:r>
                      <a:r>
                        <a:rPr lang="en-US" sz="800" dirty="0">
                          <a:solidFill>
                            <a:schemeClr val="tx1"/>
                          </a:solidFill>
                          <a:effectLst/>
                          <a:latin typeface="Verdana" pitchFamily="34" charset="0"/>
                          <a:ea typeface="Verdana" pitchFamily="34" charset="0"/>
                          <a:cs typeface="Verdana" pitchFamily="34" charset="0"/>
                        </a:rPr>
                        <a:t>client who is a member of an organizational membership is encouraged to also  sign-up as an Individual </a:t>
                      </a:r>
                      <a:r>
                        <a:rPr lang="en-US" sz="800" dirty="0" smtClean="0">
                          <a:solidFill>
                            <a:schemeClr val="tx1"/>
                          </a:solidFill>
                          <a:effectLst/>
                          <a:latin typeface="Verdana" pitchFamily="34" charset="0"/>
                          <a:ea typeface="Verdana" pitchFamily="34" charset="0"/>
                          <a:cs typeface="Verdana" pitchFamily="34" charset="0"/>
                        </a:rPr>
                        <a:t>Member</a:t>
                      </a:r>
                      <a:endParaRPr lang="en-US" sz="800" dirty="0">
                        <a:solidFill>
                          <a:schemeClr val="tx1"/>
                        </a:solidFill>
                        <a:effectLst/>
                        <a:latin typeface="Verdana" pitchFamily="34" charset="0"/>
                        <a:ea typeface="Verdana" pitchFamily="34" charset="0"/>
                        <a:cs typeface="Verdana" pitchFamily="34" charset="0"/>
                      </a:endParaRPr>
                    </a:p>
                  </a:txBody>
                  <a:tcPr marL="46685" marR="46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31284743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Limited Student Access</a:t>
            </a:r>
            <a:endParaRPr lang="en-US" dirty="0"/>
          </a:p>
        </p:txBody>
      </p:sp>
      <p:sp>
        <p:nvSpPr>
          <p:cNvPr id="3" name="Slide Number Placeholder 2"/>
          <p:cNvSpPr>
            <a:spLocks noGrp="1"/>
          </p:cNvSpPr>
          <p:nvPr>
            <p:ph type="sldNum" sz="quarter" idx="4"/>
          </p:nvPr>
        </p:nvSpPr>
        <p:spPr/>
        <p:txBody>
          <a:bodyPr/>
          <a:lstStyle/>
          <a:p>
            <a:fld id="{46E8DD56-F6BF-F14B-BB46-31C92FE9CC6E}" type="slidenum">
              <a:rPr lang="en-US" smtClean="0"/>
              <a:pPr/>
              <a:t>32</a:t>
            </a:fld>
            <a:endParaRPr lang="en-US" dirty="0"/>
          </a:p>
        </p:txBody>
      </p:sp>
      <p:sp>
        <p:nvSpPr>
          <p:cNvPr id="4" name="TextBox 3"/>
          <p:cNvSpPr txBox="1"/>
          <p:nvPr/>
        </p:nvSpPr>
        <p:spPr>
          <a:xfrm>
            <a:off x="380360" y="1818486"/>
            <a:ext cx="8582408" cy="4770537"/>
          </a:xfrm>
          <a:prstGeom prst="rect">
            <a:avLst/>
          </a:prstGeom>
          <a:noFill/>
        </p:spPr>
        <p:txBody>
          <a:bodyPr wrap="square" rtlCol="0">
            <a:spAutoFit/>
          </a:bodyPr>
          <a:lstStyle/>
          <a:p>
            <a:r>
              <a:rPr lang="en-US" sz="2000" dirty="0" smtClean="0"/>
              <a:t>Giving students on Organizational </a:t>
            </a:r>
            <a:r>
              <a:rPr lang="en-US" sz="2000" dirty="0"/>
              <a:t>A</a:t>
            </a:r>
            <a:r>
              <a:rPr lang="en-US" sz="2000" dirty="0" smtClean="0"/>
              <a:t>ccounts access to </a:t>
            </a:r>
            <a:r>
              <a:rPr lang="en-US" sz="2000" dirty="0" err="1" smtClean="0"/>
              <a:t>Bookshare</a:t>
            </a:r>
            <a:r>
              <a:rPr lang="en-US" sz="2000" dirty="0" smtClean="0"/>
              <a:t> Web Reader and Read2Go is easy! </a:t>
            </a:r>
          </a:p>
          <a:p>
            <a:r>
              <a:rPr lang="en-US" dirty="0" smtClean="0">
                <a:solidFill>
                  <a:srgbClr val="FF0000"/>
                </a:solidFill>
              </a:rPr>
              <a:t>Note: Skip this step for </a:t>
            </a:r>
            <a:r>
              <a:rPr lang="en-US" dirty="0">
                <a:solidFill>
                  <a:srgbClr val="FF0000"/>
                </a:solidFill>
              </a:rPr>
              <a:t>s</a:t>
            </a:r>
            <a:r>
              <a:rPr lang="en-US" dirty="0" smtClean="0">
                <a:solidFill>
                  <a:srgbClr val="FF0000"/>
                </a:solidFill>
              </a:rPr>
              <a:t>tudents with Individual Memberships </a:t>
            </a:r>
          </a:p>
          <a:p>
            <a:endParaRPr lang="en-US" sz="1600" dirty="0" smtClean="0"/>
          </a:p>
          <a:p>
            <a:endParaRPr lang="en-US" sz="1600" dirty="0" smtClean="0"/>
          </a:p>
          <a:p>
            <a:r>
              <a:rPr lang="en-US" sz="1600" b="1" dirty="0"/>
              <a:t> </a:t>
            </a:r>
            <a:endParaRPr lang="en-US" sz="1600"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a:p>
        </p:txBody>
      </p:sp>
      <p:pic>
        <p:nvPicPr>
          <p:cNvPr id="10" name="Picture 9" descr="The Manage Members page with the Student Demo highlighted." title="Manage members page image"/>
          <p:cNvPicPr/>
          <p:nvPr/>
        </p:nvPicPr>
        <p:blipFill rotWithShape="1">
          <a:blip r:embed="rId3">
            <a:extLst>
              <a:ext uri="{28A0092B-C50C-407E-A947-70E740481C1C}">
                <a14:useLocalDpi xmlns:a14="http://schemas.microsoft.com/office/drawing/2010/main" val="0"/>
              </a:ext>
            </a:extLst>
          </a:blip>
          <a:srcRect b="29515"/>
          <a:stretch/>
        </p:blipFill>
        <p:spPr bwMode="auto">
          <a:xfrm>
            <a:off x="2055316" y="3280820"/>
            <a:ext cx="4770755" cy="2281761"/>
          </a:xfrm>
          <a:prstGeom prst="rect">
            <a:avLst/>
          </a:prstGeom>
          <a:noFill/>
          <a:ln w="9525">
            <a:solidFill>
              <a:schemeClr val="tx1"/>
            </a:solidFill>
          </a:ln>
        </p:spPr>
      </p:pic>
      <p:pic>
        <p:nvPicPr>
          <p:cNvPr id="12" name="Picture 11"/>
          <p:cNvPicPr>
            <a:picLocks noChangeAspect="1"/>
          </p:cNvPicPr>
          <p:nvPr/>
        </p:nvPicPr>
        <p:blipFill rotWithShape="1">
          <a:blip r:embed="rId4"/>
          <a:srcRect l="6737"/>
          <a:stretch/>
        </p:blipFill>
        <p:spPr>
          <a:xfrm>
            <a:off x="457200" y="3081578"/>
            <a:ext cx="1549870" cy="2011680"/>
          </a:xfrm>
          <a:prstGeom prst="rect">
            <a:avLst/>
          </a:prstGeom>
          <a:ln>
            <a:solidFill>
              <a:schemeClr val="tx1"/>
            </a:solidFill>
          </a:ln>
        </p:spPr>
      </p:pic>
      <p:pic>
        <p:nvPicPr>
          <p:cNvPr id="15" name="Picture 14"/>
          <p:cNvPicPr>
            <a:picLocks noChangeAspect="1"/>
          </p:cNvPicPr>
          <p:nvPr/>
        </p:nvPicPr>
        <p:blipFill rotWithShape="1">
          <a:blip r:embed="rId5"/>
          <a:srcRect l="2010" t="1435" r="37185"/>
          <a:stretch/>
        </p:blipFill>
        <p:spPr>
          <a:xfrm>
            <a:off x="6952736" y="3319848"/>
            <a:ext cx="1853514" cy="2680023"/>
          </a:xfrm>
          <a:prstGeom prst="rect">
            <a:avLst/>
          </a:prstGeom>
          <a:ln w="3175">
            <a:solidFill>
              <a:schemeClr val="tx1"/>
            </a:solidFill>
          </a:ln>
        </p:spPr>
      </p:pic>
    </p:spTree>
    <p:extLst>
      <p:ext uri="{BB962C8B-B14F-4D97-AF65-F5344CB8AC3E}">
        <p14:creationId xmlns:p14="http://schemas.microsoft.com/office/powerpoint/2010/main" val="14518103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6065"/>
            <a:ext cx="8686800" cy="1105243"/>
          </a:xfrm>
        </p:spPr>
        <p:txBody>
          <a:bodyPr/>
          <a:lstStyle/>
          <a:p>
            <a:r>
              <a:rPr lang="en-US" dirty="0" smtClean="0">
                <a:solidFill>
                  <a:schemeClr val="bg1"/>
                </a:solidFill>
              </a:rPr>
              <a:t>Roles in an Organizational Membership</a:t>
            </a:r>
            <a:endParaRPr lang="en-US" dirty="0">
              <a:solidFill>
                <a:schemeClr val="bg1"/>
              </a:solidFill>
            </a:endParaRPr>
          </a:p>
        </p:txBody>
      </p:sp>
      <p:graphicFrame>
        <p:nvGraphicFramePr>
          <p:cNvPr id="4" name="Diagram 3"/>
          <p:cNvGraphicFramePr/>
          <p:nvPr>
            <p:extLst>
              <p:ext uri="{D42A27DB-BD31-4B8C-83A1-F6EECF244321}">
                <p14:modId xmlns:p14="http://schemas.microsoft.com/office/powerpoint/2010/main" val="3729361984"/>
              </p:ext>
            </p:extLst>
          </p:nvPr>
        </p:nvGraphicFramePr>
        <p:xfrm>
          <a:off x="0" y="1752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953000" y="1828800"/>
            <a:ext cx="3657600" cy="1200329"/>
          </a:xfrm>
          <a:prstGeom prst="rect">
            <a:avLst/>
          </a:prstGeom>
          <a:noFill/>
          <a:ln>
            <a:solidFill>
              <a:schemeClr val="tx1"/>
            </a:solidFill>
          </a:ln>
        </p:spPr>
        <p:txBody>
          <a:bodyPr wrap="square" rtlCol="0">
            <a:spAutoFit/>
          </a:bodyPr>
          <a:lstStyle/>
          <a:p>
            <a:r>
              <a:rPr lang="en-US" b="1" dirty="0" smtClean="0"/>
              <a:t>Responsibilities: </a:t>
            </a:r>
            <a:r>
              <a:rPr lang="en-US" dirty="0" smtClean="0"/>
              <a:t>organizational account oversight, communication with </a:t>
            </a:r>
            <a:r>
              <a:rPr lang="en-US" dirty="0" err="1" smtClean="0"/>
              <a:t>Bookshare</a:t>
            </a:r>
            <a:r>
              <a:rPr lang="en-US" dirty="0" smtClean="0"/>
              <a:t>, adding at least one Sponsor.</a:t>
            </a:r>
            <a:endParaRPr lang="en-US" dirty="0"/>
          </a:p>
        </p:txBody>
      </p:sp>
      <p:cxnSp>
        <p:nvCxnSpPr>
          <p:cNvPr id="7" name="Straight Arrow Connector 6"/>
          <p:cNvCxnSpPr/>
          <p:nvPr/>
        </p:nvCxnSpPr>
        <p:spPr>
          <a:xfrm>
            <a:off x="4267200" y="2151965"/>
            <a:ext cx="685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60479" y="3505200"/>
            <a:ext cx="12573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17779" y="3200400"/>
            <a:ext cx="2992821" cy="1477328"/>
          </a:xfrm>
          <a:prstGeom prst="rect">
            <a:avLst/>
          </a:prstGeom>
          <a:noFill/>
          <a:ln>
            <a:solidFill>
              <a:schemeClr val="tx1"/>
            </a:solidFill>
          </a:ln>
        </p:spPr>
        <p:txBody>
          <a:bodyPr wrap="square" rtlCol="0">
            <a:spAutoFit/>
          </a:bodyPr>
          <a:lstStyle/>
          <a:p>
            <a:r>
              <a:rPr lang="en-US" b="1" dirty="0" smtClean="0"/>
              <a:t>Responsibilities: </a:t>
            </a:r>
            <a:r>
              <a:rPr lang="en-US" dirty="0" smtClean="0"/>
              <a:t>Add and manage Members. Download books for members. Encourage individual memberships.</a:t>
            </a:r>
            <a:endParaRPr lang="en-US" dirty="0"/>
          </a:p>
        </p:txBody>
      </p:sp>
      <p:cxnSp>
        <p:nvCxnSpPr>
          <p:cNvPr id="12" name="Straight Arrow Connector 11"/>
          <p:cNvCxnSpPr/>
          <p:nvPr/>
        </p:nvCxnSpPr>
        <p:spPr>
          <a:xfrm>
            <a:off x="3981450" y="5162550"/>
            <a:ext cx="12573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86400" y="4876800"/>
            <a:ext cx="2324100" cy="1200329"/>
          </a:xfrm>
          <a:prstGeom prst="rect">
            <a:avLst/>
          </a:prstGeom>
          <a:noFill/>
          <a:ln>
            <a:solidFill>
              <a:schemeClr val="tx1"/>
            </a:solidFill>
          </a:ln>
        </p:spPr>
        <p:txBody>
          <a:bodyPr wrap="square" rtlCol="0">
            <a:spAutoFit/>
          </a:bodyPr>
          <a:lstStyle/>
          <a:p>
            <a:r>
              <a:rPr lang="en-US" b="1" dirty="0" smtClean="0"/>
              <a:t>Responsibilities: </a:t>
            </a:r>
            <a:r>
              <a:rPr lang="en-US" dirty="0" smtClean="0"/>
              <a:t>Read </a:t>
            </a:r>
            <a:r>
              <a:rPr lang="en-US" dirty="0" err="1" smtClean="0"/>
              <a:t>Bookshare</a:t>
            </a:r>
            <a:r>
              <a:rPr lang="en-US" dirty="0" smtClean="0"/>
              <a:t> books using multiple methods.</a:t>
            </a:r>
            <a:endParaRPr lang="en-US" dirty="0"/>
          </a:p>
        </p:txBody>
      </p:sp>
      <p:sp>
        <p:nvSpPr>
          <p:cNvPr id="8" name="TextBox 7"/>
          <p:cNvSpPr txBox="1"/>
          <p:nvPr/>
        </p:nvSpPr>
        <p:spPr>
          <a:xfrm>
            <a:off x="457200" y="5816600"/>
            <a:ext cx="5029200" cy="923330"/>
          </a:xfrm>
          <a:prstGeom prst="rect">
            <a:avLst/>
          </a:prstGeom>
          <a:noFill/>
        </p:spPr>
        <p:txBody>
          <a:bodyPr wrap="square" rtlCol="0">
            <a:spAutoFit/>
          </a:bodyPr>
          <a:lstStyle/>
          <a:p>
            <a:r>
              <a:rPr lang="en-US" b="1" dirty="0" smtClean="0"/>
              <a:t>Note: </a:t>
            </a:r>
            <a:r>
              <a:rPr lang="en-US" dirty="0" smtClean="0"/>
              <a:t>Sponsors and the Point of Contact can only be listed under one organizational account per email address</a:t>
            </a:r>
            <a:endParaRPr lang="en-US" dirty="0"/>
          </a:p>
        </p:txBody>
      </p:sp>
    </p:spTree>
    <p:extLst>
      <p:ext uri="{BB962C8B-B14F-4D97-AF65-F5344CB8AC3E}">
        <p14:creationId xmlns:p14="http://schemas.microsoft.com/office/powerpoint/2010/main" val="41031081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462"/>
            <a:ext cx="8686800" cy="1105243"/>
          </a:xfrm>
        </p:spPr>
        <p:txBody>
          <a:bodyPr/>
          <a:lstStyle/>
          <a:p>
            <a:r>
              <a:rPr lang="en-US" dirty="0" smtClean="0">
                <a:solidFill>
                  <a:schemeClr val="bg1"/>
                </a:solidFill>
              </a:rPr>
              <a:t>Considerations for Setting up an Organizational Account</a:t>
            </a:r>
            <a:endParaRPr lang="en-US" dirty="0">
              <a:solidFill>
                <a:schemeClr val="bg1"/>
              </a:solidFill>
            </a:endParaRPr>
          </a:p>
        </p:txBody>
      </p:sp>
      <p:sp>
        <p:nvSpPr>
          <p:cNvPr id="4" name="Content Placeholder 3"/>
          <p:cNvSpPr>
            <a:spLocks noGrp="1"/>
          </p:cNvSpPr>
          <p:nvPr>
            <p:ph idx="1"/>
          </p:nvPr>
        </p:nvSpPr>
        <p:spPr>
          <a:xfrm>
            <a:off x="357809" y="1802296"/>
            <a:ext cx="8100391" cy="4919178"/>
          </a:xfrm>
        </p:spPr>
        <p:txBody>
          <a:bodyPr/>
          <a:lstStyle/>
          <a:p>
            <a:r>
              <a:rPr lang="en-US" sz="2200" dirty="0" smtClean="0"/>
              <a:t>Are there any active </a:t>
            </a:r>
            <a:r>
              <a:rPr lang="en-US" sz="2200" dirty="0" err="1" smtClean="0"/>
              <a:t>Bookshare</a:t>
            </a:r>
            <a:r>
              <a:rPr lang="en-US" sz="2200" dirty="0" smtClean="0"/>
              <a:t> accounts within our school or district already? </a:t>
            </a:r>
          </a:p>
          <a:p>
            <a:r>
              <a:rPr lang="en-US" sz="2200" dirty="0" smtClean="0"/>
              <a:t>Should we set up the account at the district or school level? </a:t>
            </a:r>
          </a:p>
          <a:p>
            <a:r>
              <a:rPr lang="en-US" sz="2200" dirty="0" smtClean="0"/>
              <a:t>Who will oversee and manage the account (point of contact)? How frequently do they review the membership list</a:t>
            </a:r>
          </a:p>
          <a:p>
            <a:r>
              <a:rPr lang="en-US" sz="2200" dirty="0" smtClean="0"/>
              <a:t>Will we create any additional restrictions/regulations outside of those </a:t>
            </a:r>
            <a:r>
              <a:rPr lang="en-US" sz="2200" dirty="0" err="1" smtClean="0"/>
              <a:t>Bookshare</a:t>
            </a:r>
            <a:r>
              <a:rPr lang="en-US" sz="2200" dirty="0" smtClean="0"/>
              <a:t> mandates for use of account?</a:t>
            </a:r>
          </a:p>
          <a:p>
            <a:r>
              <a:rPr lang="en-US" sz="2200" dirty="0" smtClean="0"/>
              <a:t>Do we need to use a confidentiality rider? </a:t>
            </a:r>
          </a:p>
          <a:p>
            <a:r>
              <a:rPr lang="en-US" sz="2200" dirty="0" smtClean="0"/>
              <a:t>How will we share </a:t>
            </a:r>
            <a:r>
              <a:rPr lang="en-US" sz="2200" dirty="0" err="1" smtClean="0"/>
              <a:t>Bookshare</a:t>
            </a:r>
            <a:r>
              <a:rPr lang="en-US" sz="2200" dirty="0" smtClean="0"/>
              <a:t> with staff and families?</a:t>
            </a:r>
          </a:p>
        </p:txBody>
      </p:sp>
      <p:sp>
        <p:nvSpPr>
          <p:cNvPr id="3" name="Slide Number Placeholder 2"/>
          <p:cNvSpPr>
            <a:spLocks noGrp="1"/>
          </p:cNvSpPr>
          <p:nvPr>
            <p:ph type="sldNum" sz="quarter" idx="12"/>
          </p:nvPr>
        </p:nvSpPr>
        <p:spPr/>
        <p:txBody>
          <a:bodyPr/>
          <a:lstStyle/>
          <a:p>
            <a:pPr>
              <a:defRPr/>
            </a:pPr>
            <a:fld id="{BC72D2EB-D8C9-4ECC-8660-CD1314ED8331}" type="slidenum">
              <a:rPr lang="en-US" smtClean="0"/>
              <a:pPr>
                <a:defRPr/>
              </a:pPr>
              <a:t>34</a:t>
            </a:fld>
            <a:endParaRPr lang="en-US"/>
          </a:p>
        </p:txBody>
      </p:sp>
    </p:spTree>
    <p:extLst>
      <p:ext uri="{BB962C8B-B14F-4D97-AF65-F5344CB8AC3E}">
        <p14:creationId xmlns:p14="http://schemas.microsoft.com/office/powerpoint/2010/main" val="17938875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4300"/>
            <a:ext cx="8686800" cy="1105243"/>
          </a:xfrm>
        </p:spPr>
        <p:txBody>
          <a:bodyPr/>
          <a:lstStyle/>
          <a:p>
            <a:r>
              <a:rPr lang="en-US" dirty="0" smtClean="0">
                <a:solidFill>
                  <a:schemeClr val="bg1"/>
                </a:solidFill>
              </a:rPr>
              <a:t>Sharing </a:t>
            </a:r>
            <a:r>
              <a:rPr lang="en-US" dirty="0" err="1" smtClean="0">
                <a:solidFill>
                  <a:schemeClr val="bg1"/>
                </a:solidFill>
              </a:rPr>
              <a:t>Bookshare</a:t>
            </a:r>
            <a:r>
              <a:rPr lang="en-US" dirty="0" smtClean="0">
                <a:solidFill>
                  <a:schemeClr val="bg1"/>
                </a:solidFill>
              </a:rPr>
              <a:t> with Families</a:t>
            </a:r>
            <a:endParaRPr lang="en-US" dirty="0">
              <a:solidFill>
                <a:schemeClr val="bg1"/>
              </a:solidFill>
            </a:endParaRPr>
          </a:p>
        </p:txBody>
      </p:sp>
      <p:sp>
        <p:nvSpPr>
          <p:cNvPr id="4" name="Content Placeholder 3"/>
          <p:cNvSpPr>
            <a:spLocks noGrp="1"/>
          </p:cNvSpPr>
          <p:nvPr>
            <p:ph idx="1"/>
          </p:nvPr>
        </p:nvSpPr>
        <p:spPr>
          <a:xfrm>
            <a:off x="457200" y="1600942"/>
            <a:ext cx="7772400" cy="4572000"/>
          </a:xfrm>
        </p:spPr>
        <p:txBody>
          <a:bodyPr/>
          <a:lstStyle/>
          <a:p>
            <a:r>
              <a:rPr lang="en-US" dirty="0" smtClean="0"/>
              <a:t>Things to emphasize: </a:t>
            </a:r>
          </a:p>
          <a:p>
            <a:pPr lvl="1"/>
            <a:r>
              <a:rPr lang="en-US" dirty="0" smtClean="0"/>
              <a:t>The </a:t>
            </a:r>
            <a:r>
              <a:rPr lang="en-US" dirty="0" err="1" smtClean="0"/>
              <a:t>Bookshare</a:t>
            </a:r>
            <a:r>
              <a:rPr lang="en-US" dirty="0" smtClean="0"/>
              <a:t> basics (what it is, why their child is eligible)</a:t>
            </a:r>
          </a:p>
          <a:p>
            <a:pPr lvl="1"/>
            <a:r>
              <a:rPr lang="en-US" dirty="0" smtClean="0"/>
              <a:t>The benefits of </a:t>
            </a:r>
            <a:r>
              <a:rPr lang="en-US" dirty="0" err="1" smtClean="0"/>
              <a:t>Bookshare</a:t>
            </a:r>
            <a:r>
              <a:rPr lang="en-US" dirty="0" smtClean="0"/>
              <a:t> for their child</a:t>
            </a:r>
          </a:p>
          <a:p>
            <a:pPr lvl="1"/>
            <a:r>
              <a:rPr lang="en-US" dirty="0" smtClean="0"/>
              <a:t>Ease of signing up through school</a:t>
            </a:r>
          </a:p>
          <a:p>
            <a:pPr lvl="1"/>
            <a:r>
              <a:rPr lang="en-US" dirty="0" smtClean="0"/>
              <a:t>Free access while a student</a:t>
            </a:r>
          </a:p>
          <a:p>
            <a:pPr lvl="1"/>
            <a:r>
              <a:rPr lang="en-US" dirty="0" smtClean="0"/>
              <a:t>Something they can transition with through life</a:t>
            </a:r>
          </a:p>
          <a:p>
            <a:pPr marL="342900" lvl="1" indent="-342900">
              <a:buFont typeface="Arial"/>
              <a:buChar char="•"/>
            </a:pPr>
            <a:r>
              <a:rPr lang="en-US" dirty="0"/>
              <a:t>Additional resources:</a:t>
            </a:r>
          </a:p>
          <a:p>
            <a:pPr lvl="1"/>
            <a:r>
              <a:rPr lang="en-US" dirty="0"/>
              <a:t>Handouts and letters home to share </a:t>
            </a:r>
            <a:r>
              <a:rPr lang="en-US" dirty="0" smtClean="0"/>
              <a:t>with families</a:t>
            </a:r>
            <a:endParaRPr lang="en-US" dirty="0"/>
          </a:p>
        </p:txBody>
      </p:sp>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35</a:t>
            </a:fld>
            <a:endParaRPr lang="en-US"/>
          </a:p>
        </p:txBody>
      </p:sp>
    </p:spTree>
    <p:extLst>
      <p:ext uri="{BB962C8B-B14F-4D97-AF65-F5344CB8AC3E}">
        <p14:creationId xmlns:p14="http://schemas.microsoft.com/office/powerpoint/2010/main" val="24539423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a:spLocks noGrp="1" noChangeArrowheads="1"/>
          </p:cNvSpPr>
          <p:nvPr/>
        </p:nvSpPr>
        <p:spPr bwMode="auto">
          <a:xfrm>
            <a:off x="6553200" y="6248400"/>
            <a:ext cx="1905000" cy="457200"/>
          </a:xfrm>
          <a:prstGeom prst="rect">
            <a:avLst/>
          </a:prstGeom>
          <a:noFill/>
          <a:ln>
            <a:miter lim="800000"/>
            <a:headEnd/>
            <a:tailEnd/>
          </a:ln>
        </p:spPr>
        <p:txBody>
          <a:bodyPr/>
          <a:lstStyle/>
          <a:p>
            <a:pPr algn="r" eaLnBrk="0" hangingPunct="0">
              <a:defRPr/>
            </a:pPr>
            <a:fld id="{395F4F1D-7E35-4F7B-A7AB-8D3DDD3D9DE1}" type="slidenum">
              <a:rPr lang="en-US" sz="1400">
                <a:ea typeface="ＭＳ Ｐゴシック" pitchFamily="-108" charset="-128"/>
                <a:cs typeface="+mn-cs"/>
              </a:rPr>
              <a:pPr algn="r" eaLnBrk="0" hangingPunct="0">
                <a:defRPr/>
              </a:pPr>
              <a:t>36</a:t>
            </a:fld>
            <a:endParaRPr lang="en-US" sz="1400">
              <a:ea typeface="ＭＳ Ｐゴシック" pitchFamily="-108" charset="-128"/>
              <a:cs typeface="+mn-cs"/>
            </a:endParaRPr>
          </a:p>
        </p:txBody>
      </p:sp>
      <p:sp>
        <p:nvSpPr>
          <p:cNvPr id="80898" name="Title 1"/>
          <p:cNvSpPr>
            <a:spLocks noGrp="1"/>
          </p:cNvSpPr>
          <p:nvPr>
            <p:ph type="title" idx="4294967295"/>
          </p:nvPr>
        </p:nvSpPr>
        <p:spPr>
          <a:xfrm>
            <a:off x="533400" y="381000"/>
            <a:ext cx="8001000" cy="990600"/>
          </a:xfrm>
        </p:spPr>
        <p:txBody>
          <a:bodyPr/>
          <a:lstStyle/>
          <a:p>
            <a:r>
              <a:rPr lang="en-US" sz="3600" dirty="0" smtClean="0">
                <a:solidFill>
                  <a:schemeClr val="bg1"/>
                </a:solidFill>
              </a:rPr>
              <a:t>Value-Add Option for Members</a:t>
            </a:r>
            <a:br>
              <a:rPr lang="en-US" sz="3600" dirty="0" smtClean="0">
                <a:solidFill>
                  <a:schemeClr val="bg1"/>
                </a:solidFill>
              </a:rPr>
            </a:br>
            <a:r>
              <a:rPr lang="en-US" sz="3600" dirty="0" smtClean="0">
                <a:solidFill>
                  <a:schemeClr val="accent3"/>
                </a:solidFill>
              </a:rPr>
              <a:t>Individual Membership</a:t>
            </a:r>
          </a:p>
        </p:txBody>
      </p:sp>
      <p:sp>
        <p:nvSpPr>
          <p:cNvPr id="80899" name="Content Placeholder 2"/>
          <p:cNvSpPr>
            <a:spLocks noGrp="1"/>
          </p:cNvSpPr>
          <p:nvPr>
            <p:ph idx="4294967295"/>
          </p:nvPr>
        </p:nvSpPr>
        <p:spPr>
          <a:xfrm>
            <a:off x="647700" y="1676400"/>
            <a:ext cx="7772400" cy="4267200"/>
          </a:xfrm>
          <a:prstGeom prst="rect">
            <a:avLst/>
          </a:prstGeom>
        </p:spPr>
        <p:txBody>
          <a:bodyPr/>
          <a:lstStyle/>
          <a:p>
            <a:pPr>
              <a:buFont typeface="Wingdings" pitchFamily="2" charset="2"/>
              <a:buNone/>
            </a:pPr>
            <a:r>
              <a:rPr lang="en-US" b="1" dirty="0" smtClean="0"/>
              <a:t>Benefits</a:t>
            </a:r>
            <a:r>
              <a:rPr lang="en-US" dirty="0" smtClean="0"/>
              <a:t>:</a:t>
            </a:r>
          </a:p>
          <a:p>
            <a:r>
              <a:rPr lang="en-US" sz="2400" dirty="0" smtClean="0"/>
              <a:t>Students can take school work home and study</a:t>
            </a:r>
          </a:p>
          <a:p>
            <a:r>
              <a:rPr lang="en-US" sz="2400" dirty="0" smtClean="0"/>
              <a:t>Install free reading tools on home computer</a:t>
            </a:r>
          </a:p>
          <a:p>
            <a:r>
              <a:rPr lang="en-US" sz="2400" dirty="0" smtClean="0"/>
              <a:t>Download own books, including fun, leisure books</a:t>
            </a:r>
          </a:p>
          <a:p>
            <a:r>
              <a:rPr lang="en-US" sz="2400" dirty="0" smtClean="0"/>
              <a:t>Build reading skills and independence year-round</a:t>
            </a:r>
          </a:p>
          <a:p>
            <a:r>
              <a:rPr lang="en-US" sz="2400" dirty="0"/>
              <a:t>Can easily transition to postsecondary education and adulthood</a:t>
            </a:r>
          </a:p>
          <a:p>
            <a:r>
              <a:rPr lang="en-US" sz="2400" dirty="0" smtClean="0"/>
              <a:t>Easy to sign-up or connect an existing membership. </a:t>
            </a:r>
          </a:p>
          <a:p>
            <a:r>
              <a:rPr lang="en-US" sz="2400" dirty="0" smtClean="0"/>
              <a:t>FREE for all students who qualify at school, </a:t>
            </a:r>
            <a:r>
              <a:rPr lang="en-US" sz="2400" u="sng" dirty="0" smtClean="0"/>
              <a:t>sign them up today!</a:t>
            </a:r>
          </a:p>
          <a:p>
            <a:endParaRPr lang="en-US" sz="2400" dirty="0" smtClean="0"/>
          </a:p>
          <a:p>
            <a:endParaRPr lang="en-US" sz="2400" dirty="0" smtClean="0"/>
          </a:p>
        </p:txBody>
      </p:sp>
    </p:spTree>
    <p:extLst>
      <p:ext uri="{BB962C8B-B14F-4D97-AF65-F5344CB8AC3E}">
        <p14:creationId xmlns:p14="http://schemas.microsoft.com/office/powerpoint/2010/main" val="22591516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429652"/>
            <a:ext cx="7772400" cy="990600"/>
          </a:xfrm>
        </p:spPr>
        <p:txBody>
          <a:bodyPr>
            <a:normAutofit fontScale="90000"/>
          </a:bodyPr>
          <a:lstStyle/>
          <a:p>
            <a:r>
              <a:rPr lang="en-US" dirty="0">
                <a:solidFill>
                  <a:schemeClr val="bg1"/>
                </a:solidFill>
              </a:rPr>
              <a:t>Encouraging Individual Memberships </a:t>
            </a:r>
            <a:r>
              <a:rPr lang="en-US" sz="3600" dirty="0"/>
              <a:t/>
            </a:r>
            <a:br>
              <a:rPr lang="en-US" sz="3600" dirty="0"/>
            </a:br>
            <a:r>
              <a:rPr lang="en-US" sz="2800" dirty="0">
                <a:solidFill>
                  <a:schemeClr val="accent3"/>
                </a:solidFill>
              </a:rPr>
              <a:t>Teachers Can Make the Process Easy!</a:t>
            </a:r>
            <a:endParaRPr lang="en-US" dirty="0">
              <a:solidFill>
                <a:schemeClr val="accent3"/>
              </a:solidFill>
            </a:endParaRPr>
          </a:p>
        </p:txBody>
      </p:sp>
      <p:sp>
        <p:nvSpPr>
          <p:cNvPr id="4" name="Content Placeholder 3"/>
          <p:cNvSpPr>
            <a:spLocks noGrp="1"/>
          </p:cNvSpPr>
          <p:nvPr>
            <p:ph idx="1"/>
          </p:nvPr>
        </p:nvSpPr>
        <p:spPr>
          <a:xfrm>
            <a:off x="254387" y="1539875"/>
            <a:ext cx="4343400" cy="5181600"/>
          </a:xfrm>
        </p:spPr>
        <p:txBody>
          <a:bodyPr/>
          <a:lstStyle/>
          <a:p>
            <a:r>
              <a:rPr lang="en-US" sz="1800" dirty="0" smtClean="0"/>
              <a:t>Option 1: Request </a:t>
            </a:r>
            <a:r>
              <a:rPr lang="en-US" sz="1800" b="1" dirty="0"/>
              <a:t>N</a:t>
            </a:r>
            <a:r>
              <a:rPr lang="en-US" sz="1800" b="1" dirty="0" smtClean="0"/>
              <a:t>ew</a:t>
            </a:r>
            <a:r>
              <a:rPr lang="en-US" sz="1800" dirty="0" smtClean="0"/>
              <a:t> Individual Membership</a:t>
            </a:r>
          </a:p>
          <a:p>
            <a:pPr lvl="1"/>
            <a:r>
              <a:rPr lang="en-US" sz="1800" dirty="0" smtClean="0"/>
              <a:t>Student </a:t>
            </a:r>
            <a:r>
              <a:rPr lang="en-US" sz="1800" i="1" dirty="0" smtClean="0"/>
              <a:t>doesn’t</a:t>
            </a:r>
            <a:r>
              <a:rPr lang="en-US" sz="1800" b="1" dirty="0" smtClean="0"/>
              <a:t> </a:t>
            </a:r>
            <a:r>
              <a:rPr lang="en-US" sz="1800" dirty="0" smtClean="0"/>
              <a:t>already have membership</a:t>
            </a:r>
          </a:p>
          <a:p>
            <a:pPr lvl="1"/>
            <a:r>
              <a:rPr lang="en-US" sz="1800" dirty="0" smtClean="0"/>
              <a:t>Add student actual name if school uses pseudonyms </a:t>
            </a:r>
          </a:p>
          <a:p>
            <a:pPr lvl="1"/>
            <a:r>
              <a:rPr lang="en-US" sz="1800" dirty="0" smtClean="0"/>
              <a:t>Select e-mail (family’s e-mail address) or download form </a:t>
            </a:r>
          </a:p>
          <a:p>
            <a:pPr lvl="1"/>
            <a:r>
              <a:rPr lang="en-US" sz="1800" dirty="0" smtClean="0"/>
              <a:t>Proof of disability already on file</a:t>
            </a:r>
          </a:p>
          <a:p>
            <a:pPr marL="468313" lvl="1" indent="-468313">
              <a:buFont typeface="Wingdings" pitchFamily="2" charset="2"/>
              <a:buChar char="&amp;"/>
            </a:pPr>
            <a:r>
              <a:rPr lang="en-US" sz="1800" dirty="0"/>
              <a:t>Option 2: </a:t>
            </a:r>
            <a:r>
              <a:rPr lang="en-US" sz="1800" dirty="0" smtClean="0"/>
              <a:t>Add </a:t>
            </a:r>
            <a:r>
              <a:rPr lang="en-US" sz="1800" b="1" dirty="0" smtClean="0"/>
              <a:t>Existing</a:t>
            </a:r>
            <a:r>
              <a:rPr lang="en-US" sz="1800" dirty="0" smtClean="0"/>
              <a:t> Individual Membership</a:t>
            </a:r>
          </a:p>
          <a:p>
            <a:pPr lvl="1"/>
            <a:r>
              <a:rPr lang="en-US" sz="1800" dirty="0"/>
              <a:t>Student already has individual </a:t>
            </a:r>
            <a:r>
              <a:rPr lang="en-US" sz="1800" dirty="0" smtClean="0"/>
              <a:t>membership</a:t>
            </a:r>
          </a:p>
          <a:p>
            <a:pPr lvl="1"/>
            <a:r>
              <a:rPr lang="en-US" sz="1800" dirty="0" smtClean="0"/>
              <a:t>Need to know associated email address</a:t>
            </a:r>
            <a:endParaRPr lang="en-US" sz="1800" dirty="0"/>
          </a:p>
        </p:txBody>
      </p:sp>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37</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600" y="1676400"/>
            <a:ext cx="4171454" cy="3291840"/>
          </a:xfrm>
          <a:prstGeom prst="rect">
            <a:avLst/>
          </a:prstGeom>
        </p:spPr>
      </p:pic>
      <p:sp>
        <p:nvSpPr>
          <p:cNvPr id="6" name="Right Arrow 5"/>
          <p:cNvSpPr/>
          <p:nvPr/>
        </p:nvSpPr>
        <p:spPr>
          <a:xfrm>
            <a:off x="4272280" y="1696720"/>
            <a:ext cx="548640" cy="27432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4282415" y="3383236"/>
            <a:ext cx="579170" cy="335309"/>
          </a:xfrm>
          <a:prstGeom prst="rect">
            <a:avLst/>
          </a:prstGeom>
        </p:spPr>
      </p:pic>
    </p:spTree>
    <p:extLst>
      <p:ext uri="{BB962C8B-B14F-4D97-AF65-F5344CB8AC3E}">
        <p14:creationId xmlns:p14="http://schemas.microsoft.com/office/powerpoint/2010/main" val="11566622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12"/>
          </p:nvPr>
        </p:nvSpPr>
        <p:spPr/>
        <p:txBody>
          <a:bodyPr/>
          <a:lstStyle/>
          <a:p>
            <a:pPr>
              <a:defRPr/>
            </a:pPr>
            <a:fld id="{8F24F01E-E4EE-4660-A44F-2B3E9385FD23}" type="slidenum">
              <a:rPr lang="en-US"/>
              <a:pPr>
                <a:defRPr/>
              </a:pPr>
              <a:t>38</a:t>
            </a:fld>
            <a:endParaRPr lang="en-US"/>
          </a:p>
        </p:txBody>
      </p:sp>
      <p:sp>
        <p:nvSpPr>
          <p:cNvPr id="71682" name="Rectangle 2"/>
          <p:cNvSpPr>
            <a:spLocks noGrp="1" noChangeArrowheads="1"/>
          </p:cNvSpPr>
          <p:nvPr>
            <p:ph type="title" idx="4294967295"/>
          </p:nvPr>
        </p:nvSpPr>
        <p:spPr>
          <a:xfrm>
            <a:off x="783771" y="789709"/>
            <a:ext cx="7772400" cy="990600"/>
          </a:xfrm>
        </p:spPr>
        <p:txBody>
          <a:bodyPr>
            <a:normAutofit fontScale="90000"/>
          </a:bodyPr>
          <a:lstStyle/>
          <a:p>
            <a:r>
              <a:rPr lang="en-US" dirty="0" smtClean="0">
                <a:solidFill>
                  <a:schemeClr val="bg1"/>
                </a:solidFill>
              </a:rPr>
              <a:t>Terms of Membership Agreement:</a:t>
            </a:r>
            <a:r>
              <a:rPr lang="en-US" dirty="0" smtClean="0"/>
              <a:t/>
            </a:r>
            <a:br>
              <a:rPr lang="en-US" dirty="0" smtClean="0"/>
            </a:br>
            <a:endParaRPr lang="en-US" dirty="0" smtClean="0">
              <a:solidFill>
                <a:schemeClr val="accent2"/>
              </a:solidFill>
            </a:endParaRPr>
          </a:p>
        </p:txBody>
      </p:sp>
      <p:sp>
        <p:nvSpPr>
          <p:cNvPr id="71683" name="Rectangle 3"/>
          <p:cNvSpPr>
            <a:spLocks noGrp="1" noChangeArrowheads="1"/>
          </p:cNvSpPr>
          <p:nvPr>
            <p:ph type="body" idx="4294967295"/>
          </p:nvPr>
        </p:nvSpPr>
        <p:spPr>
          <a:xfrm>
            <a:off x="783771" y="1821688"/>
            <a:ext cx="7772400" cy="3581400"/>
          </a:xfrm>
          <a:prstGeom prst="rect">
            <a:avLst/>
          </a:prstGeom>
        </p:spPr>
        <p:txBody>
          <a:bodyPr/>
          <a:lstStyle/>
          <a:p>
            <a:pPr marL="0" indent="0">
              <a:buClr>
                <a:srgbClr val="FF6600"/>
              </a:buClr>
              <a:buFont typeface="Wingdings" pitchFamily="2" charset="2"/>
              <a:buChar char="þ"/>
              <a:tabLst>
                <a:tab pos="569913" algn="l"/>
              </a:tabLst>
            </a:pPr>
            <a:r>
              <a:rPr lang="en-US" dirty="0" smtClean="0"/>
              <a:t>Books for readers with “Qualified” print disabilities only</a:t>
            </a:r>
          </a:p>
          <a:p>
            <a:pPr marL="0" indent="0">
              <a:buClr>
                <a:srgbClr val="FF6600"/>
              </a:buClr>
              <a:buFont typeface="Wingdings" pitchFamily="2" charset="2"/>
              <a:buChar char="þ"/>
              <a:tabLst>
                <a:tab pos="569913" algn="l"/>
              </a:tabLst>
            </a:pPr>
            <a:r>
              <a:rPr lang="en-US" dirty="0" smtClean="0"/>
              <a:t>Print disability, legal definition</a:t>
            </a:r>
          </a:p>
          <a:p>
            <a:pPr marL="0" indent="0">
              <a:buClr>
                <a:srgbClr val="FF6600"/>
              </a:buClr>
              <a:buFont typeface="Wingdings" pitchFamily="2" charset="2"/>
              <a:buChar char="þ"/>
              <a:tabLst>
                <a:tab pos="569913" algn="l"/>
              </a:tabLst>
            </a:pPr>
            <a:r>
              <a:rPr lang="en-US" dirty="0" smtClean="0"/>
              <a:t>Book file sharing not allowed</a:t>
            </a:r>
          </a:p>
          <a:p>
            <a:pPr marL="0" indent="0">
              <a:buClr>
                <a:srgbClr val="FF6600"/>
              </a:buClr>
              <a:buFont typeface="Wingdings" pitchFamily="2" charset="2"/>
              <a:buChar char="þ"/>
              <a:tabLst>
                <a:tab pos="569913" algn="l"/>
              </a:tabLst>
            </a:pPr>
            <a:r>
              <a:rPr lang="en-US" dirty="0" smtClean="0"/>
              <a:t>Consequences of copyright violation</a:t>
            </a:r>
          </a:p>
          <a:p>
            <a:pPr marL="0" indent="0">
              <a:buClr>
                <a:srgbClr val="FF6600"/>
              </a:buClr>
              <a:buFont typeface="Wingdings" pitchFamily="2" charset="2"/>
              <a:buChar char="þ"/>
              <a:tabLst>
                <a:tab pos="569913" algn="l"/>
              </a:tabLst>
            </a:pPr>
            <a:r>
              <a:rPr lang="en-US" dirty="0"/>
              <a:t>Sponsors – No Login Sharing!</a:t>
            </a:r>
          </a:p>
          <a:p>
            <a:pPr marL="0" indent="0">
              <a:buClr>
                <a:srgbClr val="FF6600"/>
              </a:buClr>
              <a:buFont typeface="Wingdings" pitchFamily="2" charset="2"/>
              <a:buChar char="þ"/>
              <a:tabLst>
                <a:tab pos="569913" algn="l"/>
              </a:tabLst>
            </a:pPr>
            <a:endParaRPr lang="en-US" dirty="0" smtClean="0"/>
          </a:p>
          <a:p>
            <a:pPr marL="0" indent="0">
              <a:buClr>
                <a:srgbClr val="FF6600"/>
              </a:buClr>
              <a:buFont typeface="Wingdings" pitchFamily="2" charset="2"/>
              <a:buNone/>
              <a:tabLst>
                <a:tab pos="569913" algn="l"/>
              </a:tabLst>
            </a:pPr>
            <a:endParaRPr lang="en-US" dirty="0" smtClean="0"/>
          </a:p>
        </p:txBody>
      </p:sp>
      <p:pic>
        <p:nvPicPr>
          <p:cNvPr id="1026" name="Picture 2" descr="Image of teacher typing on a compu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1318" y="4719828"/>
            <a:ext cx="1795882" cy="183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7248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396875"/>
            <a:ext cx="8458200" cy="990600"/>
          </a:xfrm>
        </p:spPr>
        <p:txBody>
          <a:bodyPr>
            <a:normAutofit fontScale="90000"/>
          </a:bodyPr>
          <a:lstStyle/>
          <a:p>
            <a:r>
              <a:rPr lang="en-US" dirty="0" smtClean="0">
                <a:solidFill>
                  <a:schemeClr val="bg1"/>
                </a:solidFill>
              </a:rPr>
              <a:t>Seven Point Digital Rights Management</a:t>
            </a:r>
            <a:r>
              <a:rPr lang="en-US" sz="3600" dirty="0" smtClean="0">
                <a:solidFill>
                  <a:schemeClr val="bg1"/>
                </a:solidFill>
              </a:rPr>
              <a:t> </a:t>
            </a:r>
          </a:p>
        </p:txBody>
      </p:sp>
      <p:sp>
        <p:nvSpPr>
          <p:cNvPr id="74755" name="Rectangle 3"/>
          <p:cNvSpPr>
            <a:spLocks noGrp="1" noChangeArrowheads="1"/>
          </p:cNvSpPr>
          <p:nvPr>
            <p:ph type="body" sz="half" idx="1"/>
          </p:nvPr>
        </p:nvSpPr>
        <p:spPr>
          <a:xfrm>
            <a:off x="495300" y="1547751"/>
            <a:ext cx="7924800" cy="5334000"/>
          </a:xfrm>
        </p:spPr>
        <p:txBody>
          <a:bodyPr/>
          <a:lstStyle/>
          <a:p>
            <a:pPr marL="0" indent="0">
              <a:lnSpc>
                <a:spcPct val="80000"/>
              </a:lnSpc>
              <a:buFont typeface="Wingdings" pitchFamily="2" charset="2"/>
              <a:buNone/>
            </a:pPr>
            <a:r>
              <a:rPr lang="en-US" sz="1200" b="1" dirty="0" smtClean="0">
                <a:sym typeface="Wingdings 2" pitchFamily="18" charset="2"/>
              </a:rPr>
              <a:t> </a:t>
            </a:r>
            <a:r>
              <a:rPr lang="en-US" sz="1200" b="1" dirty="0" smtClean="0"/>
              <a:t>Qualified Users</a:t>
            </a:r>
          </a:p>
          <a:p>
            <a:pPr marL="581025" lvl="1" indent="-233363">
              <a:lnSpc>
                <a:spcPct val="80000"/>
              </a:lnSpc>
              <a:spcAft>
                <a:spcPct val="20000"/>
              </a:spcAft>
              <a:buFont typeface="Wingdings" pitchFamily="2" charset="2"/>
              <a:buChar char="§"/>
            </a:pPr>
            <a:r>
              <a:rPr lang="en-US" sz="1200" dirty="0" smtClean="0"/>
              <a:t>Only qualified users with certification of disability on record.</a:t>
            </a:r>
          </a:p>
          <a:p>
            <a:pPr marL="0" indent="0">
              <a:lnSpc>
                <a:spcPct val="80000"/>
              </a:lnSpc>
              <a:spcAft>
                <a:spcPct val="20000"/>
              </a:spcAft>
              <a:buFont typeface="Wingdings" pitchFamily="2" charset="2"/>
              <a:buNone/>
            </a:pPr>
            <a:r>
              <a:rPr lang="en-US" sz="1200" b="1" dirty="0" smtClean="0">
                <a:sym typeface="Wingdings 2" pitchFamily="18" charset="2"/>
              </a:rPr>
              <a:t> </a:t>
            </a:r>
            <a:r>
              <a:rPr lang="en-US" sz="1200" b="1" dirty="0" smtClean="0"/>
              <a:t>Contractual Agreement</a:t>
            </a:r>
          </a:p>
          <a:p>
            <a:pPr marL="581025" lvl="1" indent="-233363">
              <a:lnSpc>
                <a:spcPct val="80000"/>
              </a:lnSpc>
              <a:buFont typeface="Wingdings" pitchFamily="2" charset="2"/>
              <a:buChar char="§"/>
            </a:pPr>
            <a:r>
              <a:rPr lang="en-US" sz="1200" dirty="0" smtClean="0"/>
              <a:t>All users have to agree to terms of use that forbid violation of specific</a:t>
            </a:r>
          </a:p>
          <a:p>
            <a:pPr marL="581025" lvl="1" indent="-233363">
              <a:lnSpc>
                <a:spcPct val="80000"/>
              </a:lnSpc>
              <a:buFont typeface="Wingdings" pitchFamily="2" charset="2"/>
              <a:buNone/>
            </a:pPr>
            <a:r>
              <a:rPr lang="en-US" sz="1200" dirty="0" smtClean="0"/>
              <a:t>    copyright laws.</a:t>
            </a:r>
            <a:endParaRPr lang="en-US" sz="1200" b="1" dirty="0" smtClean="0">
              <a:sym typeface="Wingdings 2" pitchFamily="18" charset="2"/>
            </a:endParaRPr>
          </a:p>
          <a:p>
            <a:pPr marL="0" indent="0">
              <a:lnSpc>
                <a:spcPct val="80000"/>
              </a:lnSpc>
              <a:buFont typeface="Wingdings" pitchFamily="2" charset="2"/>
              <a:buNone/>
            </a:pPr>
            <a:r>
              <a:rPr lang="en-US" sz="1200" b="1" dirty="0" smtClean="0">
                <a:sym typeface="Wingdings 2" pitchFamily="18" charset="2"/>
              </a:rPr>
              <a:t> Copyright Notice</a:t>
            </a:r>
            <a:endParaRPr lang="en-US" sz="1200" b="1" dirty="0" smtClean="0"/>
          </a:p>
          <a:p>
            <a:pPr marL="581025" lvl="1" indent="-233363">
              <a:lnSpc>
                <a:spcPct val="80000"/>
              </a:lnSpc>
              <a:buFont typeface="Wingdings" pitchFamily="2" charset="2"/>
              <a:buChar char="§"/>
            </a:pPr>
            <a:r>
              <a:rPr lang="en-US" sz="1200" dirty="0" smtClean="0"/>
              <a:t>All books in our library contain a copyright notice.</a:t>
            </a:r>
            <a:endParaRPr lang="en-US" sz="1200" b="1" dirty="0" smtClean="0">
              <a:sym typeface="Wingdings 2" pitchFamily="18" charset="2"/>
            </a:endParaRPr>
          </a:p>
          <a:p>
            <a:pPr marL="0" indent="0">
              <a:lnSpc>
                <a:spcPct val="80000"/>
              </a:lnSpc>
              <a:buFont typeface="Wingdings" pitchFamily="2" charset="2"/>
              <a:buNone/>
            </a:pPr>
            <a:r>
              <a:rPr lang="en-US" sz="1200" b="1" dirty="0" smtClean="0">
                <a:sym typeface="Wingdings 2" pitchFamily="18" charset="2"/>
              </a:rPr>
              <a:t> Encryption</a:t>
            </a:r>
            <a:endParaRPr lang="en-US" sz="1200" b="1" dirty="0" smtClean="0"/>
          </a:p>
          <a:p>
            <a:pPr marL="581025" lvl="1" indent="-233363">
              <a:lnSpc>
                <a:spcPct val="80000"/>
              </a:lnSpc>
              <a:buFont typeface="Wingdings" pitchFamily="2" charset="2"/>
              <a:buChar char="§"/>
            </a:pPr>
            <a:r>
              <a:rPr lang="en-US" sz="1200" dirty="0" smtClean="0"/>
              <a:t>All books are encrypted for a specific user.</a:t>
            </a:r>
            <a:endParaRPr lang="en-US" sz="1200" b="1" dirty="0" smtClean="0">
              <a:sym typeface="Wingdings 2" pitchFamily="18" charset="2"/>
            </a:endParaRPr>
          </a:p>
          <a:p>
            <a:pPr marL="0" indent="0">
              <a:lnSpc>
                <a:spcPct val="80000"/>
              </a:lnSpc>
              <a:buFont typeface="Wingdings 2" pitchFamily="18" charset="2"/>
              <a:buNone/>
            </a:pPr>
            <a:r>
              <a:rPr lang="en-US" sz="1200" b="1" dirty="0" smtClean="0">
                <a:sym typeface="Wingdings 2" pitchFamily="18" charset="2"/>
              </a:rPr>
              <a:t> Fingerprint</a:t>
            </a:r>
          </a:p>
          <a:p>
            <a:pPr marL="581025" lvl="1" indent="-233363">
              <a:lnSpc>
                <a:spcPct val="80000"/>
              </a:lnSpc>
              <a:buFont typeface="Wingdings" pitchFamily="2" charset="2"/>
              <a:buChar char="§"/>
            </a:pPr>
            <a:r>
              <a:rPr lang="en-US" sz="1200" dirty="0" smtClean="0"/>
              <a:t>All downloaded copyrighted material is fingerprinted as to allow </a:t>
            </a:r>
          </a:p>
          <a:p>
            <a:pPr marL="581025" lvl="1" indent="-233363">
              <a:lnSpc>
                <a:spcPct val="80000"/>
              </a:lnSpc>
              <a:buFont typeface="Wingdings" pitchFamily="2" charset="2"/>
              <a:buNone/>
            </a:pPr>
            <a:r>
              <a:rPr lang="en-US" sz="1200" dirty="0" smtClean="0"/>
              <a:t>   us to trace files that show up elsewhere back to the Member. </a:t>
            </a:r>
            <a:endParaRPr lang="en-US" sz="1200" b="1" dirty="0" smtClean="0">
              <a:sym typeface="Wingdings 2" pitchFamily="18" charset="2"/>
            </a:endParaRPr>
          </a:p>
          <a:p>
            <a:pPr marL="0" indent="0">
              <a:lnSpc>
                <a:spcPct val="80000"/>
              </a:lnSpc>
              <a:buFont typeface="Wingdings 2" pitchFamily="18" charset="2"/>
              <a:buNone/>
            </a:pPr>
            <a:r>
              <a:rPr lang="en-US" sz="1200" b="1" dirty="0" smtClean="0">
                <a:sym typeface="Wingdings 2" pitchFamily="18" charset="2"/>
              </a:rPr>
              <a:t> Security Database</a:t>
            </a:r>
          </a:p>
          <a:p>
            <a:pPr marL="581025" lvl="1" indent="-233363">
              <a:lnSpc>
                <a:spcPct val="80000"/>
              </a:lnSpc>
              <a:buFont typeface="Wingdings" pitchFamily="2" charset="2"/>
              <a:buChar char="§"/>
            </a:pPr>
            <a:r>
              <a:rPr lang="en-US" sz="1200" dirty="0" smtClean="0"/>
              <a:t>All transactions, encryption codes and fingerprints are stored in a</a:t>
            </a:r>
          </a:p>
          <a:p>
            <a:pPr marL="581025" lvl="1" indent="-233363">
              <a:lnSpc>
                <a:spcPct val="80000"/>
              </a:lnSpc>
              <a:buFont typeface="Wingdings 2" pitchFamily="18" charset="2"/>
              <a:buNone/>
            </a:pPr>
            <a:r>
              <a:rPr lang="en-US" sz="1200" dirty="0" smtClean="0"/>
              <a:t>    database enabling </a:t>
            </a:r>
            <a:r>
              <a:rPr lang="en-US" sz="1200" dirty="0" err="1" smtClean="0"/>
              <a:t>Bookshare</a:t>
            </a:r>
            <a:r>
              <a:rPr lang="en-US" sz="1200" dirty="0" smtClean="0"/>
              <a:t> to track any unusual activity.</a:t>
            </a:r>
            <a:endParaRPr lang="en-US" sz="1200" b="1" dirty="0" smtClean="0">
              <a:sym typeface="Wingdings 2" pitchFamily="18" charset="2"/>
            </a:endParaRPr>
          </a:p>
          <a:p>
            <a:pPr marL="0" indent="0">
              <a:lnSpc>
                <a:spcPct val="80000"/>
              </a:lnSpc>
              <a:buFont typeface="Wingdings 2" pitchFamily="18" charset="2"/>
              <a:buNone/>
            </a:pPr>
            <a:r>
              <a:rPr lang="en-US" sz="1200" b="1" dirty="0" smtClean="0">
                <a:sym typeface="Wingdings 2" pitchFamily="18" charset="2"/>
              </a:rPr>
              <a:t> </a:t>
            </a:r>
            <a:r>
              <a:rPr lang="en-US" sz="1200" b="1" dirty="0" smtClean="0"/>
              <a:t>Security Watch Program</a:t>
            </a:r>
          </a:p>
          <a:p>
            <a:pPr marL="581025" lvl="1" indent="-233363">
              <a:lnSpc>
                <a:spcPct val="80000"/>
              </a:lnSpc>
              <a:buFont typeface="Wingdings" pitchFamily="2" charset="2"/>
              <a:buChar char="§"/>
            </a:pPr>
            <a:r>
              <a:rPr lang="en-US" sz="1200" dirty="0" smtClean="0">
                <a:sym typeface="Wingdings 2" pitchFamily="18" charset="2"/>
              </a:rPr>
              <a:t>M</a:t>
            </a:r>
            <a:r>
              <a:rPr lang="en-US" sz="1200" dirty="0" smtClean="0"/>
              <a:t>onitors all book downloads and suspends any user whose account</a:t>
            </a:r>
          </a:p>
          <a:p>
            <a:pPr marL="581025" lvl="1" indent="-233363">
              <a:lnSpc>
                <a:spcPct val="80000"/>
              </a:lnSpc>
              <a:buFont typeface="Wingdings 2" pitchFamily="18" charset="2"/>
              <a:buNone/>
            </a:pPr>
            <a:r>
              <a:rPr lang="en-US" sz="1200" dirty="0" smtClean="0"/>
              <a:t>    exhibits unusual activity.</a:t>
            </a:r>
          </a:p>
        </p:txBody>
      </p:sp>
      <p:sp>
        <p:nvSpPr>
          <p:cNvPr id="4" name="Rectangle 7"/>
          <p:cNvSpPr>
            <a:spLocks noGrp="1" noChangeArrowheads="1"/>
          </p:cNvSpPr>
          <p:nvPr>
            <p:ph type="sldNum" sz="quarter" idx="12"/>
          </p:nvPr>
        </p:nvSpPr>
        <p:spPr/>
        <p:txBody>
          <a:bodyPr/>
          <a:lstStyle/>
          <a:p>
            <a:pPr>
              <a:defRPr/>
            </a:pPr>
            <a:fld id="{700BDF87-7078-41FC-9DFD-616EBECF63C0}" type="slidenum">
              <a:rPr lang="en-US"/>
              <a:pPr>
                <a:defRPr/>
              </a:pPr>
              <a:t>39</a:t>
            </a:fld>
            <a:endParaRPr lang="en-US"/>
          </a:p>
        </p:txBody>
      </p:sp>
    </p:spTree>
    <p:extLst>
      <p:ext uri="{BB962C8B-B14F-4D97-AF65-F5344CB8AC3E}">
        <p14:creationId xmlns:p14="http://schemas.microsoft.com/office/powerpoint/2010/main" val="88759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4755">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75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4755">
                                            <p:txEl>
                                              <p:pRg st="3" end="3"/>
                                            </p:txEl>
                                          </p:spTgt>
                                        </p:tgtEl>
                                        <p:attrNameLst>
                                          <p:attrName>ppt_c</p:attrName>
                                        </p:attrNameLst>
                                      </p:cBhvr>
                                      <p:to>
                                        <a:schemeClr val="bg2"/>
                                      </p:to>
                                    </p:animClr>
                                  </p:subTnLst>
                                </p:cTn>
                              </p:par>
                              <p:par>
                                <p:cTn id="19" presetID="1" presetClass="entr" presetSubtype="0" fill="hold" nodeType="withEffect">
                                  <p:stCondLst>
                                    <p:cond delay="0"/>
                                  </p:stCondLst>
                                  <p:childTnLst>
                                    <p:set>
                                      <p:cBhvr>
                                        <p:cTn id="20" dur="1" fill="hold">
                                          <p:stCondLst>
                                            <p:cond delay="0"/>
                                          </p:stCondLst>
                                        </p:cTn>
                                        <p:tgtEl>
                                          <p:spTgt spid="7475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4755">
                                            <p:txEl>
                                              <p:pRg st="4" end="4"/>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475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4755">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74755">
                                            <p:txEl>
                                              <p:pRg st="6" end="6"/>
                                            </p:txEl>
                                          </p:spTgt>
                                        </p:tgtEl>
                                        <p:attrNameLst>
                                          <p:attrName>ppt_c</p:attrName>
                                        </p:attrNameLst>
                                      </p:cBhvr>
                                      <p:to>
                                        <a:schemeClr val="bg2"/>
                                      </p:to>
                                    </p:animClr>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475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4755">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74755">
                                            <p:txEl>
                                              <p:pRg st="8" end="8"/>
                                            </p:txEl>
                                          </p:spTgt>
                                        </p:tgtEl>
                                        <p:attrNameLst>
                                          <p:attrName>ppt_c</p:attrName>
                                        </p:attrNameLst>
                                      </p:cBhvr>
                                      <p:to>
                                        <a:schemeClr val="bg2"/>
                                      </p:to>
                                    </p:animClr>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4755">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4755">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74755">
                                            <p:txEl>
                                              <p:pRg st="10" end="10"/>
                                            </p:txEl>
                                          </p:spTgt>
                                        </p:tgtEl>
                                        <p:attrNameLst>
                                          <p:attrName>ppt_c</p:attrName>
                                        </p:attrNameLst>
                                      </p:cBhvr>
                                      <p:to>
                                        <a:schemeClr val="bg2"/>
                                      </p:to>
                                    </p:animClr>
                                  </p:subTnLst>
                                </p:cTn>
                              </p:par>
                              <p:par>
                                <p:cTn id="45" presetID="1" presetClass="entr" presetSubtype="0" fill="hold" nodeType="withEffect">
                                  <p:stCondLst>
                                    <p:cond delay="0"/>
                                  </p:stCondLst>
                                  <p:childTnLst>
                                    <p:set>
                                      <p:cBhvr>
                                        <p:cTn id="46" dur="1" fill="hold">
                                          <p:stCondLst>
                                            <p:cond delay="0"/>
                                          </p:stCondLst>
                                        </p:cTn>
                                        <p:tgtEl>
                                          <p:spTgt spid="74755">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74755">
                                            <p:txEl>
                                              <p:pRg st="11" end="11"/>
                                            </p:txEl>
                                          </p:spTgt>
                                        </p:tgtEl>
                                        <p:attrNameLst>
                                          <p:attrName>ppt_c</p:attrName>
                                        </p:attrNameLst>
                                      </p:cBhvr>
                                      <p:to>
                                        <a:schemeClr val="bg2"/>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4755">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4755">
                                            <p:txEl>
                                              <p:pRg st="13" end="13"/>
                                            </p:txEl>
                                          </p:spTgt>
                                        </p:tgtEl>
                                        <p:attrNameLst>
                                          <p:attrName>style.visibility</p:attrName>
                                        </p:attrNameLst>
                                      </p:cBhvr>
                                      <p:to>
                                        <p:strVal val="visible"/>
                                      </p:to>
                                    </p:set>
                                  </p:childTnLst>
                                  <p:subTnLst>
                                    <p:animClr clrSpc="rgb" dir="cw">
                                      <p:cBhvr override="childStyle">
                                        <p:cTn dur="1" fill="hold" display="0" masterRel="nextClick" afterEffect="1"/>
                                        <p:tgtEl>
                                          <p:spTgt spid="74755">
                                            <p:txEl>
                                              <p:pRg st="13" end="13"/>
                                            </p:txEl>
                                          </p:spTgt>
                                        </p:tgtEl>
                                        <p:attrNameLst>
                                          <p:attrName>ppt_c</p:attrName>
                                        </p:attrNameLst>
                                      </p:cBhvr>
                                      <p:to>
                                        <a:schemeClr val="bg2"/>
                                      </p:to>
                                    </p:animClr>
                                  </p:subTnLst>
                                </p:cTn>
                              </p:par>
                              <p:par>
                                <p:cTn id="55" presetID="1" presetClass="entr" presetSubtype="0" fill="hold" nodeType="withEffect">
                                  <p:stCondLst>
                                    <p:cond delay="0"/>
                                  </p:stCondLst>
                                  <p:childTnLst>
                                    <p:set>
                                      <p:cBhvr>
                                        <p:cTn id="56" dur="1" fill="hold">
                                          <p:stCondLst>
                                            <p:cond delay="0"/>
                                          </p:stCondLst>
                                        </p:cTn>
                                        <p:tgtEl>
                                          <p:spTgt spid="74755">
                                            <p:txEl>
                                              <p:pRg st="14" end="14"/>
                                            </p:txEl>
                                          </p:spTgt>
                                        </p:tgtEl>
                                        <p:attrNameLst>
                                          <p:attrName>style.visibility</p:attrName>
                                        </p:attrNameLst>
                                      </p:cBhvr>
                                      <p:to>
                                        <p:strVal val="visible"/>
                                      </p:to>
                                    </p:set>
                                  </p:childTnLst>
                                  <p:subTnLst>
                                    <p:animClr clrSpc="rgb" dir="cw">
                                      <p:cBhvr override="childStyle">
                                        <p:cTn dur="1" fill="hold" display="0" masterRel="nextClick" afterEffect="1"/>
                                        <p:tgtEl>
                                          <p:spTgt spid="74755">
                                            <p:txEl>
                                              <p:pRg st="14" end="14"/>
                                            </p:txEl>
                                          </p:spTgt>
                                        </p:tgtEl>
                                        <p:attrNameLst>
                                          <p:attrName>ppt_c</p:attrName>
                                        </p:attrNameLst>
                                      </p:cBhvr>
                                      <p:to>
                                        <a:schemeClr val="bg2"/>
                                      </p:to>
                                    </p:animClr>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4755">
                                            <p:txEl>
                                              <p:pRg st="15" end="1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4755">
                                            <p:txEl>
                                              <p:pRg st="16" end="16"/>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475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Personal Journaling Opportunity</a:t>
            </a:r>
            <a:endParaRPr lang="en-US" dirty="0">
              <a:solidFill>
                <a:schemeClr val="bg1"/>
              </a:solidFill>
            </a:endParaRPr>
          </a:p>
        </p:txBody>
      </p:sp>
      <p:sp>
        <p:nvSpPr>
          <p:cNvPr id="3" name="Content Placeholder 2"/>
          <p:cNvSpPr>
            <a:spLocks noGrp="1"/>
          </p:cNvSpPr>
          <p:nvPr>
            <p:ph idx="1"/>
          </p:nvPr>
        </p:nvSpPr>
        <p:spPr/>
        <p:txBody>
          <a:bodyPr/>
          <a:lstStyle/>
          <a:p>
            <a:endParaRPr lang="en-US" dirty="0" smtClean="0"/>
          </a:p>
          <a:p>
            <a:endParaRPr lang="en-US" dirty="0" smtClean="0"/>
          </a:p>
          <a:p>
            <a:r>
              <a:rPr lang="en-US" dirty="0" smtClean="0"/>
              <a:t>What </a:t>
            </a:r>
            <a:r>
              <a:rPr lang="en-US" dirty="0"/>
              <a:t>are your goals for the training? </a:t>
            </a:r>
            <a:endParaRPr lang="en-US" dirty="0" smtClean="0"/>
          </a:p>
          <a:p>
            <a:endParaRPr lang="en-US" dirty="0" smtClean="0"/>
          </a:p>
          <a:p>
            <a:r>
              <a:rPr lang="en-US" dirty="0" smtClean="0"/>
              <a:t>What </a:t>
            </a:r>
            <a:r>
              <a:rPr lang="en-US" dirty="0"/>
              <a:t>questions do you have?</a:t>
            </a: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4</a:t>
            </a:fld>
            <a:endParaRPr lang="en-US"/>
          </a:p>
        </p:txBody>
      </p:sp>
    </p:spTree>
    <p:extLst>
      <p:ext uri="{BB962C8B-B14F-4D97-AF65-F5344CB8AC3E}">
        <p14:creationId xmlns:p14="http://schemas.microsoft.com/office/powerpoint/2010/main" val="14640491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12"/>
          </p:nvPr>
        </p:nvSpPr>
        <p:spPr/>
        <p:txBody>
          <a:bodyPr/>
          <a:lstStyle/>
          <a:p>
            <a:pPr>
              <a:defRPr/>
            </a:pPr>
            <a:fld id="{6A97002E-A023-479E-B1F3-1EE54F81754F}" type="slidenum">
              <a:rPr lang="en-US" smtClean="0"/>
              <a:pPr>
                <a:defRPr/>
              </a:pPr>
              <a:t>40</a:t>
            </a:fld>
            <a:endParaRPr lang="en-US"/>
          </a:p>
        </p:txBody>
      </p:sp>
    </p:spTree>
    <p:extLst>
      <p:ext uri="{BB962C8B-B14F-4D97-AF65-F5344CB8AC3E}">
        <p14:creationId xmlns:p14="http://schemas.microsoft.com/office/powerpoint/2010/main" val="15989228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Bookshare</a:t>
            </a:r>
            <a:r>
              <a:rPr lang="en-US" dirty="0" smtClean="0"/>
              <a:t> Website</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6A97002E-A023-479E-B1F3-1EE54F81754F}" type="slidenum">
              <a:rPr lang="en-US" smtClean="0"/>
              <a:pPr>
                <a:defRPr/>
              </a:pPr>
              <a:t>41</a:t>
            </a:fld>
            <a:endParaRPr lang="en-US"/>
          </a:p>
        </p:txBody>
      </p:sp>
    </p:spTree>
    <p:extLst>
      <p:ext uri="{BB962C8B-B14F-4D97-AF65-F5344CB8AC3E}">
        <p14:creationId xmlns:p14="http://schemas.microsoft.com/office/powerpoint/2010/main" val="26653170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914400"/>
          </a:xfrm>
        </p:spPr>
        <p:txBody>
          <a:bodyPr/>
          <a:lstStyle/>
          <a:p>
            <a:r>
              <a:rPr lang="en-US" sz="3600" dirty="0" err="1" smtClean="0">
                <a:solidFill>
                  <a:schemeClr val="bg1"/>
                </a:solidFill>
              </a:rPr>
              <a:t>Bookshare</a:t>
            </a:r>
            <a:r>
              <a:rPr lang="en-US" sz="3600" dirty="0" smtClean="0">
                <a:solidFill>
                  <a:schemeClr val="bg1"/>
                </a:solidFill>
              </a:rPr>
              <a:t> Website</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42</a:t>
            </a:fld>
            <a:endParaRPr lang="en-US"/>
          </a:p>
        </p:txBody>
      </p:sp>
      <p:pic>
        <p:nvPicPr>
          <p:cNvPr id="5" name="Content Placeholder 4" descr="Image of the Bookshare homepage."/>
          <p:cNvPicPr>
            <a:picLocks noGrp="1" noChangeAspect="1"/>
          </p:cNvPicPr>
          <p:nvPr>
            <p:ph idx="1"/>
          </p:nvPr>
        </p:nvPicPr>
        <p:blipFill>
          <a:blip r:embed="rId3"/>
          <a:stretch>
            <a:fillRect/>
          </a:stretch>
        </p:blipFill>
        <p:spPr>
          <a:xfrm>
            <a:off x="686937" y="1219200"/>
            <a:ext cx="8000725" cy="5029200"/>
          </a:xfrm>
          <a:prstGeom prst="rect">
            <a:avLst/>
          </a:prstGeom>
          <a:ln>
            <a:solidFill>
              <a:schemeClr val="tx1"/>
            </a:solidFill>
          </a:ln>
        </p:spPr>
      </p:pic>
    </p:spTree>
    <p:extLst>
      <p:ext uri="{BB962C8B-B14F-4D97-AF65-F5344CB8AC3E}">
        <p14:creationId xmlns:p14="http://schemas.microsoft.com/office/powerpoint/2010/main" val="32187069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228" y="381000"/>
            <a:ext cx="3615612" cy="685800"/>
          </a:xfrm>
        </p:spPr>
        <p:txBody>
          <a:bodyPr/>
          <a:lstStyle/>
          <a:p>
            <a:pPr algn="l"/>
            <a:r>
              <a:rPr lang="en-US" sz="3600" dirty="0" smtClean="0">
                <a:solidFill>
                  <a:schemeClr val="bg1"/>
                </a:solidFill>
              </a:rPr>
              <a:t>Home Screen</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43</a:t>
            </a:fld>
            <a:endParaRPr lang="en-US"/>
          </a:p>
        </p:txBody>
      </p:sp>
      <p:pic>
        <p:nvPicPr>
          <p:cNvPr id="5" name="Content Placeholder 4" descr="Image of Bookshare homepage."/>
          <p:cNvPicPr>
            <a:picLocks noGrp="1" noChangeAspect="1"/>
          </p:cNvPicPr>
          <p:nvPr>
            <p:ph idx="1"/>
          </p:nvPr>
        </p:nvPicPr>
        <p:blipFill rotWithShape="1">
          <a:blip r:embed="rId3">
            <a:extLst>
              <a:ext uri="{28A0092B-C50C-407E-A947-70E740481C1C}">
                <a14:useLocalDpi xmlns:a14="http://schemas.microsoft.com/office/drawing/2010/main" val="0"/>
              </a:ext>
            </a:extLst>
          </a:blip>
          <a:srcRect r="10784" b="14890"/>
          <a:stretch/>
        </p:blipFill>
        <p:spPr>
          <a:xfrm>
            <a:off x="167640" y="1309101"/>
            <a:ext cx="8503920" cy="4811298"/>
          </a:xfrm>
          <a:ln>
            <a:solidFill>
              <a:schemeClr val="tx1"/>
            </a:solidFill>
          </a:ln>
        </p:spPr>
      </p:pic>
      <p:sp>
        <p:nvSpPr>
          <p:cNvPr id="7" name="Oval 6"/>
          <p:cNvSpPr/>
          <p:nvPr/>
        </p:nvSpPr>
        <p:spPr>
          <a:xfrm>
            <a:off x="7086600" y="2438400"/>
            <a:ext cx="1219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172200" y="2438400"/>
            <a:ext cx="914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419600" y="2438400"/>
            <a:ext cx="838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172200" y="723900"/>
            <a:ext cx="2362200" cy="381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b="1" dirty="0" smtClean="0">
                <a:ln/>
                <a:solidFill>
                  <a:schemeClr val="bg1"/>
                </a:solidFill>
              </a:rPr>
              <a:t>Important Tabs</a:t>
            </a:r>
            <a:endParaRPr lang="en-US" b="1" dirty="0">
              <a:ln/>
              <a:solidFill>
                <a:schemeClr val="bg1"/>
              </a:solidFill>
            </a:endParaRPr>
          </a:p>
        </p:txBody>
      </p:sp>
      <p:cxnSp>
        <p:nvCxnSpPr>
          <p:cNvPr id="12" name="Straight Connector 11"/>
          <p:cNvCxnSpPr/>
          <p:nvPr/>
        </p:nvCxnSpPr>
        <p:spPr>
          <a:xfrm flipH="1">
            <a:off x="4800600" y="1066800"/>
            <a:ext cx="1371600" cy="1371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535083" y="1104900"/>
            <a:ext cx="383877" cy="13335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96200" y="10668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016477" y="1142286"/>
            <a:ext cx="965874" cy="12961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6055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bg1"/>
                </a:solidFill>
              </a:rPr>
              <a:t>Is </a:t>
            </a:r>
            <a:r>
              <a:rPr lang="en-US" sz="3600" dirty="0" err="1" smtClean="0">
                <a:solidFill>
                  <a:schemeClr val="bg1"/>
                </a:solidFill>
              </a:rPr>
              <a:t>Bookshare</a:t>
            </a:r>
            <a:r>
              <a:rPr lang="en-US" sz="3600" dirty="0" smtClean="0">
                <a:solidFill>
                  <a:schemeClr val="bg1"/>
                </a:solidFill>
              </a:rPr>
              <a:t> for Me?</a:t>
            </a:r>
            <a:endParaRPr lang="en-US" sz="3600" dirty="0">
              <a:solidFill>
                <a:schemeClr val="bg1"/>
              </a:solidFill>
            </a:endParaRPr>
          </a:p>
        </p:txBody>
      </p:sp>
      <p:sp>
        <p:nvSpPr>
          <p:cNvPr id="3" name="Content Placeholder 2"/>
          <p:cNvSpPr>
            <a:spLocks noGrp="1"/>
          </p:cNvSpPr>
          <p:nvPr>
            <p:ph idx="1"/>
          </p:nvPr>
        </p:nvSpPr>
        <p:spPr>
          <a:xfrm>
            <a:off x="650966" y="1750060"/>
            <a:ext cx="7772400" cy="4165600"/>
          </a:xfrm>
        </p:spPr>
        <p:txBody>
          <a:bodyPr/>
          <a:lstStyle/>
          <a:p>
            <a:pPr lvl="0"/>
            <a:r>
              <a:rPr lang="en-US" dirty="0" smtClean="0"/>
              <a:t>Learn more about </a:t>
            </a:r>
            <a:r>
              <a:rPr lang="en-US" dirty="0" err="1" smtClean="0"/>
              <a:t>Bookshare</a:t>
            </a:r>
            <a:r>
              <a:rPr lang="en-US" dirty="0" smtClean="0"/>
              <a:t> </a:t>
            </a:r>
          </a:p>
          <a:p>
            <a:pPr lvl="0"/>
            <a:r>
              <a:rPr lang="en-US" dirty="0" smtClean="0"/>
              <a:t>Learn about who qualifies for </a:t>
            </a:r>
            <a:r>
              <a:rPr lang="en-US" dirty="0" err="1" smtClean="0"/>
              <a:t>Bookshare</a:t>
            </a:r>
            <a:endParaRPr lang="en-US" dirty="0" smtClean="0"/>
          </a:p>
          <a:p>
            <a:pPr lvl="0"/>
            <a:r>
              <a:rPr lang="en-US" dirty="0" smtClean="0"/>
              <a:t>Learn about membership options, costs, and international partners.</a:t>
            </a:r>
          </a:p>
          <a:p>
            <a:pPr lvl="0"/>
            <a:r>
              <a:rPr lang="en-US" dirty="0" smtClean="0"/>
              <a:t>Sign-up for an individual membership or organizational membership account.</a:t>
            </a:r>
          </a:p>
          <a:p>
            <a:pPr lvl="0"/>
            <a:endParaRPr lang="en-US" dirty="0" smtClean="0"/>
          </a:p>
          <a:p>
            <a:pPr lvl="0"/>
            <a:endParaRPr lang="en-US" dirty="0"/>
          </a:p>
          <a:p>
            <a:pPr lvl="0"/>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3F5C8A02-DE10-4E58-AB30-F78DCEE38DE3}" type="slidenum">
              <a:rPr lang="en-US" altLang="en-US" smtClean="0"/>
              <a:pPr>
                <a:defRPr/>
              </a:pPr>
              <a:t>44</a:t>
            </a:fld>
            <a:endParaRPr lang="en-US"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777423"/>
            <a:ext cx="7429500"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419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382000" cy="990600"/>
          </a:xfrm>
        </p:spPr>
        <p:txBody>
          <a:bodyPr>
            <a:normAutofit fontScale="90000"/>
          </a:bodyPr>
          <a:lstStyle/>
          <a:p>
            <a:r>
              <a:rPr lang="en-US" dirty="0" smtClean="0">
                <a:solidFill>
                  <a:schemeClr val="bg1"/>
                </a:solidFill>
              </a:rPr>
              <a:t>Signing Up for an Organizational Membership</a:t>
            </a:r>
            <a:endParaRPr lang="en-US" dirty="0">
              <a:solidFill>
                <a:schemeClr val="bg1"/>
              </a:solidFill>
            </a:endParaRPr>
          </a:p>
        </p:txBody>
      </p:sp>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45</a:t>
            </a:fld>
            <a:endParaRPr lang="en-US"/>
          </a:p>
        </p:txBody>
      </p:sp>
      <p:sp>
        <p:nvSpPr>
          <p:cNvPr id="5" name="TextBox 4"/>
          <p:cNvSpPr txBox="1"/>
          <p:nvPr/>
        </p:nvSpPr>
        <p:spPr>
          <a:xfrm>
            <a:off x="533400" y="1119740"/>
            <a:ext cx="7924800" cy="400110"/>
          </a:xfrm>
          <a:prstGeom prst="rect">
            <a:avLst/>
          </a:prstGeom>
          <a:noFill/>
        </p:spPr>
        <p:txBody>
          <a:bodyPr wrap="square" rtlCol="0">
            <a:spAutoFit/>
          </a:bodyPr>
          <a:lstStyle/>
          <a:p>
            <a:pPr algn="ctr"/>
            <a:r>
              <a:rPr lang="en-US" sz="2000" dirty="0" smtClean="0">
                <a:solidFill>
                  <a:schemeClr val="accent3"/>
                </a:solidFill>
                <a:hlinkClick r:id="rId3"/>
              </a:rPr>
              <a:t>https://www.bookshare.org/signUpOrganization</a:t>
            </a:r>
            <a:r>
              <a:rPr lang="en-US" sz="2000" dirty="0" smtClean="0">
                <a:solidFill>
                  <a:schemeClr val="accent3"/>
                </a:solidFill>
              </a:rPr>
              <a:t> </a:t>
            </a:r>
            <a:endParaRPr lang="en-US" sz="2000" dirty="0">
              <a:solidFill>
                <a:schemeClr val="accent3"/>
              </a:solidFill>
            </a:endParaRPr>
          </a:p>
        </p:txBody>
      </p:sp>
      <p:pic>
        <p:nvPicPr>
          <p:cNvPr id="4" name="Picture 3" descr="Image of Bookshare sign up page for organizati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652100"/>
            <a:ext cx="7981721" cy="4572000"/>
          </a:xfrm>
          <a:prstGeom prst="rect">
            <a:avLst/>
          </a:prstGeom>
          <a:ln>
            <a:solidFill>
              <a:schemeClr val="tx1"/>
            </a:solidFill>
          </a:ln>
        </p:spPr>
      </p:pic>
    </p:spTree>
    <p:extLst>
      <p:ext uri="{BB962C8B-B14F-4D97-AF65-F5344CB8AC3E}">
        <p14:creationId xmlns:p14="http://schemas.microsoft.com/office/powerpoint/2010/main" val="4135823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bg1"/>
                </a:solidFill>
              </a:rPr>
              <a:t>Get Started</a:t>
            </a:r>
            <a:endParaRPr lang="en-US" sz="3600" dirty="0">
              <a:solidFill>
                <a:schemeClr val="bg1"/>
              </a:solidFill>
            </a:endParaRPr>
          </a:p>
        </p:txBody>
      </p:sp>
      <p:sp>
        <p:nvSpPr>
          <p:cNvPr id="3" name="Content Placeholder 2"/>
          <p:cNvSpPr>
            <a:spLocks noGrp="1"/>
          </p:cNvSpPr>
          <p:nvPr>
            <p:ph idx="1"/>
          </p:nvPr>
        </p:nvSpPr>
        <p:spPr>
          <a:xfrm>
            <a:off x="365216" y="1556700"/>
            <a:ext cx="8550184" cy="4165600"/>
          </a:xfrm>
        </p:spPr>
        <p:txBody>
          <a:bodyPr/>
          <a:lstStyle/>
          <a:p>
            <a:pPr lvl="0"/>
            <a:r>
              <a:rPr lang="en-US" dirty="0"/>
              <a:t>Sign-up for an individual membership or organizational membership account.</a:t>
            </a:r>
          </a:p>
          <a:p>
            <a:pPr lvl="0"/>
            <a:r>
              <a:rPr lang="en-US" dirty="0" smtClean="0"/>
              <a:t>Learn how to find and request books.</a:t>
            </a:r>
          </a:p>
          <a:p>
            <a:pPr lvl="0"/>
            <a:r>
              <a:rPr lang="en-US" dirty="0" smtClean="0"/>
              <a:t>Learn how to read books on your own (individual members)</a:t>
            </a:r>
          </a:p>
          <a:p>
            <a:pPr lvl="0"/>
            <a:r>
              <a:rPr lang="en-US" dirty="0" smtClean="0"/>
              <a:t>Learn how to help others read </a:t>
            </a:r>
            <a:r>
              <a:rPr lang="en-US" dirty="0" err="1" smtClean="0"/>
              <a:t>Bookshare</a:t>
            </a:r>
            <a:r>
              <a:rPr lang="en-US" dirty="0" smtClean="0"/>
              <a:t> books (organizational membership)</a:t>
            </a:r>
          </a:p>
          <a:p>
            <a:pPr lvl="0"/>
            <a:r>
              <a:rPr lang="en-US" dirty="0" smtClean="0"/>
              <a:t>Find out about </a:t>
            </a:r>
            <a:r>
              <a:rPr lang="en-US" dirty="0"/>
              <a:t>compatible reading tools (</a:t>
            </a:r>
            <a:r>
              <a:rPr lang="en-US" dirty="0">
                <a:solidFill>
                  <a:srgbClr val="FF0000"/>
                </a:solidFill>
                <a:hlinkClick r:id="rId3"/>
              </a:rPr>
              <a:t>https://</a:t>
            </a:r>
            <a:r>
              <a:rPr lang="en-US" dirty="0" smtClean="0">
                <a:solidFill>
                  <a:srgbClr val="FF0000"/>
                </a:solidFill>
                <a:hlinkClick r:id="rId3"/>
              </a:rPr>
              <a:t>www.bookshare.org/cms/node/545</a:t>
            </a:r>
            <a:r>
              <a:rPr lang="en-US" dirty="0" smtClean="0"/>
              <a:t>)</a:t>
            </a:r>
            <a:r>
              <a:rPr lang="en-US" dirty="0" smtClean="0">
                <a:solidFill>
                  <a:srgbClr val="FF0000"/>
                </a:solidFill>
              </a:rPr>
              <a:t> </a:t>
            </a:r>
          </a:p>
          <a:p>
            <a:pPr lvl="0"/>
            <a:endParaRPr lang="en-US" dirty="0"/>
          </a:p>
          <a:p>
            <a:pPr lvl="0"/>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3F5C8A02-DE10-4E58-AB30-F78DCEE38DE3}" type="slidenum">
              <a:rPr lang="en-US" altLang="en-US" smtClean="0"/>
              <a:pPr>
                <a:defRPr/>
              </a:pPr>
              <a:t>46</a:t>
            </a:fld>
            <a:endParaRPr lang="en-US" alt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241925"/>
            <a:ext cx="748665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57490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bg1"/>
                </a:solidFill>
              </a:rPr>
              <a:t>Help </a:t>
            </a:r>
            <a:r>
              <a:rPr lang="en-US" dirty="0">
                <a:solidFill>
                  <a:schemeClr val="bg1"/>
                </a:solidFill>
              </a:rPr>
              <a:t>and FAQ’s</a:t>
            </a:r>
            <a:r>
              <a:rPr lang="en-US" dirty="0"/>
              <a:t/>
            </a:r>
            <a:br>
              <a:rPr lang="en-US" dirty="0"/>
            </a:br>
            <a:r>
              <a:rPr lang="en-US" sz="1800" dirty="0">
                <a:solidFill>
                  <a:schemeClr val="accent3"/>
                </a:solidFill>
              </a:rPr>
              <a:t>https://</a:t>
            </a:r>
            <a:r>
              <a:rPr lang="en-US" sz="1800" dirty="0" smtClean="0">
                <a:solidFill>
                  <a:schemeClr val="accent3"/>
                </a:solidFill>
              </a:rPr>
              <a:t>www.bookshare.org/cms/help-center</a:t>
            </a:r>
            <a:endParaRPr lang="en-US" sz="1800" dirty="0">
              <a:solidFill>
                <a:schemeClr val="accent3"/>
              </a:solidFill>
            </a:endParaRPr>
          </a:p>
        </p:txBody>
      </p:sp>
      <p:sp>
        <p:nvSpPr>
          <p:cNvPr id="3" name="Content Placeholder 2"/>
          <p:cNvSpPr>
            <a:spLocks noGrp="1"/>
          </p:cNvSpPr>
          <p:nvPr>
            <p:ph idx="1"/>
          </p:nvPr>
        </p:nvSpPr>
        <p:spPr/>
        <p:txBody>
          <a:bodyPr/>
          <a:lstStyle/>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47</a:t>
            </a:fld>
            <a:endParaRPr lang="en-US"/>
          </a:p>
        </p:txBody>
      </p:sp>
      <p:pic>
        <p:nvPicPr>
          <p:cNvPr id="5" name="Picture 4"/>
          <p:cNvPicPr>
            <a:picLocks noChangeAspect="1"/>
          </p:cNvPicPr>
          <p:nvPr/>
        </p:nvPicPr>
        <p:blipFill>
          <a:blip r:embed="rId3"/>
          <a:stretch>
            <a:fillRect/>
          </a:stretch>
        </p:blipFill>
        <p:spPr>
          <a:xfrm>
            <a:off x="414337" y="1362075"/>
            <a:ext cx="8315325" cy="4810125"/>
          </a:xfrm>
          <a:prstGeom prst="rect">
            <a:avLst/>
          </a:prstGeom>
          <a:ln>
            <a:solidFill>
              <a:schemeClr val="tx1"/>
            </a:solidFill>
          </a:ln>
        </p:spPr>
      </p:pic>
    </p:spTree>
    <p:extLst>
      <p:ext uri="{BB962C8B-B14F-4D97-AF65-F5344CB8AC3E}">
        <p14:creationId xmlns:p14="http://schemas.microsoft.com/office/powerpoint/2010/main" val="18593356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bg1"/>
                </a:solidFill>
              </a:rPr>
              <a:t>The Help Center</a:t>
            </a:r>
            <a:endParaRPr lang="en-US" sz="3600" dirty="0">
              <a:solidFill>
                <a:schemeClr val="bg1"/>
              </a:solidFill>
            </a:endParaRPr>
          </a:p>
        </p:txBody>
      </p:sp>
      <p:sp>
        <p:nvSpPr>
          <p:cNvPr id="3" name="Content Placeholder 2"/>
          <p:cNvSpPr>
            <a:spLocks noGrp="1"/>
          </p:cNvSpPr>
          <p:nvPr>
            <p:ph idx="1"/>
          </p:nvPr>
        </p:nvSpPr>
        <p:spPr>
          <a:xfrm>
            <a:off x="650966" y="1750060"/>
            <a:ext cx="7772400" cy="4165600"/>
          </a:xfrm>
        </p:spPr>
        <p:txBody>
          <a:bodyPr/>
          <a:lstStyle/>
          <a:p>
            <a:pPr lvl="0"/>
            <a:r>
              <a:rPr lang="en-US" dirty="0" smtClean="0"/>
              <a:t>Find answers to your questions.</a:t>
            </a:r>
          </a:p>
          <a:p>
            <a:pPr lvl="0"/>
            <a:r>
              <a:rPr lang="en-US" dirty="0" smtClean="0"/>
              <a:t>Search by topic area.</a:t>
            </a:r>
          </a:p>
          <a:p>
            <a:pPr lvl="0"/>
            <a:r>
              <a:rPr lang="en-US" dirty="0" smtClean="0"/>
              <a:t>Fill out request or call </a:t>
            </a:r>
            <a:r>
              <a:rPr lang="en-US" dirty="0" err="1" smtClean="0"/>
              <a:t>Bookshare</a:t>
            </a:r>
            <a:r>
              <a:rPr lang="en-US" dirty="0" smtClean="0"/>
              <a:t> with a question.</a:t>
            </a:r>
          </a:p>
          <a:p>
            <a:pPr lvl="0"/>
            <a:r>
              <a:rPr lang="en-US" dirty="0" smtClean="0"/>
              <a:t>Request a book.</a:t>
            </a:r>
          </a:p>
          <a:p>
            <a:pPr lvl="0"/>
            <a:r>
              <a:rPr lang="en-US" dirty="0" smtClean="0"/>
              <a:t>Find training and learning resources (</a:t>
            </a:r>
            <a:r>
              <a:rPr lang="en-US" dirty="0" err="1" smtClean="0"/>
              <a:t>Bookshare</a:t>
            </a:r>
            <a:r>
              <a:rPr lang="en-US" dirty="0" smtClean="0"/>
              <a:t> Academy)</a:t>
            </a:r>
          </a:p>
          <a:p>
            <a:pPr lvl="0"/>
            <a:r>
              <a:rPr lang="en-US" dirty="0" smtClean="0"/>
              <a:t>Submit product feedback.</a:t>
            </a:r>
          </a:p>
          <a:p>
            <a:pPr lvl="0"/>
            <a:endParaRPr lang="en-US" dirty="0" smtClean="0">
              <a:solidFill>
                <a:srgbClr val="FF0000"/>
              </a:solidFill>
            </a:endParaRPr>
          </a:p>
          <a:p>
            <a:pPr lvl="0"/>
            <a:endParaRPr lang="en-US" dirty="0"/>
          </a:p>
          <a:p>
            <a:pPr lvl="0"/>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3F5C8A02-DE10-4E58-AB30-F78DCEE38DE3}" type="slidenum">
              <a:rPr lang="en-US" altLang="en-US" smtClean="0"/>
              <a:pPr>
                <a:defRPr/>
              </a:pPr>
              <a:t>48</a:t>
            </a:fld>
            <a:endParaRPr lang="en-US" altLang="en-US"/>
          </a:p>
        </p:txBody>
      </p:sp>
    </p:spTree>
    <p:extLst>
      <p:ext uri="{BB962C8B-B14F-4D97-AF65-F5344CB8AC3E}">
        <p14:creationId xmlns:p14="http://schemas.microsoft.com/office/powerpoint/2010/main" val="13044822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380999"/>
            <a:ext cx="7965415" cy="838201"/>
          </a:xfrm>
        </p:spPr>
        <p:txBody>
          <a:bodyPr/>
          <a:lstStyle/>
          <a:p>
            <a:pPr algn="l"/>
            <a:r>
              <a:rPr lang="en-US" dirty="0" smtClean="0">
                <a:solidFill>
                  <a:schemeClr val="bg1"/>
                </a:solidFill>
              </a:rPr>
              <a:t>Training and Resources</a:t>
            </a:r>
            <a:r>
              <a:rPr lang="en-US" sz="2000" dirty="0"/>
              <a:t/>
            </a:r>
            <a:br>
              <a:rPr lang="en-US" sz="2000" dirty="0"/>
            </a:br>
            <a:r>
              <a:rPr lang="en-US" sz="1600" dirty="0">
                <a:solidFill>
                  <a:schemeClr val="accent3"/>
                </a:solidFill>
              </a:rPr>
              <a:t>https://www.bookshare.org/cms/help-center/training-and-resources</a:t>
            </a:r>
          </a:p>
        </p:txBody>
      </p:sp>
      <p:pic>
        <p:nvPicPr>
          <p:cNvPr id="5" name="Content Placeholder 4" descr="Image of Bookshare Academy in Training and Resources on Bookshare website."/>
          <p:cNvPicPr>
            <a:picLocks noGrp="1" noChangeAspect="1"/>
          </p:cNvPicPr>
          <p:nvPr>
            <p:ph idx="1"/>
          </p:nvPr>
        </p:nvPicPr>
        <p:blipFill rotWithShape="1">
          <a:blip r:embed="rId3">
            <a:extLst>
              <a:ext uri="{28A0092B-C50C-407E-A947-70E740481C1C}">
                <a14:useLocalDpi xmlns:a14="http://schemas.microsoft.com/office/drawing/2010/main" val="0"/>
              </a:ext>
            </a:extLst>
          </a:blip>
          <a:srcRect l="980" t="7089" r="980" b="5885"/>
          <a:stretch/>
        </p:blipFill>
        <p:spPr>
          <a:xfrm>
            <a:off x="353328" y="1363287"/>
            <a:ext cx="8284031" cy="4754880"/>
          </a:xfrm>
          <a:ln>
            <a:solidFill>
              <a:schemeClr val="tx1"/>
            </a:solidFill>
          </a:ln>
        </p:spPr>
      </p:pic>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49</a:t>
            </a:fld>
            <a:endParaRPr lang="en-US"/>
          </a:p>
        </p:txBody>
      </p:sp>
    </p:spTree>
    <p:extLst>
      <p:ext uri="{BB962C8B-B14F-4D97-AF65-F5344CB8AC3E}">
        <p14:creationId xmlns:p14="http://schemas.microsoft.com/office/powerpoint/2010/main" val="14788889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12"/>
          </p:nvPr>
        </p:nvSpPr>
        <p:spPr/>
        <p:txBody>
          <a:bodyPr/>
          <a:lstStyle/>
          <a:p>
            <a:pPr>
              <a:defRPr/>
            </a:pPr>
            <a:fld id="{C4C51E55-94F1-4D99-8A50-7B6C50578A6F}" type="slidenum">
              <a:rPr lang="en-US"/>
              <a:pPr>
                <a:defRPr/>
              </a:pPr>
              <a:t>5</a:t>
            </a:fld>
            <a:endParaRPr lang="en-US"/>
          </a:p>
        </p:txBody>
      </p:sp>
      <p:sp>
        <p:nvSpPr>
          <p:cNvPr id="18434" name="Rectangle 13"/>
          <p:cNvSpPr>
            <a:spLocks noGrp="1" noChangeArrowheads="1"/>
          </p:cNvSpPr>
          <p:nvPr>
            <p:ph type="body" idx="4294967295"/>
          </p:nvPr>
        </p:nvSpPr>
        <p:spPr>
          <a:xfrm>
            <a:off x="266700" y="1714500"/>
            <a:ext cx="8229600" cy="3352800"/>
          </a:xfrm>
          <a:prstGeom prst="rect">
            <a:avLst/>
          </a:prstGeom>
        </p:spPr>
        <p:txBody>
          <a:bodyPr/>
          <a:lstStyle/>
          <a:p>
            <a:pPr eaLnBrk="1" hangingPunct="1"/>
            <a:r>
              <a:rPr lang="en-US" dirty="0" smtClean="0"/>
              <a:t>Understand Bookshare and its eligibility criteria and membership options</a:t>
            </a:r>
          </a:p>
          <a:p>
            <a:pPr eaLnBrk="1" hangingPunct="1"/>
            <a:r>
              <a:rPr lang="en-US" dirty="0" smtClean="0"/>
              <a:t>Use the Bookshare online tools to manage your account and reading lists</a:t>
            </a:r>
          </a:p>
          <a:p>
            <a:pPr eaLnBrk="1" hangingPunct="1"/>
            <a:r>
              <a:rPr lang="en-US" dirty="0" smtClean="0"/>
              <a:t>Search and request books from the </a:t>
            </a:r>
            <a:r>
              <a:rPr lang="en-US" dirty="0" err="1" smtClean="0"/>
              <a:t>Bookshare</a:t>
            </a:r>
            <a:r>
              <a:rPr lang="en-US" dirty="0" smtClean="0"/>
              <a:t> online library</a:t>
            </a:r>
          </a:p>
          <a:p>
            <a:pPr eaLnBrk="1" hangingPunct="1"/>
            <a:r>
              <a:rPr lang="en-US" dirty="0" smtClean="0"/>
              <a:t>Download digitally accessible materials and find the right tools for your students</a:t>
            </a:r>
          </a:p>
          <a:p>
            <a:pPr eaLnBrk="1" hangingPunct="1"/>
            <a:r>
              <a:rPr lang="en-US" dirty="0" smtClean="0"/>
              <a:t>Prepare students for transition</a:t>
            </a:r>
          </a:p>
          <a:p>
            <a:pPr eaLnBrk="1" hangingPunct="1"/>
            <a:endParaRPr lang="en-US" sz="2000" dirty="0" smtClean="0"/>
          </a:p>
          <a:p>
            <a:pPr eaLnBrk="1" hangingPunct="1">
              <a:buFont typeface="Wingdings" pitchFamily="2" charset="2"/>
              <a:buNone/>
            </a:pPr>
            <a:endParaRPr lang="en-US" dirty="0" smtClean="0"/>
          </a:p>
        </p:txBody>
      </p:sp>
      <p:sp>
        <p:nvSpPr>
          <p:cNvPr id="18435" name="Rectangle 2"/>
          <p:cNvSpPr>
            <a:spLocks noGrp="1" noChangeArrowheads="1"/>
          </p:cNvSpPr>
          <p:nvPr>
            <p:ph type="title" idx="4294967295"/>
          </p:nvPr>
        </p:nvSpPr>
        <p:spPr>
          <a:xfrm>
            <a:off x="723900" y="152400"/>
            <a:ext cx="7772400" cy="990600"/>
          </a:xfrm>
        </p:spPr>
        <p:txBody>
          <a:bodyPr/>
          <a:lstStyle/>
          <a:p>
            <a:pPr eaLnBrk="1" hangingPunct="1"/>
            <a:r>
              <a:rPr lang="en-US" sz="3600" dirty="0" smtClean="0">
                <a:solidFill>
                  <a:schemeClr val="bg1"/>
                </a:solidFill>
              </a:rPr>
              <a:t>Workshop Outcomes</a:t>
            </a:r>
          </a:p>
        </p:txBody>
      </p:sp>
      <p:sp>
        <p:nvSpPr>
          <p:cNvPr id="18436" name="Rectangle 5"/>
          <p:cNvSpPr>
            <a:spLocks noChangeArrowheads="1"/>
          </p:cNvSpPr>
          <p:nvPr/>
        </p:nvSpPr>
        <p:spPr bwMode="auto">
          <a:xfrm>
            <a:off x="533400" y="5638800"/>
            <a:ext cx="8153400" cy="457200"/>
          </a:xfrm>
          <a:prstGeom prst="rect">
            <a:avLst/>
          </a:prstGeom>
          <a:noFill/>
          <a:ln w="9525">
            <a:noFill/>
            <a:miter lim="800000"/>
            <a:headEnd/>
            <a:tailEnd/>
          </a:ln>
        </p:spPr>
        <p:txBody>
          <a:bodyPr>
            <a:spAutoFit/>
          </a:bodyPr>
          <a:lstStyle/>
          <a:p>
            <a:pPr algn="ctr" eaLnBrk="0" hangingPunct="0"/>
            <a:r>
              <a:rPr lang="en-US" sz="1200" b="1" dirty="0">
                <a:cs typeface="ＭＳ Ｐゴシック"/>
              </a:rPr>
              <a:t>Bookshare is a project of </a:t>
            </a:r>
            <a:r>
              <a:rPr lang="en-US" sz="1200" b="1" dirty="0" err="1">
                <a:cs typeface="ＭＳ Ｐゴシック"/>
              </a:rPr>
              <a:t>Benetech</a:t>
            </a:r>
            <a:r>
              <a:rPr lang="en-US" sz="1200" b="1" dirty="0">
                <a:cs typeface="ＭＳ Ｐゴシック"/>
              </a:rPr>
              <a:t> - </a:t>
            </a:r>
            <a:r>
              <a:rPr lang="en-US" sz="1200" dirty="0">
                <a:cs typeface="ＭＳ Ｐゴシック"/>
                <a:hlinkClick r:id="rId3"/>
              </a:rPr>
              <a:t>www.benetech.org</a:t>
            </a:r>
            <a:endParaRPr lang="en-US" sz="1200" dirty="0">
              <a:cs typeface="ＭＳ Ｐゴシック"/>
            </a:endParaRPr>
          </a:p>
          <a:p>
            <a:pPr algn="ctr" eaLnBrk="0" hangingPunct="0"/>
            <a:r>
              <a:rPr lang="en-US" sz="1200" b="1" dirty="0" err="1">
                <a:cs typeface="ＭＳ Ｐゴシック"/>
              </a:rPr>
              <a:t>Benetech’s</a:t>
            </a:r>
            <a:r>
              <a:rPr lang="en-US" sz="1200" b="1" dirty="0">
                <a:cs typeface="ＭＳ Ｐゴシック"/>
              </a:rPr>
              <a:t> nonprofit motto:</a:t>
            </a:r>
            <a:r>
              <a:rPr lang="en-US" sz="1200" b="1" i="1" dirty="0">
                <a:cs typeface="ＭＳ Ｐゴシック"/>
              </a:rPr>
              <a:t> Technology Serving Humanity</a:t>
            </a:r>
          </a:p>
        </p:txBody>
      </p:sp>
    </p:spTree>
    <p:extLst>
      <p:ext uri="{BB962C8B-B14F-4D97-AF65-F5344CB8AC3E}">
        <p14:creationId xmlns:p14="http://schemas.microsoft.com/office/powerpoint/2010/main" val="1800681380"/>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257"/>
            <a:ext cx="8686800" cy="1105243"/>
          </a:xfrm>
        </p:spPr>
        <p:txBody>
          <a:bodyPr/>
          <a:lstStyle/>
          <a:p>
            <a:r>
              <a:rPr lang="en-US" sz="3600" dirty="0" err="1" smtClean="0">
                <a:solidFill>
                  <a:schemeClr val="bg1"/>
                </a:solidFill>
              </a:rPr>
              <a:t>Bookshare</a:t>
            </a:r>
            <a:r>
              <a:rPr lang="en-US" sz="3600" dirty="0" smtClean="0">
                <a:solidFill>
                  <a:schemeClr val="bg1"/>
                </a:solidFill>
              </a:rPr>
              <a:t> Academy: The New Home for Training Resources</a:t>
            </a:r>
            <a:endParaRPr lang="en-US" sz="3600" dirty="0">
              <a:solidFill>
                <a:schemeClr val="bg1"/>
              </a:solidFill>
            </a:endParaRPr>
          </a:p>
        </p:txBody>
      </p:sp>
      <p:sp>
        <p:nvSpPr>
          <p:cNvPr id="3" name="Content Placeholder 2"/>
          <p:cNvSpPr>
            <a:spLocks noGrp="1"/>
          </p:cNvSpPr>
          <p:nvPr>
            <p:ph idx="1"/>
          </p:nvPr>
        </p:nvSpPr>
        <p:spPr>
          <a:xfrm>
            <a:off x="685800" y="1930400"/>
            <a:ext cx="7772400" cy="4165600"/>
          </a:xfrm>
        </p:spPr>
        <p:txBody>
          <a:bodyPr/>
          <a:lstStyle/>
          <a:p>
            <a:pPr lvl="0"/>
            <a:r>
              <a:rPr lang="en-US" dirty="0" smtClean="0"/>
              <a:t>Find online courses and partner resources</a:t>
            </a:r>
          </a:p>
          <a:p>
            <a:r>
              <a:rPr lang="en-US" dirty="0" smtClean="0"/>
              <a:t>View videos </a:t>
            </a:r>
            <a:r>
              <a:rPr lang="en-US" dirty="0"/>
              <a:t>and </a:t>
            </a:r>
            <a:r>
              <a:rPr lang="en-US" dirty="0" smtClean="0"/>
              <a:t>webinars</a:t>
            </a:r>
          </a:p>
          <a:p>
            <a:pPr lvl="0"/>
            <a:r>
              <a:rPr lang="en-US" dirty="0" smtClean="0"/>
              <a:t>Access Tools for Trainers</a:t>
            </a:r>
          </a:p>
          <a:p>
            <a:pPr lvl="1"/>
            <a:r>
              <a:rPr lang="en-US" dirty="0" smtClean="0"/>
              <a:t>Field </a:t>
            </a:r>
            <a:r>
              <a:rPr lang="en-US" dirty="0"/>
              <a:t>Trainer Resources</a:t>
            </a:r>
          </a:p>
          <a:p>
            <a:pPr lvl="1"/>
            <a:r>
              <a:rPr lang="en-US" dirty="0" smtClean="0"/>
              <a:t>Mentor </a:t>
            </a:r>
            <a:r>
              <a:rPr lang="en-US" dirty="0"/>
              <a:t>Teacher Program Resources</a:t>
            </a:r>
          </a:p>
          <a:p>
            <a:pPr lvl="1"/>
            <a:r>
              <a:rPr lang="en-US" dirty="0" smtClean="0"/>
              <a:t>Parent </a:t>
            </a:r>
            <a:r>
              <a:rPr lang="en-US" dirty="0"/>
              <a:t>Ambassador Program Resources</a:t>
            </a:r>
          </a:p>
          <a:p>
            <a:pPr lvl="1"/>
            <a:r>
              <a:rPr lang="en-US" dirty="0" smtClean="0"/>
              <a:t>Pre-Service </a:t>
            </a:r>
            <a:r>
              <a:rPr lang="en-US" dirty="0"/>
              <a:t>Teacher Resources</a:t>
            </a:r>
          </a:p>
          <a:p>
            <a:pPr marL="0" lvl="0" indent="0">
              <a:buNone/>
            </a:pPr>
            <a:endParaRPr lang="en-US" dirty="0" smtClean="0"/>
          </a:p>
          <a:p>
            <a:pPr lvl="0"/>
            <a:endParaRPr lang="en-US" dirty="0"/>
          </a:p>
          <a:p>
            <a:pPr lvl="0"/>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3F5C8A02-DE10-4E58-AB30-F78DCEE38DE3}" type="slidenum">
              <a:rPr lang="en-US" altLang="en-US" smtClean="0"/>
              <a:pPr>
                <a:defRPr/>
              </a:pPr>
              <a:t>50</a:t>
            </a:fld>
            <a:endParaRPr lang="en-US" altLang="en-US"/>
          </a:p>
        </p:txBody>
      </p:sp>
    </p:spTree>
    <p:extLst>
      <p:ext uri="{BB962C8B-B14F-4D97-AF65-F5344CB8AC3E}">
        <p14:creationId xmlns:p14="http://schemas.microsoft.com/office/powerpoint/2010/main" val="2346713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Log-In to </a:t>
            </a:r>
            <a:r>
              <a:rPr lang="en-US" dirty="0" err="1" smtClean="0">
                <a:solidFill>
                  <a:schemeClr val="bg1"/>
                </a:solidFill>
              </a:rPr>
              <a:t>Bookshare</a:t>
            </a:r>
            <a:r>
              <a:rPr lang="en-US" dirty="0" smtClean="0">
                <a:solidFill>
                  <a:schemeClr val="bg1"/>
                </a:solidFill>
              </a:rPr>
              <a:t> Website</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51</a:t>
            </a:fld>
            <a:endParaRPr lang="en-US"/>
          </a:p>
        </p:txBody>
      </p:sp>
      <p:pic>
        <p:nvPicPr>
          <p:cNvPr id="5" name="Content Placeholder 4" descr="Image of the Bookshare homepage."/>
          <p:cNvPicPr>
            <a:picLocks noChangeAspect="1"/>
          </p:cNvPicPr>
          <p:nvPr/>
        </p:nvPicPr>
        <p:blipFill rotWithShape="1">
          <a:blip r:embed="rId2"/>
          <a:srcRect b="52935"/>
          <a:stretch/>
        </p:blipFill>
        <p:spPr>
          <a:xfrm>
            <a:off x="0" y="2143125"/>
            <a:ext cx="8258291" cy="2443162"/>
          </a:xfrm>
          <a:prstGeom prst="rect">
            <a:avLst/>
          </a:prstGeom>
          <a:ln>
            <a:solidFill>
              <a:schemeClr val="tx1"/>
            </a:solidFill>
          </a:ln>
        </p:spPr>
      </p:pic>
      <p:sp>
        <p:nvSpPr>
          <p:cNvPr id="6" name="Rectangle 5"/>
          <p:cNvSpPr/>
          <p:nvPr/>
        </p:nvSpPr>
        <p:spPr>
          <a:xfrm>
            <a:off x="6215063" y="2257425"/>
            <a:ext cx="842962" cy="357188"/>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575" y="2614613"/>
            <a:ext cx="1647825" cy="2324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18861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12"/>
          </p:nvPr>
        </p:nvSpPr>
        <p:spPr/>
        <p:txBody>
          <a:bodyPr/>
          <a:lstStyle/>
          <a:p>
            <a:pPr>
              <a:defRPr/>
            </a:pPr>
            <a:fld id="{05E09F9F-4C56-48D5-B05E-9954D913BC2C}" type="slidenum">
              <a:rPr lang="en-US"/>
              <a:pPr>
                <a:defRPr/>
              </a:pPr>
              <a:t>52</a:t>
            </a:fld>
            <a:endParaRPr lang="en-US"/>
          </a:p>
        </p:txBody>
      </p:sp>
      <p:sp>
        <p:nvSpPr>
          <p:cNvPr id="99330" name="Rectangle 2"/>
          <p:cNvSpPr>
            <a:spLocks noGrp="1" noChangeArrowheads="1"/>
          </p:cNvSpPr>
          <p:nvPr>
            <p:ph type="title" idx="4294967295"/>
          </p:nvPr>
        </p:nvSpPr>
        <p:spPr>
          <a:xfrm>
            <a:off x="304800" y="350838"/>
            <a:ext cx="8839200" cy="990600"/>
          </a:xfrm>
        </p:spPr>
        <p:txBody>
          <a:bodyPr>
            <a:normAutofit fontScale="90000"/>
          </a:bodyPr>
          <a:lstStyle/>
          <a:p>
            <a:r>
              <a:rPr lang="en-US" dirty="0" smtClean="0">
                <a:solidFill>
                  <a:schemeClr val="bg1"/>
                </a:solidFill>
              </a:rPr>
              <a:t>Can’t Find or Remember Your Password? </a:t>
            </a:r>
            <a:endParaRPr lang="en-US" sz="1600" b="0" dirty="0" smtClean="0">
              <a:solidFill>
                <a:schemeClr val="bg1"/>
              </a:solidFill>
            </a:endParaRPr>
          </a:p>
        </p:txBody>
      </p:sp>
      <p:sp>
        <p:nvSpPr>
          <p:cNvPr id="99331" name="Rectangle 3"/>
          <p:cNvSpPr>
            <a:spLocks noGrp="1" noChangeArrowheads="1"/>
          </p:cNvSpPr>
          <p:nvPr>
            <p:ph type="body" idx="4294967295"/>
          </p:nvPr>
        </p:nvSpPr>
        <p:spPr>
          <a:xfrm>
            <a:off x="279829" y="1539875"/>
            <a:ext cx="5410200" cy="5181600"/>
          </a:xfrm>
          <a:prstGeom prst="rect">
            <a:avLst/>
          </a:prstGeom>
        </p:spPr>
        <p:txBody>
          <a:bodyPr/>
          <a:lstStyle/>
          <a:p>
            <a:r>
              <a:rPr lang="en-US" sz="2400" dirty="0" smtClean="0"/>
              <a:t>Welcome email contains link to set password</a:t>
            </a:r>
          </a:p>
          <a:p>
            <a:pPr lvl="1"/>
            <a:r>
              <a:rPr lang="en-US" sz="2000" dirty="0" smtClean="0"/>
              <a:t>Forget your password? </a:t>
            </a:r>
            <a:br>
              <a:rPr lang="en-US" sz="2000" dirty="0" smtClean="0"/>
            </a:br>
            <a:r>
              <a:rPr lang="en-US" sz="2000" dirty="0" smtClean="0"/>
              <a:t>Use link.</a:t>
            </a:r>
          </a:p>
          <a:p>
            <a:pPr lvl="1"/>
            <a:r>
              <a:rPr lang="en-US" sz="2000" dirty="0" smtClean="0"/>
              <a:t>Watch for second email with new reset link</a:t>
            </a:r>
          </a:p>
          <a:p>
            <a:pPr lvl="1"/>
            <a:r>
              <a:rPr lang="en-US" dirty="0" smtClean="0"/>
              <a:t>Check SPAM folder</a:t>
            </a:r>
          </a:p>
          <a:p>
            <a:pPr lvl="1"/>
            <a:r>
              <a:rPr lang="en-US" dirty="0" smtClean="0"/>
              <a:t>If emails blocked, contact us </a:t>
            </a:r>
            <a:r>
              <a:rPr lang="en-US" sz="1800" dirty="0" smtClean="0">
                <a:hlinkClick r:id="rId3"/>
              </a:rPr>
              <a:t>http://www.bookshare.org/contactUs</a:t>
            </a:r>
            <a:endParaRPr lang="en-US" sz="1800" dirty="0" smtClean="0"/>
          </a:p>
          <a:p>
            <a:r>
              <a:rPr lang="en-US" sz="2200" b="1" dirty="0" smtClean="0">
                <a:solidFill>
                  <a:srgbClr val="FF0000"/>
                </a:solidFill>
              </a:rPr>
              <a:t>Don’t share log-in!</a:t>
            </a:r>
          </a:p>
          <a:p>
            <a:endParaRPr lang="en-US" sz="1800" b="1" dirty="0" smtClean="0">
              <a:solidFill>
                <a:srgbClr val="FF0000"/>
              </a:solidFill>
            </a:endParaRPr>
          </a:p>
          <a:p>
            <a:pPr>
              <a:buFont typeface="Wingdings" pitchFamily="2" charset="2"/>
              <a:buNone/>
            </a:pPr>
            <a:r>
              <a:rPr lang="en-US" sz="2400" dirty="0" smtClean="0"/>
              <a:t> </a:t>
            </a:r>
          </a:p>
        </p:txBody>
      </p:sp>
      <p:pic>
        <p:nvPicPr>
          <p:cNvPr id="3" name="Picture 2" descr="Image of log in and fogot password on Bookshare home page."/>
          <p:cNvPicPr>
            <a:picLocks/>
          </p:cNvPicPr>
          <p:nvPr/>
        </p:nvPicPr>
        <p:blipFill rotWithShape="1">
          <a:blip r:embed="rId4"/>
          <a:srcRect l="3041" r="-3041"/>
          <a:stretch/>
        </p:blipFill>
        <p:spPr>
          <a:xfrm>
            <a:off x="5623725" y="1114035"/>
            <a:ext cx="3474720" cy="4206240"/>
          </a:xfrm>
          <a:prstGeom prst="rect">
            <a:avLst/>
          </a:prstGeom>
        </p:spPr>
      </p:pic>
      <p:sp>
        <p:nvSpPr>
          <p:cNvPr id="6" name="Oval 5"/>
          <p:cNvSpPr/>
          <p:nvPr/>
        </p:nvSpPr>
        <p:spPr>
          <a:xfrm>
            <a:off x="5257800" y="3581400"/>
            <a:ext cx="22479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endCxn id="6" idx="1"/>
          </p:cNvCxnSpPr>
          <p:nvPr/>
        </p:nvCxnSpPr>
        <p:spPr>
          <a:xfrm>
            <a:off x="3581400" y="2362200"/>
            <a:ext cx="2005597" cy="13642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8323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2888"/>
            <a:ext cx="8686800" cy="1105243"/>
          </a:xfrm>
        </p:spPr>
        <p:txBody>
          <a:bodyPr/>
          <a:lstStyle/>
          <a:p>
            <a:r>
              <a:rPr lang="en-US" dirty="0" smtClean="0">
                <a:solidFill>
                  <a:schemeClr val="bg1"/>
                </a:solidFill>
              </a:rPr>
              <a:t>Using the Demo Account</a:t>
            </a:r>
            <a:endParaRPr lang="en-US" dirty="0">
              <a:solidFill>
                <a:schemeClr val="bg1"/>
              </a:solidFill>
            </a:endParaRPr>
          </a:p>
        </p:txBody>
      </p:sp>
      <p:sp>
        <p:nvSpPr>
          <p:cNvPr id="4" name="Content Placeholder 3"/>
          <p:cNvSpPr>
            <a:spLocks noGrp="1"/>
          </p:cNvSpPr>
          <p:nvPr>
            <p:ph idx="1"/>
          </p:nvPr>
        </p:nvSpPr>
        <p:spPr>
          <a:xfrm>
            <a:off x="685800" y="1857374"/>
            <a:ext cx="7772400" cy="4238625"/>
          </a:xfrm>
        </p:spPr>
        <p:txBody>
          <a:bodyPr/>
          <a:lstStyle/>
          <a:p>
            <a:pPr marL="342900" lvl="1" indent="-342900">
              <a:buFont typeface="Arial"/>
              <a:buChar char="•"/>
              <a:defRPr/>
            </a:pPr>
            <a:r>
              <a:rPr lang="en-US" sz="3600" dirty="0"/>
              <a:t>Log in - </a:t>
            </a:r>
            <a:r>
              <a:rPr lang="en-US" sz="3600" dirty="0">
                <a:hlinkClick r:id="rId2"/>
              </a:rPr>
              <a:t>orgdemo@bookshare.org</a:t>
            </a:r>
            <a:endParaRPr lang="en-US" sz="3600" dirty="0"/>
          </a:p>
          <a:p>
            <a:pPr marL="342900" lvl="1" indent="-342900">
              <a:buFont typeface="Arial"/>
              <a:buChar char="•"/>
              <a:defRPr/>
            </a:pPr>
            <a:r>
              <a:rPr lang="en-US" sz="3600" dirty="0"/>
              <a:t>Password - demo480</a:t>
            </a:r>
          </a:p>
          <a:p>
            <a:endParaRPr lang="en-US" sz="3600" dirty="0"/>
          </a:p>
        </p:txBody>
      </p:sp>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53</a:t>
            </a:fld>
            <a:endParaRPr lang="en-US"/>
          </a:p>
        </p:txBody>
      </p:sp>
    </p:spTree>
    <p:extLst>
      <p:ext uri="{BB962C8B-B14F-4D97-AF65-F5344CB8AC3E}">
        <p14:creationId xmlns:p14="http://schemas.microsoft.com/office/powerpoint/2010/main" val="10144934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12"/>
          </p:nvPr>
        </p:nvSpPr>
        <p:spPr/>
        <p:txBody>
          <a:bodyPr/>
          <a:lstStyle/>
          <a:p>
            <a:pPr>
              <a:defRPr/>
            </a:pPr>
            <a:fld id="{F870FB47-C1A6-460A-8146-0D979FB2373E}" type="slidenum">
              <a:rPr lang="en-US"/>
              <a:pPr>
                <a:defRPr/>
              </a:pPr>
              <a:t>54</a:t>
            </a:fld>
            <a:endParaRPr lang="en-US"/>
          </a:p>
        </p:txBody>
      </p:sp>
      <p:sp>
        <p:nvSpPr>
          <p:cNvPr id="76802" name="Rectangle 2"/>
          <p:cNvSpPr>
            <a:spLocks noGrp="1" noChangeArrowheads="1"/>
          </p:cNvSpPr>
          <p:nvPr>
            <p:ph type="title" idx="4294967295"/>
          </p:nvPr>
        </p:nvSpPr>
        <p:spPr>
          <a:xfrm>
            <a:off x="381000" y="152400"/>
            <a:ext cx="8397240" cy="990600"/>
          </a:xfrm>
        </p:spPr>
        <p:txBody>
          <a:bodyPr/>
          <a:lstStyle/>
          <a:p>
            <a:r>
              <a:rPr lang="en-US" sz="3600" dirty="0" smtClean="0">
                <a:solidFill>
                  <a:schemeClr val="bg1"/>
                </a:solidFill>
              </a:rPr>
              <a:t>My </a:t>
            </a:r>
            <a:r>
              <a:rPr lang="en-US" sz="3600" dirty="0" err="1" smtClean="0">
                <a:solidFill>
                  <a:schemeClr val="bg1"/>
                </a:solidFill>
              </a:rPr>
              <a:t>Bookshare</a:t>
            </a:r>
            <a:r>
              <a:rPr lang="en-US" sz="3600" dirty="0" smtClean="0">
                <a:solidFill>
                  <a:schemeClr val="bg1"/>
                </a:solidFill>
              </a:rPr>
              <a:t>: Managing Your </a:t>
            </a:r>
            <a:r>
              <a:rPr lang="en-US" sz="3600" dirty="0" err="1" smtClean="0">
                <a:solidFill>
                  <a:schemeClr val="bg1"/>
                </a:solidFill>
              </a:rPr>
              <a:t>Bookshare</a:t>
            </a:r>
            <a:r>
              <a:rPr lang="en-US" sz="3600" dirty="0" smtClean="0">
                <a:solidFill>
                  <a:schemeClr val="bg1"/>
                </a:solidFill>
              </a:rPr>
              <a:t> Account</a:t>
            </a:r>
          </a:p>
        </p:txBody>
      </p:sp>
      <p:pic>
        <p:nvPicPr>
          <p:cNvPr id="2" name="Picture 1" descr="Image of My Bookshare for Sponsors."/>
          <p:cNvPicPr>
            <a:picLocks noChangeAspect="1"/>
          </p:cNvPicPr>
          <p:nvPr/>
        </p:nvPicPr>
        <p:blipFill rotWithShape="1">
          <a:blip r:embed="rId3">
            <a:extLst>
              <a:ext uri="{28A0092B-C50C-407E-A947-70E740481C1C}">
                <a14:useLocalDpi xmlns:a14="http://schemas.microsoft.com/office/drawing/2010/main" val="0"/>
              </a:ext>
            </a:extLst>
          </a:blip>
          <a:srcRect l="4183" r="10495"/>
          <a:stretch/>
        </p:blipFill>
        <p:spPr>
          <a:xfrm>
            <a:off x="381000" y="1601152"/>
            <a:ext cx="8503920" cy="4937760"/>
          </a:xfrm>
          <a:prstGeom prst="rect">
            <a:avLst/>
          </a:prstGeom>
          <a:ln>
            <a:solidFill>
              <a:schemeClr val="tx1"/>
            </a:solidFill>
          </a:ln>
        </p:spPr>
      </p:pic>
      <p:sp>
        <p:nvSpPr>
          <p:cNvPr id="3" name="Oval 2"/>
          <p:cNvSpPr/>
          <p:nvPr/>
        </p:nvSpPr>
        <p:spPr>
          <a:xfrm>
            <a:off x="7718474" y="1527810"/>
            <a:ext cx="1295400" cy="6019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2418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2"/>
          </p:nvPr>
        </p:nvSpPr>
        <p:spPr/>
        <p:txBody>
          <a:bodyPr/>
          <a:lstStyle/>
          <a:p>
            <a:pPr>
              <a:defRPr/>
            </a:pPr>
            <a:fld id="{85D15E71-7E2B-42F8-9696-8B199510B6A1}" type="slidenum">
              <a:rPr lang="en-US"/>
              <a:pPr>
                <a:defRPr/>
              </a:pPr>
              <a:t>55</a:t>
            </a:fld>
            <a:endParaRPr lang="en-US"/>
          </a:p>
        </p:txBody>
      </p:sp>
      <p:sp>
        <p:nvSpPr>
          <p:cNvPr id="78850" name="Rectangle 2"/>
          <p:cNvSpPr>
            <a:spLocks noGrp="1" noChangeArrowheads="1"/>
          </p:cNvSpPr>
          <p:nvPr>
            <p:ph type="title" idx="4294967295"/>
          </p:nvPr>
        </p:nvSpPr>
        <p:spPr>
          <a:xfrm>
            <a:off x="990600" y="193964"/>
            <a:ext cx="6781800" cy="1066800"/>
          </a:xfrm>
        </p:spPr>
        <p:txBody>
          <a:bodyPr/>
          <a:lstStyle/>
          <a:p>
            <a:pPr eaLnBrk="1" hangingPunct="1"/>
            <a:r>
              <a:rPr lang="en-US" sz="3600" dirty="0" smtClean="0">
                <a:solidFill>
                  <a:schemeClr val="bg1"/>
                </a:solidFill>
              </a:rPr>
              <a:t>Member Roster</a:t>
            </a:r>
          </a:p>
        </p:txBody>
      </p:sp>
      <p:pic>
        <p:nvPicPr>
          <p:cNvPr id="2" name="Picture 1" descr="Image of Member Roster on My Bookshare page."/>
          <p:cNvPicPr>
            <a:picLocks noChangeAspect="1"/>
          </p:cNvPicPr>
          <p:nvPr/>
        </p:nvPicPr>
        <p:blipFill rotWithShape="1">
          <a:blip r:embed="rId3">
            <a:extLst>
              <a:ext uri="{28A0092B-C50C-407E-A947-70E740481C1C}">
                <a14:useLocalDpi xmlns:a14="http://schemas.microsoft.com/office/drawing/2010/main" val="0"/>
              </a:ext>
            </a:extLst>
          </a:blip>
          <a:srcRect l="4998" r="6575"/>
          <a:stretch/>
        </p:blipFill>
        <p:spPr>
          <a:xfrm>
            <a:off x="672941" y="1472883"/>
            <a:ext cx="7767638" cy="3822627"/>
          </a:xfrm>
          <a:prstGeom prst="rect">
            <a:avLst/>
          </a:prstGeom>
          <a:ln>
            <a:solidFill>
              <a:schemeClr val="tx1"/>
            </a:solidFill>
          </a:ln>
        </p:spPr>
      </p:pic>
      <p:sp>
        <p:nvSpPr>
          <p:cNvPr id="3" name="Down Arrow 2"/>
          <p:cNvSpPr/>
          <p:nvPr/>
        </p:nvSpPr>
        <p:spPr>
          <a:xfrm rot="5220000">
            <a:off x="1745931" y="3050502"/>
            <a:ext cx="182880" cy="381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4800" y="5353348"/>
            <a:ext cx="8503920" cy="923330"/>
          </a:xfrm>
          <a:prstGeom prst="rect">
            <a:avLst/>
          </a:prstGeom>
          <a:noFill/>
          <a:ln>
            <a:solidFill>
              <a:schemeClr val="tx1"/>
            </a:solidFill>
          </a:ln>
        </p:spPr>
        <p:txBody>
          <a:bodyPr wrap="square" rtlCol="0">
            <a:spAutoFit/>
          </a:bodyPr>
          <a:lstStyle/>
          <a:p>
            <a:r>
              <a:rPr lang="en-US" b="1" dirty="0" smtClean="0"/>
              <a:t>Note: </a:t>
            </a:r>
            <a:r>
              <a:rPr lang="en-US" dirty="0" smtClean="0"/>
              <a:t>This may look different if you are a private school or a educational organization. You may be required to submit documentation to </a:t>
            </a:r>
            <a:r>
              <a:rPr lang="en-US" dirty="0" err="1"/>
              <a:t>B</a:t>
            </a:r>
            <a:r>
              <a:rPr lang="en-US" dirty="0" err="1" smtClean="0"/>
              <a:t>ookshare</a:t>
            </a:r>
            <a:r>
              <a:rPr lang="en-US" dirty="0" smtClean="0"/>
              <a:t> for students to be added to the account. </a:t>
            </a:r>
            <a:endParaRPr lang="en-US" dirty="0"/>
          </a:p>
        </p:txBody>
      </p:sp>
    </p:spTree>
    <p:extLst>
      <p:ext uri="{BB962C8B-B14F-4D97-AF65-F5344CB8AC3E}">
        <p14:creationId xmlns:p14="http://schemas.microsoft.com/office/powerpoint/2010/main" val="4133874106"/>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381000"/>
            <a:ext cx="7772400" cy="990600"/>
          </a:xfrm>
        </p:spPr>
        <p:txBody>
          <a:bodyPr/>
          <a:lstStyle/>
          <a:p>
            <a:r>
              <a:rPr lang="en-US" sz="4400" dirty="0" smtClean="0">
                <a:solidFill>
                  <a:schemeClr val="bg1"/>
                </a:solidFill>
              </a:rPr>
              <a:t>Practice</a:t>
            </a:r>
            <a:endParaRPr lang="en-US" sz="4400" dirty="0">
              <a:solidFill>
                <a:schemeClr val="bg1"/>
              </a:solidFill>
            </a:endParaRPr>
          </a:p>
        </p:txBody>
      </p:sp>
      <p:sp>
        <p:nvSpPr>
          <p:cNvPr id="4" name="Content Placeholder 3"/>
          <p:cNvSpPr>
            <a:spLocks noGrp="1"/>
          </p:cNvSpPr>
          <p:nvPr>
            <p:ph idx="1"/>
          </p:nvPr>
        </p:nvSpPr>
        <p:spPr>
          <a:xfrm>
            <a:off x="685800" y="1658023"/>
            <a:ext cx="7772400" cy="5257800"/>
          </a:xfrm>
        </p:spPr>
        <p:txBody>
          <a:bodyPr/>
          <a:lstStyle/>
          <a:p>
            <a:r>
              <a:rPr lang="en-US" dirty="0" smtClean="0"/>
              <a:t>View your account information and make any necessary updates</a:t>
            </a:r>
          </a:p>
          <a:p>
            <a:r>
              <a:rPr lang="en-US" dirty="0" smtClean="0"/>
              <a:t>Add members to your organizational account</a:t>
            </a:r>
          </a:p>
          <a:p>
            <a:pPr lvl="1"/>
            <a:r>
              <a:rPr lang="en-US" dirty="0" smtClean="0"/>
              <a:t>If using the demo account use fake information</a:t>
            </a:r>
          </a:p>
          <a:p>
            <a:pPr lvl="1"/>
            <a:r>
              <a:rPr lang="en-US" dirty="0" smtClean="0"/>
              <a:t>If your students information is already in there confirm that it is correct</a:t>
            </a:r>
          </a:p>
          <a:p>
            <a:r>
              <a:rPr lang="en-US" dirty="0" smtClean="0"/>
              <a:t>Add students you work with to your </a:t>
            </a:r>
            <a:r>
              <a:rPr lang="en-US" dirty="0" err="1" smtClean="0"/>
              <a:t>Quicklist</a:t>
            </a:r>
            <a:endParaRPr lang="en-US" dirty="0" smtClean="0"/>
          </a:p>
          <a:p>
            <a:endParaRPr lang="en-US" sz="3200" dirty="0" smtClean="0"/>
          </a:p>
          <a:p>
            <a:endParaRPr lang="en-US" dirty="0"/>
          </a:p>
        </p:txBody>
      </p:sp>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56</a:t>
            </a:fld>
            <a:endParaRPr lang="en-US"/>
          </a:p>
        </p:txBody>
      </p:sp>
      <p:sp>
        <p:nvSpPr>
          <p:cNvPr id="6" name="TextBox 5"/>
          <p:cNvSpPr txBox="1"/>
          <p:nvPr/>
        </p:nvSpPr>
        <p:spPr>
          <a:xfrm>
            <a:off x="457200" y="4971355"/>
            <a:ext cx="7772400" cy="1384995"/>
          </a:xfrm>
          <a:prstGeom prst="rect">
            <a:avLst/>
          </a:prstGeom>
          <a:noFill/>
          <a:ln>
            <a:solidFill>
              <a:schemeClr val="tx1"/>
            </a:solidFill>
          </a:ln>
        </p:spPr>
        <p:txBody>
          <a:bodyPr wrap="square" rtlCol="0">
            <a:spAutoFit/>
          </a:bodyPr>
          <a:lstStyle/>
          <a:p>
            <a:pPr marL="342900" indent="-342900" fontAlgn="base">
              <a:spcBef>
                <a:spcPts val="1176"/>
              </a:spcBef>
              <a:spcAft>
                <a:spcPct val="0"/>
              </a:spcAft>
              <a:buFont typeface="Arial"/>
              <a:buChar char="•"/>
              <a:defRPr/>
            </a:pPr>
            <a:r>
              <a:rPr lang="en-US" sz="2400" b="1" dirty="0"/>
              <a:t>If Using Demo Account: </a:t>
            </a:r>
          </a:p>
          <a:p>
            <a:pPr marL="742950" lvl="1" indent="-285750">
              <a:spcBef>
                <a:spcPts val="1176"/>
              </a:spcBef>
              <a:buFont typeface="Courier New"/>
              <a:buChar char="o"/>
              <a:defRPr/>
            </a:pPr>
            <a:r>
              <a:rPr lang="en-US" sz="2000" dirty="0"/>
              <a:t>Log in - </a:t>
            </a:r>
            <a:r>
              <a:rPr lang="en-US" sz="2000" dirty="0" smtClean="0">
                <a:solidFill>
                  <a:srgbClr val="FF0000"/>
                </a:solidFill>
                <a:hlinkClick r:id="rId3"/>
              </a:rPr>
              <a:t>orgdemo@bookshare.org</a:t>
            </a:r>
            <a:endParaRPr lang="en-US" sz="2000" dirty="0" smtClean="0">
              <a:solidFill>
                <a:srgbClr val="FF0000"/>
              </a:solidFill>
            </a:endParaRPr>
          </a:p>
          <a:p>
            <a:pPr marL="742950" lvl="1" indent="-285750">
              <a:spcBef>
                <a:spcPts val="1176"/>
              </a:spcBef>
              <a:buFont typeface="Courier New"/>
              <a:buChar char="o"/>
              <a:defRPr/>
            </a:pPr>
            <a:r>
              <a:rPr lang="en-US" sz="2000" dirty="0" smtClean="0"/>
              <a:t>Password </a:t>
            </a:r>
            <a:r>
              <a:rPr lang="en-US" sz="2000" dirty="0"/>
              <a:t>- </a:t>
            </a:r>
            <a:r>
              <a:rPr lang="en-US" sz="2000" dirty="0" smtClean="0"/>
              <a:t>demo480</a:t>
            </a:r>
            <a:endParaRPr lang="en-US" sz="2000" dirty="0"/>
          </a:p>
        </p:txBody>
      </p:sp>
    </p:spTree>
    <p:extLst>
      <p:ext uri="{BB962C8B-B14F-4D97-AF65-F5344CB8AC3E}">
        <p14:creationId xmlns:p14="http://schemas.microsoft.com/office/powerpoint/2010/main" val="37815943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381000"/>
            <a:ext cx="7772400" cy="4953000"/>
          </a:xfrm>
        </p:spPr>
        <p:txBody>
          <a:bodyPr/>
          <a:lstStyle/>
          <a:p>
            <a:r>
              <a:rPr lang="en-US" sz="4400" dirty="0" smtClean="0"/>
              <a:t>Module </a:t>
            </a:r>
            <a:r>
              <a:rPr lang="en-US" sz="4400" dirty="0"/>
              <a:t>2:</a:t>
            </a:r>
            <a:br>
              <a:rPr lang="en-US" sz="4400" dirty="0"/>
            </a:br>
            <a:r>
              <a:rPr lang="en-US" sz="4400" dirty="0"/>
              <a:t>How to find the books your students </a:t>
            </a:r>
            <a:r>
              <a:rPr lang="en-US" sz="4400" dirty="0" smtClean="0"/>
              <a:t>need?</a:t>
            </a:r>
            <a:r>
              <a:rPr lang="en-US" sz="4400" dirty="0"/>
              <a:t/>
            </a:r>
            <a:br>
              <a:rPr lang="en-US" sz="4400" dirty="0"/>
            </a:br>
            <a:endParaRPr lang="en-US" sz="4400" dirty="0"/>
          </a:p>
        </p:txBody>
      </p:sp>
      <p:sp>
        <p:nvSpPr>
          <p:cNvPr id="4" name="Content Placeholder 3"/>
          <p:cNvSpPr>
            <a:spLocks noGrp="1"/>
          </p:cNvSpPr>
          <p:nvPr>
            <p:ph idx="1"/>
          </p:nvPr>
        </p:nvSpPr>
        <p:spPr>
          <a:xfrm>
            <a:off x="685800" y="1219200"/>
            <a:ext cx="7772400" cy="5257800"/>
          </a:xfrm>
        </p:spPr>
        <p:txBody>
          <a:bodyPr/>
          <a:lstStyle/>
          <a:p>
            <a:endParaRPr lang="en-US" sz="3200" dirty="0" smtClean="0"/>
          </a:p>
          <a:p>
            <a:endParaRPr lang="en-US" dirty="0"/>
          </a:p>
        </p:txBody>
      </p:sp>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57</a:t>
            </a:fld>
            <a:endParaRPr lang="en-US"/>
          </a:p>
        </p:txBody>
      </p:sp>
    </p:spTree>
    <p:extLst>
      <p:ext uri="{BB962C8B-B14F-4D97-AF65-F5344CB8AC3E}">
        <p14:creationId xmlns:p14="http://schemas.microsoft.com/office/powerpoint/2010/main" val="25671053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12"/>
          </p:nvPr>
        </p:nvSpPr>
        <p:spPr/>
        <p:txBody>
          <a:bodyPr/>
          <a:lstStyle/>
          <a:p>
            <a:pPr>
              <a:defRPr/>
            </a:pPr>
            <a:fld id="{1C9EEED5-C24F-4405-9B1E-ACFA47432D93}" type="slidenum">
              <a:rPr lang="en-US"/>
              <a:pPr>
                <a:defRPr/>
              </a:pPr>
              <a:t>58</a:t>
            </a:fld>
            <a:endParaRPr lang="en-US"/>
          </a:p>
        </p:txBody>
      </p:sp>
      <p:sp>
        <p:nvSpPr>
          <p:cNvPr id="33794" name="Rectangle 2"/>
          <p:cNvSpPr>
            <a:spLocks noGrp="1" noChangeArrowheads="1"/>
          </p:cNvSpPr>
          <p:nvPr>
            <p:ph type="title" idx="4294967295"/>
          </p:nvPr>
        </p:nvSpPr>
        <p:spPr>
          <a:xfrm>
            <a:off x="533400" y="346164"/>
            <a:ext cx="7772400" cy="990600"/>
          </a:xfrm>
        </p:spPr>
        <p:txBody>
          <a:bodyPr/>
          <a:lstStyle/>
          <a:p>
            <a:r>
              <a:rPr lang="en-US" sz="3600" dirty="0" smtClean="0">
                <a:solidFill>
                  <a:schemeClr val="bg1"/>
                </a:solidFill>
              </a:rPr>
              <a:t>What is available in the </a:t>
            </a:r>
            <a:br>
              <a:rPr lang="en-US" sz="3600" dirty="0" smtClean="0">
                <a:solidFill>
                  <a:schemeClr val="bg1"/>
                </a:solidFill>
              </a:rPr>
            </a:br>
            <a:r>
              <a:rPr lang="en-US" sz="3600" dirty="0" err="1" smtClean="0">
                <a:solidFill>
                  <a:schemeClr val="bg1"/>
                </a:solidFill>
              </a:rPr>
              <a:t>Bookshare</a:t>
            </a:r>
            <a:r>
              <a:rPr lang="en-US" sz="3600" dirty="0" smtClean="0">
                <a:solidFill>
                  <a:schemeClr val="bg1"/>
                </a:solidFill>
              </a:rPr>
              <a:t> library?</a:t>
            </a:r>
          </a:p>
        </p:txBody>
      </p:sp>
      <p:sp>
        <p:nvSpPr>
          <p:cNvPr id="33795" name="Rectangle 3"/>
          <p:cNvSpPr>
            <a:spLocks noGrp="1" noChangeArrowheads="1"/>
          </p:cNvSpPr>
          <p:nvPr>
            <p:ph type="body" sz="half" idx="4294967295"/>
          </p:nvPr>
        </p:nvSpPr>
        <p:spPr>
          <a:xfrm>
            <a:off x="533400" y="1524000"/>
            <a:ext cx="5486400" cy="5486400"/>
          </a:xfrm>
          <a:prstGeom prst="rect">
            <a:avLst/>
          </a:prstGeom>
        </p:spPr>
        <p:txBody>
          <a:bodyPr/>
          <a:lstStyle/>
          <a:p>
            <a:pPr>
              <a:lnSpc>
                <a:spcPct val="90000"/>
              </a:lnSpc>
            </a:pPr>
            <a:r>
              <a:rPr lang="en-US" sz="1600" dirty="0" smtClean="0"/>
              <a:t>Textbooks</a:t>
            </a:r>
          </a:p>
          <a:p>
            <a:pPr lvl="1">
              <a:lnSpc>
                <a:spcPct val="90000"/>
              </a:lnSpc>
              <a:buFont typeface="Wingdings" pitchFamily="2" charset="2"/>
              <a:buChar char="§"/>
            </a:pPr>
            <a:r>
              <a:rPr lang="en-US" sz="1600" dirty="0" smtClean="0"/>
              <a:t>More than 5,000 NIMAC textbooks with images</a:t>
            </a:r>
          </a:p>
          <a:p>
            <a:pPr lvl="1">
              <a:lnSpc>
                <a:spcPct val="90000"/>
              </a:lnSpc>
              <a:buFont typeface="Wingdings" pitchFamily="2" charset="2"/>
              <a:buChar char="§"/>
            </a:pPr>
            <a:r>
              <a:rPr lang="en-US" sz="1600" dirty="0" smtClean="0"/>
              <a:t>More than 8,000 non-NIMAC textbooks</a:t>
            </a:r>
          </a:p>
          <a:p>
            <a:pPr lvl="1">
              <a:lnSpc>
                <a:spcPct val="90000"/>
              </a:lnSpc>
              <a:buFont typeface="Wingdings" pitchFamily="2" charset="2"/>
              <a:buChar char="§"/>
            </a:pPr>
            <a:r>
              <a:rPr lang="en-US" sz="1600" dirty="0" smtClean="0"/>
              <a:t>Contributions from universities and schools</a:t>
            </a:r>
          </a:p>
          <a:p>
            <a:pPr>
              <a:lnSpc>
                <a:spcPct val="90000"/>
              </a:lnSpc>
            </a:pPr>
            <a:r>
              <a:rPr lang="en-US" sz="1600" dirty="0" smtClean="0"/>
              <a:t>Teacher-Recommended Reading</a:t>
            </a:r>
          </a:p>
          <a:p>
            <a:pPr>
              <a:lnSpc>
                <a:spcPct val="90000"/>
              </a:lnSpc>
            </a:pPr>
            <a:r>
              <a:rPr lang="en-US" sz="1600" dirty="0" smtClean="0"/>
              <a:t>Special Collections</a:t>
            </a:r>
          </a:p>
          <a:p>
            <a:pPr lvl="1">
              <a:lnSpc>
                <a:spcPct val="90000"/>
              </a:lnSpc>
              <a:buFont typeface="Wingdings" pitchFamily="2" charset="2"/>
              <a:buChar char="§"/>
            </a:pPr>
            <a:r>
              <a:rPr lang="en-US" sz="1600" dirty="0" smtClean="0"/>
              <a:t>New York Times Best Sellers</a:t>
            </a:r>
          </a:p>
          <a:p>
            <a:pPr lvl="1">
              <a:lnSpc>
                <a:spcPct val="90000"/>
              </a:lnSpc>
              <a:buFont typeface="Wingdings" pitchFamily="2" charset="2"/>
              <a:buChar char="§"/>
            </a:pPr>
            <a:r>
              <a:rPr lang="en-US" sz="1600" dirty="0" smtClean="0"/>
              <a:t>Newbery Winners </a:t>
            </a:r>
          </a:p>
          <a:p>
            <a:pPr lvl="1">
              <a:lnSpc>
                <a:spcPct val="90000"/>
              </a:lnSpc>
              <a:buFont typeface="Wingdings" pitchFamily="2" charset="2"/>
              <a:buChar char="§"/>
            </a:pPr>
            <a:r>
              <a:rPr lang="en-US" sz="1600" dirty="0" smtClean="0"/>
              <a:t>Caldecott Winners</a:t>
            </a:r>
          </a:p>
          <a:p>
            <a:pPr lvl="1">
              <a:lnSpc>
                <a:spcPct val="90000"/>
              </a:lnSpc>
              <a:buFont typeface="Wingdings" pitchFamily="2" charset="2"/>
              <a:buChar char="§"/>
            </a:pPr>
            <a:r>
              <a:rPr lang="en-US" sz="1600" dirty="0" smtClean="0"/>
              <a:t>Young Reader’s Choice</a:t>
            </a:r>
          </a:p>
          <a:p>
            <a:pPr lvl="1">
              <a:lnSpc>
                <a:spcPct val="90000"/>
              </a:lnSpc>
              <a:buFont typeface="Wingdings" pitchFamily="2" charset="2"/>
              <a:buChar char="§"/>
            </a:pPr>
            <a:r>
              <a:rPr lang="en-US" sz="1600" dirty="0" smtClean="0"/>
              <a:t>Spanish books</a:t>
            </a:r>
            <a:endParaRPr lang="en-US" sz="1600" i="1" dirty="0" smtClean="0"/>
          </a:p>
          <a:p>
            <a:pPr>
              <a:lnSpc>
                <a:spcPct val="90000"/>
              </a:lnSpc>
            </a:pPr>
            <a:r>
              <a:rPr lang="en-US" sz="1600" dirty="0" smtClean="0"/>
              <a:t>Newspapers and magazines </a:t>
            </a:r>
          </a:p>
          <a:p>
            <a:pPr lvl="1">
              <a:lnSpc>
                <a:spcPct val="90000"/>
              </a:lnSpc>
              <a:buFont typeface="Wingdings" pitchFamily="2" charset="2"/>
              <a:buChar char="§"/>
            </a:pPr>
            <a:r>
              <a:rPr lang="en-US" sz="1600" dirty="0" smtClean="0"/>
              <a:t>Available through partnership with NFB </a:t>
            </a:r>
            <a:r>
              <a:rPr lang="en-US" sz="1600" dirty="0" err="1" smtClean="0"/>
              <a:t>Newsline</a:t>
            </a:r>
            <a:endParaRPr lang="en-US" sz="1600" dirty="0" smtClean="0"/>
          </a:p>
          <a:p>
            <a:pPr lvl="1">
              <a:lnSpc>
                <a:spcPct val="90000"/>
              </a:lnSpc>
              <a:buFont typeface="Wingdings" pitchFamily="2" charset="2"/>
              <a:buChar char="§"/>
            </a:pPr>
            <a:r>
              <a:rPr lang="en-US" sz="1600" dirty="0" smtClean="0"/>
              <a:t>270 national and regional newspapers and magazines</a:t>
            </a:r>
          </a:p>
        </p:txBody>
      </p:sp>
      <p:sp>
        <p:nvSpPr>
          <p:cNvPr id="33796" name="AutoShape 255"/>
          <p:cNvSpPr>
            <a:spLocks noChangeArrowheads="1"/>
          </p:cNvSpPr>
          <p:nvPr/>
        </p:nvSpPr>
        <p:spPr bwMode="auto">
          <a:xfrm>
            <a:off x="5562600" y="2057400"/>
            <a:ext cx="2590800" cy="2362200"/>
          </a:xfrm>
          <a:prstGeom prst="octagon">
            <a:avLst>
              <a:gd name="adj" fmla="val 29287"/>
            </a:avLst>
          </a:prstGeom>
          <a:solidFill>
            <a:srgbClr val="FFFF99"/>
          </a:solidFill>
          <a:ln w="28575">
            <a:solidFill>
              <a:schemeClr val="tx1"/>
            </a:solidFill>
            <a:miter lim="800000"/>
            <a:headEnd/>
            <a:tailEnd/>
          </a:ln>
        </p:spPr>
        <p:txBody>
          <a:bodyPr/>
          <a:lstStyle/>
          <a:p>
            <a:pPr algn="ctr" eaLnBrk="0" hangingPunct="0"/>
            <a:endParaRPr lang="en-US" sz="1300">
              <a:cs typeface="ＭＳ Ｐゴシック"/>
            </a:endParaRPr>
          </a:p>
        </p:txBody>
      </p:sp>
      <p:sp>
        <p:nvSpPr>
          <p:cNvPr id="33797" name="Text Box 25"/>
          <p:cNvSpPr txBox="1">
            <a:spLocks noChangeArrowheads="1"/>
          </p:cNvSpPr>
          <p:nvPr/>
        </p:nvSpPr>
        <p:spPr bwMode="auto">
          <a:xfrm>
            <a:off x="5715000" y="2514600"/>
            <a:ext cx="2286000" cy="1368425"/>
          </a:xfrm>
          <a:prstGeom prst="rect">
            <a:avLst/>
          </a:prstGeom>
          <a:noFill/>
          <a:ln w="9525">
            <a:noFill/>
            <a:miter lim="800000"/>
            <a:headEnd/>
            <a:tailEnd/>
          </a:ln>
        </p:spPr>
        <p:txBody>
          <a:bodyPr>
            <a:spAutoFit/>
          </a:bodyPr>
          <a:lstStyle/>
          <a:p>
            <a:pPr algn="ctr" eaLnBrk="0" hangingPunct="0"/>
            <a:r>
              <a:rPr lang="en-US" sz="1400" b="1" dirty="0" err="1">
                <a:cs typeface="ＭＳ Ｐゴシック"/>
              </a:rPr>
              <a:t>Bookshare</a:t>
            </a:r>
            <a:r>
              <a:rPr lang="en-US" sz="1400" b="1" dirty="0">
                <a:cs typeface="ＭＳ Ｐゴシック"/>
              </a:rPr>
              <a:t> </a:t>
            </a:r>
            <a:br>
              <a:rPr lang="en-US" sz="1400" b="1" dirty="0">
                <a:cs typeface="ＭＳ Ｐゴシック"/>
              </a:rPr>
            </a:br>
            <a:r>
              <a:rPr lang="en-US" sz="1400" b="1" dirty="0">
                <a:cs typeface="ＭＳ Ｐゴシック"/>
              </a:rPr>
              <a:t>is committed to </a:t>
            </a:r>
            <a:br>
              <a:rPr lang="en-US" sz="1400" b="1" dirty="0">
                <a:cs typeface="ＭＳ Ｐゴシック"/>
              </a:rPr>
            </a:br>
            <a:r>
              <a:rPr lang="en-US" sz="1400" b="1" dirty="0">
                <a:cs typeface="ＭＳ Ｐゴシック"/>
              </a:rPr>
              <a:t>high-quality books.  Please report any quality issues on the book download page.</a:t>
            </a:r>
          </a:p>
        </p:txBody>
      </p:sp>
    </p:spTree>
    <p:extLst>
      <p:ext uri="{BB962C8B-B14F-4D97-AF65-F5344CB8AC3E}">
        <p14:creationId xmlns:p14="http://schemas.microsoft.com/office/powerpoint/2010/main" val="232013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3795">
                                            <p:txEl>
                                              <p:pRg st="0" end="0"/>
                                            </p:txEl>
                                          </p:spTgt>
                                        </p:tgtEl>
                                        <p:attrNameLst>
                                          <p:attrName>ppt_c</p:attrName>
                                        </p:attrNameLst>
                                      </p:cBhvr>
                                      <p:to>
                                        <a:schemeClr val="bg2"/>
                                      </p:to>
                                    </p:animClr>
                                  </p:subTnLst>
                                </p:cTn>
                              </p:par>
                              <p:par>
                                <p:cTn id="7" presetID="1" presetClass="entr" presetSubtype="0" fill="hold" nodeType="withEffect">
                                  <p:stCondLst>
                                    <p:cond delay="0"/>
                                  </p:stCondLst>
                                  <p:childTnLst>
                                    <p:set>
                                      <p:cBhvr>
                                        <p:cTn id="8" dur="1" fill="hold">
                                          <p:stCondLst>
                                            <p:cond delay="0"/>
                                          </p:stCondLst>
                                        </p:cTn>
                                        <p:tgtEl>
                                          <p:spTgt spid="3379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3795">
                                            <p:txEl>
                                              <p:pRg st="1" end="1"/>
                                            </p:txEl>
                                          </p:spTgt>
                                        </p:tgtEl>
                                        <p:attrNameLst>
                                          <p:attrName>ppt_c</p:attrName>
                                        </p:attrNameLst>
                                      </p:cBhvr>
                                      <p:to>
                                        <a:schemeClr val="bg2"/>
                                      </p:to>
                                    </p:animClr>
                                  </p:subTnLst>
                                </p:cTn>
                              </p:par>
                              <p:par>
                                <p:cTn id="9" presetID="1" presetClass="entr" presetSubtype="0" fill="hold" nodeType="with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3795">
                                            <p:txEl>
                                              <p:pRg st="2" end="2"/>
                                            </p:txEl>
                                          </p:spTgt>
                                        </p:tgtEl>
                                        <p:attrNameLst>
                                          <p:attrName>ppt_c</p:attrName>
                                        </p:attrNameLst>
                                      </p:cBhvr>
                                      <p:to>
                                        <a:schemeClr val="bg2"/>
                                      </p:to>
                                    </p:animClr>
                                  </p:subTnLst>
                                </p:cTn>
                              </p:par>
                              <p:par>
                                <p:cTn id="11" presetID="1" presetClass="entr" presetSubtype="0" fill="hold" nodeType="withEffect">
                                  <p:stCondLst>
                                    <p:cond delay="0"/>
                                  </p:stCondLst>
                                  <p:childTnLst>
                                    <p:set>
                                      <p:cBhvr>
                                        <p:cTn id="12" dur="1" fill="hold">
                                          <p:stCondLst>
                                            <p:cond delay="0"/>
                                          </p:stCondLst>
                                        </p:cTn>
                                        <p:tgtEl>
                                          <p:spTgt spid="3379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3795">
                                            <p:txEl>
                                              <p:pRg st="3" end="3"/>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79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3795">
                                            <p:txEl>
                                              <p:pRg st="4" end="4"/>
                                            </p:txEl>
                                          </p:spTgt>
                                        </p:tgtEl>
                                        <p:attrNameLst>
                                          <p:attrName>ppt_c</p:attrName>
                                        </p:attrNameLst>
                                      </p:cBhvr>
                                      <p:to>
                                        <a:schemeClr val="bg2"/>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795">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3795">
                                            <p:txEl>
                                              <p:pRg st="5" end="5"/>
                                            </p:txEl>
                                          </p:spTgt>
                                        </p:tgtEl>
                                        <p:attrNameLst>
                                          <p:attrName>ppt_c</p:attrName>
                                        </p:attrNameLst>
                                      </p:cBhvr>
                                      <p:to>
                                        <a:schemeClr val="bg2"/>
                                      </p:to>
                                    </p:animClr>
                                  </p:subTnLst>
                                </p:cTn>
                              </p:par>
                              <p:par>
                                <p:cTn id="21" presetID="1" presetClass="entr" presetSubtype="0" fill="hold" nodeType="withEffect">
                                  <p:stCondLst>
                                    <p:cond delay="0"/>
                                  </p:stCondLst>
                                  <p:childTnLst>
                                    <p:set>
                                      <p:cBhvr>
                                        <p:cTn id="22" dur="1" fill="hold">
                                          <p:stCondLst>
                                            <p:cond delay="0"/>
                                          </p:stCondLst>
                                        </p:cTn>
                                        <p:tgtEl>
                                          <p:spTgt spid="33795">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3795">
                                            <p:txEl>
                                              <p:pRg st="6" end="6"/>
                                            </p:txEl>
                                          </p:spTgt>
                                        </p:tgtEl>
                                        <p:attrNameLst>
                                          <p:attrName>ppt_c</p:attrName>
                                        </p:attrNameLst>
                                      </p:cBhvr>
                                      <p:to>
                                        <a:schemeClr val="bg2"/>
                                      </p:to>
                                    </p:animClr>
                                  </p:subTnLst>
                                </p:cTn>
                              </p:par>
                              <p:par>
                                <p:cTn id="23" presetID="1" presetClass="entr" presetSubtype="0" fill="hold" nodeType="withEffect">
                                  <p:stCondLst>
                                    <p:cond delay="0"/>
                                  </p:stCondLst>
                                  <p:childTnLst>
                                    <p:set>
                                      <p:cBhvr>
                                        <p:cTn id="24" dur="1" fill="hold">
                                          <p:stCondLst>
                                            <p:cond delay="0"/>
                                          </p:stCondLst>
                                        </p:cTn>
                                        <p:tgtEl>
                                          <p:spTgt spid="33795">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3795">
                                            <p:txEl>
                                              <p:pRg st="7" end="7"/>
                                            </p:txEl>
                                          </p:spTgt>
                                        </p:tgtEl>
                                        <p:attrNameLst>
                                          <p:attrName>ppt_c</p:attrName>
                                        </p:attrNameLst>
                                      </p:cBhvr>
                                      <p:to>
                                        <a:schemeClr val="bg2"/>
                                      </p:to>
                                    </p:animClr>
                                  </p:subTnLst>
                                </p:cTn>
                              </p:par>
                              <p:par>
                                <p:cTn id="25" presetID="1" presetClass="entr" presetSubtype="0" fill="hold" nodeType="withEffect">
                                  <p:stCondLst>
                                    <p:cond delay="0"/>
                                  </p:stCondLst>
                                  <p:childTnLst>
                                    <p:set>
                                      <p:cBhvr>
                                        <p:cTn id="26" dur="1" fill="hold">
                                          <p:stCondLst>
                                            <p:cond delay="0"/>
                                          </p:stCondLst>
                                        </p:cTn>
                                        <p:tgtEl>
                                          <p:spTgt spid="33795">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3795">
                                            <p:txEl>
                                              <p:pRg st="8" end="8"/>
                                            </p:txEl>
                                          </p:spTgt>
                                        </p:tgtEl>
                                        <p:attrNameLst>
                                          <p:attrName>ppt_c</p:attrName>
                                        </p:attrNameLst>
                                      </p:cBhvr>
                                      <p:to>
                                        <a:schemeClr val="bg2"/>
                                      </p:to>
                                    </p:animClr>
                                  </p:subTnLst>
                                </p:cTn>
                              </p:par>
                              <p:par>
                                <p:cTn id="27" presetID="1" presetClass="entr" presetSubtype="0" fill="hold" nodeType="withEffect">
                                  <p:stCondLst>
                                    <p:cond delay="0"/>
                                  </p:stCondLst>
                                  <p:childTnLst>
                                    <p:set>
                                      <p:cBhvr>
                                        <p:cTn id="28" dur="1" fill="hold">
                                          <p:stCondLst>
                                            <p:cond delay="0"/>
                                          </p:stCondLst>
                                        </p:cTn>
                                        <p:tgtEl>
                                          <p:spTgt spid="33795">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3795">
                                            <p:txEl>
                                              <p:pRg st="9" end="9"/>
                                            </p:txEl>
                                          </p:spTgt>
                                        </p:tgtEl>
                                        <p:attrNameLst>
                                          <p:attrName>ppt_c</p:attrName>
                                        </p:attrNameLst>
                                      </p:cBhvr>
                                      <p:to>
                                        <a:schemeClr val="bg2"/>
                                      </p:to>
                                    </p:animClr>
                                  </p:subTnLst>
                                </p:cTn>
                              </p:par>
                              <p:par>
                                <p:cTn id="29" presetID="1" presetClass="entr" presetSubtype="0" fill="hold" nodeType="withEffect">
                                  <p:stCondLst>
                                    <p:cond delay="0"/>
                                  </p:stCondLst>
                                  <p:childTnLst>
                                    <p:set>
                                      <p:cBhvr>
                                        <p:cTn id="30" dur="1" fill="hold">
                                          <p:stCondLst>
                                            <p:cond delay="0"/>
                                          </p:stCondLst>
                                        </p:cTn>
                                        <p:tgtEl>
                                          <p:spTgt spid="33795">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3795">
                                            <p:txEl>
                                              <p:pRg st="10" end="10"/>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795">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33795">
                                            <p:txEl>
                                              <p:pRg st="11" end="11"/>
                                            </p:txEl>
                                          </p:spTgt>
                                        </p:tgtEl>
                                        <p:attrNameLst>
                                          <p:attrName>ppt_c</p:attrName>
                                        </p:attrNameLst>
                                      </p:cBhvr>
                                      <p:to>
                                        <a:schemeClr val="bg2"/>
                                      </p:to>
                                    </p:animClr>
                                  </p:subTnLst>
                                </p:cTn>
                              </p:par>
                              <p:par>
                                <p:cTn id="35" presetID="1" presetClass="entr" presetSubtype="0" fill="hold" nodeType="withEffect">
                                  <p:stCondLst>
                                    <p:cond delay="0"/>
                                  </p:stCondLst>
                                  <p:childTnLst>
                                    <p:set>
                                      <p:cBhvr>
                                        <p:cTn id="36" dur="1" fill="hold">
                                          <p:stCondLst>
                                            <p:cond delay="0"/>
                                          </p:stCondLst>
                                        </p:cTn>
                                        <p:tgtEl>
                                          <p:spTgt spid="33795">
                                            <p:txEl>
                                              <p:pRg st="12" end="12"/>
                                            </p:txEl>
                                          </p:spTgt>
                                        </p:tgtEl>
                                        <p:attrNameLst>
                                          <p:attrName>style.visibility</p:attrName>
                                        </p:attrNameLst>
                                      </p:cBhvr>
                                      <p:to>
                                        <p:strVal val="visible"/>
                                      </p:to>
                                    </p:set>
                                  </p:childTnLst>
                                  <p:subTnLst>
                                    <p:animClr clrSpc="rgb" dir="cw">
                                      <p:cBhvr override="childStyle">
                                        <p:cTn dur="1" fill="hold" display="0" masterRel="nextClick" afterEffect="1"/>
                                        <p:tgtEl>
                                          <p:spTgt spid="33795">
                                            <p:txEl>
                                              <p:pRg st="12" end="12"/>
                                            </p:txEl>
                                          </p:spTgt>
                                        </p:tgtEl>
                                        <p:attrNameLst>
                                          <p:attrName>ppt_c</p:attrName>
                                        </p:attrNameLst>
                                      </p:cBhvr>
                                      <p:to>
                                        <a:schemeClr val="bg2"/>
                                      </p:to>
                                    </p:animClr>
                                  </p:subTnLst>
                                </p:cTn>
                              </p:par>
                              <p:par>
                                <p:cTn id="37" presetID="1" presetClass="entr" presetSubtype="0" fill="hold" nodeType="withEffect">
                                  <p:stCondLst>
                                    <p:cond delay="0"/>
                                  </p:stCondLst>
                                  <p:childTnLst>
                                    <p:set>
                                      <p:cBhvr>
                                        <p:cTn id="38" dur="1" fill="hold">
                                          <p:stCondLst>
                                            <p:cond delay="0"/>
                                          </p:stCondLst>
                                        </p:cTn>
                                        <p:tgtEl>
                                          <p:spTgt spid="33795">
                                            <p:txEl>
                                              <p:pRg st="13" end="13"/>
                                            </p:txEl>
                                          </p:spTgt>
                                        </p:tgtEl>
                                        <p:attrNameLst>
                                          <p:attrName>style.visibility</p:attrName>
                                        </p:attrNameLst>
                                      </p:cBhvr>
                                      <p:to>
                                        <p:strVal val="visible"/>
                                      </p:to>
                                    </p:set>
                                  </p:childTnLst>
                                  <p:subTnLst>
                                    <p:animClr clrSpc="rgb" dir="cw">
                                      <p:cBhvr override="childStyle">
                                        <p:cTn dur="1" fill="hold" display="0" masterRel="nextClick" afterEffect="1"/>
                                        <p:tgtEl>
                                          <p:spTgt spid="33795">
                                            <p:txEl>
                                              <p:pRg st="13" end="1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7"/>
          <p:cNvSpPr>
            <a:spLocks noGrp="1" noChangeArrowheads="1"/>
          </p:cNvSpPr>
          <p:nvPr>
            <p:ph type="sldNum" sz="quarter" idx="12"/>
          </p:nvPr>
        </p:nvSpPr>
        <p:spPr/>
        <p:txBody>
          <a:bodyPr/>
          <a:lstStyle/>
          <a:p>
            <a:pPr>
              <a:defRPr/>
            </a:pPr>
            <a:fld id="{501540B7-6FF7-4F10-86DD-9DCAEB6B11A5}" type="slidenum">
              <a:rPr lang="en-US"/>
              <a:pPr>
                <a:defRPr/>
              </a:pPr>
              <a:t>59</a:t>
            </a:fld>
            <a:endParaRPr lang="en-US"/>
          </a:p>
        </p:txBody>
      </p:sp>
      <p:sp>
        <p:nvSpPr>
          <p:cNvPr id="35843" name="Rectangle 2"/>
          <p:cNvSpPr>
            <a:spLocks noGrp="1" noChangeArrowheads="1"/>
          </p:cNvSpPr>
          <p:nvPr>
            <p:ph type="title" idx="4294967295"/>
          </p:nvPr>
        </p:nvSpPr>
        <p:spPr>
          <a:xfrm>
            <a:off x="381000" y="90091"/>
            <a:ext cx="8439150" cy="990600"/>
          </a:xfrm>
        </p:spPr>
        <p:txBody>
          <a:bodyPr>
            <a:normAutofit fontScale="90000"/>
          </a:bodyPr>
          <a:lstStyle/>
          <a:p>
            <a:r>
              <a:rPr lang="en-US" dirty="0" smtClean="0">
                <a:solidFill>
                  <a:schemeClr val="bg1"/>
                </a:solidFill>
              </a:rPr>
              <a:t>How Bookshare Gets Digital Books</a:t>
            </a:r>
          </a:p>
        </p:txBody>
      </p:sp>
      <p:pic>
        <p:nvPicPr>
          <p:cNvPr id="35842" name="Picture 33" descr="Image of a university building.">
            <a:hlinkClick r:id="rId3"/>
          </p:cNvPr>
          <p:cNvPicPr>
            <a:picLocks noChangeAspect="1" noChangeArrowheads="1"/>
          </p:cNvPicPr>
          <p:nvPr/>
        </p:nvPicPr>
        <p:blipFill>
          <a:blip r:embed="rId4" cstate="print"/>
          <a:srcRect/>
          <a:stretch>
            <a:fillRect/>
          </a:stretch>
        </p:blipFill>
        <p:spPr bwMode="auto">
          <a:xfrm>
            <a:off x="1752600" y="5065332"/>
            <a:ext cx="1125538" cy="1600200"/>
          </a:xfrm>
          <a:prstGeom prst="rect">
            <a:avLst/>
          </a:prstGeom>
          <a:noFill/>
          <a:ln w="9525">
            <a:noFill/>
            <a:miter lim="800000"/>
            <a:headEnd/>
            <a:tailEnd/>
          </a:ln>
        </p:spPr>
      </p:pic>
      <p:sp>
        <p:nvSpPr>
          <p:cNvPr id="35844" name="Text Box 125"/>
          <p:cNvSpPr txBox="1">
            <a:spLocks noChangeArrowheads="1"/>
          </p:cNvSpPr>
          <p:nvPr/>
        </p:nvSpPr>
        <p:spPr bwMode="auto">
          <a:xfrm>
            <a:off x="5334000" y="5410200"/>
            <a:ext cx="1528763" cy="396875"/>
          </a:xfrm>
          <a:prstGeom prst="rect">
            <a:avLst/>
          </a:prstGeom>
          <a:noFill/>
          <a:ln w="9525">
            <a:noFill/>
            <a:miter lim="800000"/>
            <a:headEnd/>
            <a:tailEnd/>
          </a:ln>
        </p:spPr>
        <p:txBody>
          <a:bodyPr>
            <a:spAutoFit/>
          </a:bodyPr>
          <a:lstStyle/>
          <a:p>
            <a:pPr eaLnBrk="0" hangingPunct="0">
              <a:spcBef>
                <a:spcPct val="50000"/>
              </a:spcBef>
            </a:pPr>
            <a:r>
              <a:rPr lang="en-US" sz="2000" b="1" u="sng">
                <a:cs typeface="ＭＳ Ｐゴシック"/>
              </a:rPr>
              <a:t>Publishers</a:t>
            </a:r>
          </a:p>
        </p:txBody>
      </p:sp>
      <p:sp>
        <p:nvSpPr>
          <p:cNvPr id="35845" name="Text Box 50"/>
          <p:cNvSpPr txBox="1">
            <a:spLocks noChangeArrowheads="1"/>
          </p:cNvSpPr>
          <p:nvPr/>
        </p:nvSpPr>
        <p:spPr bwMode="auto">
          <a:xfrm>
            <a:off x="3489588" y="3143498"/>
            <a:ext cx="1219200" cy="366713"/>
          </a:xfrm>
          <a:prstGeom prst="rect">
            <a:avLst/>
          </a:prstGeom>
          <a:noFill/>
          <a:ln w="9525">
            <a:noFill/>
            <a:miter lim="800000"/>
            <a:headEnd/>
            <a:tailEnd/>
          </a:ln>
        </p:spPr>
        <p:txBody>
          <a:bodyPr>
            <a:spAutoFit/>
          </a:bodyPr>
          <a:lstStyle/>
          <a:p>
            <a:pPr eaLnBrk="0" hangingPunct="0">
              <a:spcBef>
                <a:spcPct val="50000"/>
              </a:spcBef>
            </a:pPr>
            <a:r>
              <a:rPr lang="en-US" dirty="0">
                <a:cs typeface="ＭＳ Ｐゴシック"/>
              </a:rPr>
              <a:t>Proofread</a:t>
            </a:r>
          </a:p>
        </p:txBody>
      </p:sp>
      <p:sp>
        <p:nvSpPr>
          <p:cNvPr id="35846" name="Line 181"/>
          <p:cNvSpPr>
            <a:spLocks noChangeShapeType="1"/>
          </p:cNvSpPr>
          <p:nvPr/>
        </p:nvSpPr>
        <p:spPr bwMode="auto">
          <a:xfrm flipH="1">
            <a:off x="685800" y="3583521"/>
            <a:ext cx="1295400" cy="0"/>
          </a:xfrm>
          <a:prstGeom prst="line">
            <a:avLst/>
          </a:prstGeom>
          <a:noFill/>
          <a:ln w="28575">
            <a:solidFill>
              <a:schemeClr val="tx1"/>
            </a:solidFill>
            <a:round/>
            <a:headEnd/>
            <a:tailEnd type="oval" w="med" len="med"/>
          </a:ln>
        </p:spPr>
        <p:txBody>
          <a:bodyPr/>
          <a:lstStyle/>
          <a:p>
            <a:endParaRPr lang="en-US"/>
          </a:p>
        </p:txBody>
      </p:sp>
      <p:sp>
        <p:nvSpPr>
          <p:cNvPr id="35847" name="Text Box 91"/>
          <p:cNvSpPr txBox="1">
            <a:spLocks noChangeArrowheads="1"/>
          </p:cNvSpPr>
          <p:nvPr/>
        </p:nvSpPr>
        <p:spPr bwMode="auto">
          <a:xfrm>
            <a:off x="2895600" y="5334000"/>
            <a:ext cx="1622425" cy="396875"/>
          </a:xfrm>
          <a:prstGeom prst="rect">
            <a:avLst/>
          </a:prstGeom>
          <a:noFill/>
          <a:ln w="9525">
            <a:noFill/>
            <a:miter lim="800000"/>
            <a:headEnd/>
            <a:tailEnd/>
          </a:ln>
        </p:spPr>
        <p:txBody>
          <a:bodyPr wrap="none">
            <a:spAutoFit/>
          </a:bodyPr>
          <a:lstStyle/>
          <a:p>
            <a:pPr eaLnBrk="0" hangingPunct="0"/>
            <a:r>
              <a:rPr lang="en-US" sz="2000" b="1" u="sng">
                <a:cs typeface="ＭＳ Ｐゴシック"/>
              </a:rPr>
              <a:t>Universities</a:t>
            </a:r>
          </a:p>
        </p:txBody>
      </p:sp>
      <p:sp>
        <p:nvSpPr>
          <p:cNvPr id="35848" name="Text Box 93"/>
          <p:cNvSpPr txBox="1">
            <a:spLocks noChangeArrowheads="1"/>
          </p:cNvSpPr>
          <p:nvPr/>
        </p:nvSpPr>
        <p:spPr bwMode="auto">
          <a:xfrm>
            <a:off x="1966656" y="1458049"/>
            <a:ext cx="1498600" cy="396875"/>
          </a:xfrm>
          <a:prstGeom prst="rect">
            <a:avLst/>
          </a:prstGeom>
          <a:noFill/>
          <a:ln w="9525">
            <a:noFill/>
            <a:miter lim="800000"/>
            <a:headEnd/>
            <a:tailEnd/>
          </a:ln>
        </p:spPr>
        <p:txBody>
          <a:bodyPr wrap="none">
            <a:spAutoFit/>
          </a:bodyPr>
          <a:lstStyle/>
          <a:p>
            <a:pPr eaLnBrk="0" hangingPunct="0"/>
            <a:r>
              <a:rPr lang="en-US" sz="2000" b="1" u="sng" dirty="0" err="1">
                <a:cs typeface="ＭＳ Ｐゴシック"/>
              </a:rPr>
              <a:t>Bookshare</a:t>
            </a:r>
            <a:endParaRPr lang="en-US" sz="2000" b="1" u="sng" dirty="0">
              <a:cs typeface="ＭＳ Ｐゴシック"/>
            </a:endParaRPr>
          </a:p>
        </p:txBody>
      </p:sp>
      <p:grpSp>
        <p:nvGrpSpPr>
          <p:cNvPr id="35849" name="Group 115" descr="Image of a Bookshare logo in a globe with a stack of books."/>
          <p:cNvGrpSpPr>
            <a:grpSpLocks/>
          </p:cNvGrpSpPr>
          <p:nvPr/>
        </p:nvGrpSpPr>
        <p:grpSpPr bwMode="auto">
          <a:xfrm>
            <a:off x="6150131" y="1138064"/>
            <a:ext cx="2895600" cy="2895600"/>
            <a:chOff x="6705600" y="2743200"/>
            <a:chExt cx="2133600" cy="2068513"/>
          </a:xfrm>
        </p:grpSpPr>
        <p:pic>
          <p:nvPicPr>
            <p:cNvPr id="35863" name="Picture 6" descr="MCj03035110000[1]"/>
            <p:cNvPicPr>
              <a:picLocks noChangeAspect="1" noChangeArrowheads="1"/>
            </p:cNvPicPr>
            <p:nvPr/>
          </p:nvPicPr>
          <p:blipFill>
            <a:blip r:embed="rId5" cstate="print"/>
            <a:srcRect l="19398" t="7747" r="45628" b="58450"/>
            <a:stretch>
              <a:fillRect/>
            </a:stretch>
          </p:blipFill>
          <p:spPr bwMode="auto">
            <a:xfrm>
              <a:off x="6705600" y="2743200"/>
              <a:ext cx="2120551" cy="2068513"/>
            </a:xfrm>
            <a:prstGeom prst="rect">
              <a:avLst/>
            </a:prstGeom>
            <a:noFill/>
            <a:ln w="9525">
              <a:noFill/>
              <a:miter lim="800000"/>
              <a:headEnd/>
              <a:tailEnd/>
            </a:ln>
          </p:spPr>
        </p:pic>
        <p:pic>
          <p:nvPicPr>
            <p:cNvPr id="35864" name="Picture 7" descr="BKS-cmyk"/>
            <p:cNvPicPr>
              <a:picLocks noChangeAspect="1" noChangeArrowheads="1"/>
            </p:cNvPicPr>
            <p:nvPr/>
          </p:nvPicPr>
          <p:blipFill>
            <a:blip r:embed="rId6" cstate="print"/>
            <a:srcRect/>
            <a:stretch>
              <a:fillRect/>
            </a:stretch>
          </p:blipFill>
          <p:spPr bwMode="auto">
            <a:xfrm>
              <a:off x="6872463" y="3483546"/>
              <a:ext cx="1927616" cy="315333"/>
            </a:xfrm>
            <a:prstGeom prst="rect">
              <a:avLst/>
            </a:prstGeom>
            <a:noFill/>
            <a:ln w="9525">
              <a:noFill/>
              <a:miter lim="800000"/>
              <a:headEnd/>
              <a:tailEnd/>
            </a:ln>
          </p:spPr>
        </p:pic>
        <p:pic>
          <p:nvPicPr>
            <p:cNvPr id="35865" name="Picture 9" descr="MCj04348100000[1]"/>
            <p:cNvPicPr>
              <a:picLocks noChangeAspect="1" noChangeArrowheads="1"/>
            </p:cNvPicPr>
            <p:nvPr/>
          </p:nvPicPr>
          <p:blipFill>
            <a:blip r:embed="rId7" cstate="print"/>
            <a:srcRect/>
            <a:stretch>
              <a:fillRect/>
            </a:stretch>
          </p:blipFill>
          <p:spPr bwMode="auto">
            <a:xfrm>
              <a:off x="7482556" y="3646354"/>
              <a:ext cx="707430" cy="688933"/>
            </a:xfrm>
            <a:prstGeom prst="rect">
              <a:avLst/>
            </a:prstGeom>
            <a:noFill/>
            <a:ln w="9525">
              <a:noFill/>
              <a:miter lim="800000"/>
              <a:headEnd/>
              <a:tailEnd/>
            </a:ln>
          </p:spPr>
        </p:pic>
        <p:sp>
          <p:nvSpPr>
            <p:cNvPr id="35866" name="Rectangle 99"/>
            <p:cNvSpPr>
              <a:spLocks noChangeArrowheads="1"/>
            </p:cNvSpPr>
            <p:nvPr/>
          </p:nvSpPr>
          <p:spPr bwMode="auto">
            <a:xfrm>
              <a:off x="8490687" y="3505200"/>
              <a:ext cx="348513" cy="304800"/>
            </a:xfrm>
            <a:prstGeom prst="rect">
              <a:avLst/>
            </a:prstGeom>
            <a:solidFill>
              <a:schemeClr val="bg1"/>
            </a:solidFill>
            <a:ln w="9525">
              <a:noFill/>
              <a:miter lim="800000"/>
              <a:headEnd/>
              <a:tailEnd/>
            </a:ln>
          </p:spPr>
          <p:txBody>
            <a:bodyPr wrap="none" anchor="ctr"/>
            <a:lstStyle/>
            <a:p>
              <a:endParaRPr lang="en-US">
                <a:cs typeface="ＭＳ Ｐゴシック"/>
              </a:endParaRPr>
            </a:p>
          </p:txBody>
        </p:sp>
      </p:grpSp>
      <p:pic>
        <p:nvPicPr>
          <p:cNvPr id="35850" name="Picture 122" descr="Image of the NIMAC logo."/>
          <p:cNvPicPr>
            <a:picLocks noChangeAspect="1" noChangeArrowheads="1"/>
          </p:cNvPicPr>
          <p:nvPr/>
        </p:nvPicPr>
        <p:blipFill>
          <a:blip r:embed="rId8" cstate="print"/>
          <a:srcRect/>
          <a:stretch>
            <a:fillRect/>
          </a:stretch>
        </p:blipFill>
        <p:spPr bwMode="auto">
          <a:xfrm>
            <a:off x="381000" y="4070349"/>
            <a:ext cx="2286000" cy="830263"/>
          </a:xfrm>
          <a:prstGeom prst="rect">
            <a:avLst/>
          </a:prstGeom>
          <a:noFill/>
          <a:ln w="9525">
            <a:noFill/>
            <a:miter lim="800000"/>
            <a:headEnd/>
            <a:tailEnd/>
          </a:ln>
        </p:spPr>
      </p:pic>
      <p:pic>
        <p:nvPicPr>
          <p:cNvPr id="35851" name="Picture 2" descr="Image of teacher at a computer.">
            <a:hlinkClick r:id="rId9"/>
          </p:cNvPr>
          <p:cNvPicPr>
            <a:picLocks noChangeAspect="1" noChangeArrowheads="1"/>
          </p:cNvPicPr>
          <p:nvPr/>
        </p:nvPicPr>
        <p:blipFill>
          <a:blip r:embed="rId10" cstate="print"/>
          <a:srcRect/>
          <a:stretch>
            <a:fillRect/>
          </a:stretch>
        </p:blipFill>
        <p:spPr bwMode="auto">
          <a:xfrm>
            <a:off x="3597877" y="1705469"/>
            <a:ext cx="971550" cy="1447800"/>
          </a:xfrm>
          <a:prstGeom prst="rect">
            <a:avLst/>
          </a:prstGeom>
          <a:noFill/>
          <a:ln w="9525">
            <a:noFill/>
            <a:miter lim="800000"/>
            <a:headEnd/>
            <a:tailEnd/>
          </a:ln>
        </p:spPr>
      </p:pic>
      <p:sp>
        <p:nvSpPr>
          <p:cNvPr id="35852" name="Line 181"/>
          <p:cNvSpPr>
            <a:spLocks noChangeShapeType="1"/>
          </p:cNvSpPr>
          <p:nvPr/>
        </p:nvSpPr>
        <p:spPr bwMode="auto">
          <a:xfrm>
            <a:off x="3471830" y="1617030"/>
            <a:ext cx="2514600" cy="381000"/>
          </a:xfrm>
          <a:prstGeom prst="line">
            <a:avLst/>
          </a:prstGeom>
          <a:noFill/>
          <a:ln w="28575">
            <a:solidFill>
              <a:schemeClr val="accent2"/>
            </a:solidFill>
            <a:round/>
            <a:headEnd/>
            <a:tailEnd type="triangle" w="med" len="med"/>
          </a:ln>
        </p:spPr>
        <p:txBody>
          <a:bodyPr/>
          <a:lstStyle/>
          <a:p>
            <a:endParaRPr lang="en-US"/>
          </a:p>
        </p:txBody>
      </p:sp>
      <p:pic>
        <p:nvPicPr>
          <p:cNvPr id="35853" name="Picture 4" descr="Large Image Scanning with Special Image Scanner">
            <a:hlinkClick r:id="rId11"/>
          </p:cNvPr>
          <p:cNvPicPr>
            <a:picLocks noChangeAspect="1" noChangeArrowheads="1"/>
          </p:cNvPicPr>
          <p:nvPr/>
        </p:nvPicPr>
        <p:blipFill>
          <a:blip r:embed="rId12" cstate="print"/>
          <a:srcRect/>
          <a:stretch>
            <a:fillRect/>
          </a:stretch>
        </p:blipFill>
        <p:spPr bwMode="auto">
          <a:xfrm>
            <a:off x="1852115" y="1752772"/>
            <a:ext cx="1524000" cy="1517650"/>
          </a:xfrm>
          <a:prstGeom prst="rect">
            <a:avLst/>
          </a:prstGeom>
          <a:noFill/>
          <a:ln w="9525">
            <a:noFill/>
            <a:miter lim="800000"/>
            <a:headEnd/>
            <a:tailEnd/>
          </a:ln>
        </p:spPr>
      </p:pic>
      <p:sp>
        <p:nvSpPr>
          <p:cNvPr id="35854" name="Rectangle 110"/>
          <p:cNvSpPr>
            <a:spLocks noChangeArrowheads="1"/>
          </p:cNvSpPr>
          <p:nvPr/>
        </p:nvSpPr>
        <p:spPr bwMode="auto">
          <a:xfrm>
            <a:off x="2196103" y="3102768"/>
            <a:ext cx="704850" cy="366713"/>
          </a:xfrm>
          <a:prstGeom prst="rect">
            <a:avLst/>
          </a:prstGeom>
          <a:noFill/>
          <a:ln w="9525">
            <a:noFill/>
            <a:miter lim="800000"/>
            <a:headEnd/>
            <a:tailEnd/>
          </a:ln>
        </p:spPr>
        <p:txBody>
          <a:bodyPr wrap="none">
            <a:spAutoFit/>
          </a:bodyPr>
          <a:lstStyle/>
          <a:p>
            <a:pPr eaLnBrk="0" hangingPunct="0">
              <a:spcBef>
                <a:spcPct val="50000"/>
              </a:spcBef>
            </a:pPr>
            <a:r>
              <a:rPr lang="en-US" dirty="0">
                <a:cs typeface="ＭＳ Ｐゴシック"/>
              </a:rPr>
              <a:t>Scan</a:t>
            </a:r>
          </a:p>
        </p:txBody>
      </p:sp>
      <p:pic>
        <p:nvPicPr>
          <p:cNvPr id="35855" name="Picture 5" descr="Image of a book chopper."/>
          <p:cNvPicPr>
            <a:picLocks noChangeAspect="1" noChangeArrowheads="1"/>
          </p:cNvPicPr>
          <p:nvPr/>
        </p:nvPicPr>
        <p:blipFill>
          <a:blip r:embed="rId13" cstate="print"/>
          <a:srcRect/>
          <a:stretch>
            <a:fillRect/>
          </a:stretch>
        </p:blipFill>
        <p:spPr bwMode="auto">
          <a:xfrm>
            <a:off x="457200" y="1822811"/>
            <a:ext cx="1335088" cy="1395413"/>
          </a:xfrm>
          <a:prstGeom prst="rect">
            <a:avLst/>
          </a:prstGeom>
          <a:noFill/>
          <a:ln w="9525">
            <a:noFill/>
            <a:miter lim="800000"/>
            <a:headEnd/>
            <a:tailEnd/>
          </a:ln>
        </p:spPr>
      </p:pic>
      <p:sp>
        <p:nvSpPr>
          <p:cNvPr id="35856" name="Rectangle 112"/>
          <p:cNvSpPr>
            <a:spLocks noChangeArrowheads="1"/>
          </p:cNvSpPr>
          <p:nvPr/>
        </p:nvSpPr>
        <p:spPr bwMode="auto">
          <a:xfrm>
            <a:off x="742780" y="3194670"/>
            <a:ext cx="730250" cy="366713"/>
          </a:xfrm>
          <a:prstGeom prst="rect">
            <a:avLst/>
          </a:prstGeom>
          <a:noFill/>
          <a:ln w="9525">
            <a:noFill/>
            <a:miter lim="800000"/>
            <a:headEnd/>
            <a:tailEnd/>
          </a:ln>
        </p:spPr>
        <p:txBody>
          <a:bodyPr wrap="none">
            <a:spAutoFit/>
          </a:bodyPr>
          <a:lstStyle/>
          <a:p>
            <a:pPr eaLnBrk="0" hangingPunct="0">
              <a:spcBef>
                <a:spcPct val="50000"/>
              </a:spcBef>
            </a:pPr>
            <a:r>
              <a:rPr lang="en-US" dirty="0">
                <a:cs typeface="ＭＳ Ｐゴシック"/>
              </a:rPr>
              <a:t>Chop</a:t>
            </a:r>
          </a:p>
        </p:txBody>
      </p:sp>
      <p:sp>
        <p:nvSpPr>
          <p:cNvPr id="35857" name="Line 181"/>
          <p:cNvSpPr>
            <a:spLocks noChangeShapeType="1"/>
          </p:cNvSpPr>
          <p:nvPr/>
        </p:nvSpPr>
        <p:spPr bwMode="auto">
          <a:xfrm>
            <a:off x="3202546" y="3578155"/>
            <a:ext cx="1447800" cy="0"/>
          </a:xfrm>
          <a:prstGeom prst="line">
            <a:avLst/>
          </a:prstGeom>
          <a:noFill/>
          <a:ln w="28575">
            <a:solidFill>
              <a:schemeClr val="tx1"/>
            </a:solidFill>
            <a:round/>
            <a:headEnd/>
            <a:tailEnd type="oval" w="med" len="med"/>
          </a:ln>
        </p:spPr>
        <p:txBody>
          <a:bodyPr/>
          <a:lstStyle/>
          <a:p>
            <a:endParaRPr lang="en-US"/>
          </a:p>
        </p:txBody>
      </p:sp>
      <p:sp>
        <p:nvSpPr>
          <p:cNvPr id="35858" name="Line 181"/>
          <p:cNvSpPr>
            <a:spLocks noChangeShapeType="1"/>
          </p:cNvSpPr>
          <p:nvPr/>
        </p:nvSpPr>
        <p:spPr bwMode="auto">
          <a:xfrm flipV="1">
            <a:off x="2766371" y="3190080"/>
            <a:ext cx="3352800" cy="1295400"/>
          </a:xfrm>
          <a:prstGeom prst="line">
            <a:avLst/>
          </a:prstGeom>
          <a:noFill/>
          <a:ln w="28575">
            <a:solidFill>
              <a:schemeClr val="accent2"/>
            </a:solidFill>
            <a:round/>
            <a:headEnd/>
            <a:tailEnd type="triangle" w="med" len="med"/>
          </a:ln>
        </p:spPr>
        <p:txBody>
          <a:bodyPr/>
          <a:lstStyle/>
          <a:p>
            <a:endParaRPr lang="en-US"/>
          </a:p>
        </p:txBody>
      </p:sp>
      <p:sp>
        <p:nvSpPr>
          <p:cNvPr id="35859" name="Line 181"/>
          <p:cNvSpPr>
            <a:spLocks noChangeShapeType="1"/>
          </p:cNvSpPr>
          <p:nvPr/>
        </p:nvSpPr>
        <p:spPr bwMode="auto">
          <a:xfrm flipV="1">
            <a:off x="3657600" y="3429000"/>
            <a:ext cx="2819400" cy="1905000"/>
          </a:xfrm>
          <a:prstGeom prst="line">
            <a:avLst/>
          </a:prstGeom>
          <a:noFill/>
          <a:ln w="28575">
            <a:solidFill>
              <a:schemeClr val="accent2"/>
            </a:solidFill>
            <a:round/>
            <a:headEnd/>
            <a:tailEnd type="triangle" w="med" len="med"/>
          </a:ln>
        </p:spPr>
        <p:txBody>
          <a:bodyPr/>
          <a:lstStyle/>
          <a:p>
            <a:endParaRPr lang="en-US"/>
          </a:p>
        </p:txBody>
      </p:sp>
      <p:sp>
        <p:nvSpPr>
          <p:cNvPr id="35860" name="Line 181"/>
          <p:cNvSpPr>
            <a:spLocks noChangeShapeType="1"/>
          </p:cNvSpPr>
          <p:nvPr/>
        </p:nvSpPr>
        <p:spPr bwMode="auto">
          <a:xfrm flipV="1">
            <a:off x="6019800" y="3657600"/>
            <a:ext cx="838200" cy="1752600"/>
          </a:xfrm>
          <a:prstGeom prst="line">
            <a:avLst/>
          </a:prstGeom>
          <a:noFill/>
          <a:ln w="28575">
            <a:solidFill>
              <a:schemeClr val="accent2"/>
            </a:solidFill>
            <a:round/>
            <a:headEnd/>
            <a:tailEnd type="triangle" w="med" len="med"/>
          </a:ln>
        </p:spPr>
        <p:txBody>
          <a:bodyPr/>
          <a:lstStyle/>
          <a:p>
            <a:endParaRPr lang="en-US"/>
          </a:p>
        </p:txBody>
      </p:sp>
      <p:pic>
        <p:nvPicPr>
          <p:cNvPr id="35861" name="Picture 35" descr="Image of bookshelves at a library.">
            <a:hlinkClick r:id="rId14"/>
          </p:cNvPr>
          <p:cNvPicPr>
            <a:picLocks noChangeAspect="1" noChangeArrowheads="1"/>
          </p:cNvPicPr>
          <p:nvPr/>
        </p:nvPicPr>
        <p:blipFill>
          <a:blip r:embed="rId15" cstate="print"/>
          <a:srcRect/>
          <a:stretch>
            <a:fillRect/>
          </a:stretch>
        </p:blipFill>
        <p:spPr bwMode="auto">
          <a:xfrm>
            <a:off x="6858000" y="4194175"/>
            <a:ext cx="1917700" cy="2162175"/>
          </a:xfrm>
          <a:prstGeom prst="rect">
            <a:avLst/>
          </a:prstGeom>
          <a:noFill/>
          <a:ln w="9525">
            <a:noFill/>
            <a:miter lim="800000"/>
            <a:headEnd/>
            <a:tailEnd/>
          </a:ln>
        </p:spPr>
      </p:pic>
      <p:sp>
        <p:nvSpPr>
          <p:cNvPr id="35862" name="Text Box 26"/>
          <p:cNvSpPr txBox="1">
            <a:spLocks noChangeArrowheads="1"/>
          </p:cNvSpPr>
          <p:nvPr/>
        </p:nvSpPr>
        <p:spPr bwMode="auto">
          <a:xfrm>
            <a:off x="2000250" y="3394799"/>
            <a:ext cx="1276350" cy="366713"/>
          </a:xfrm>
          <a:prstGeom prst="rect">
            <a:avLst/>
          </a:prstGeom>
          <a:noFill/>
          <a:ln w="9525">
            <a:noFill/>
            <a:miter lim="800000"/>
            <a:headEnd/>
            <a:tailEnd/>
          </a:ln>
        </p:spPr>
        <p:txBody>
          <a:bodyPr wrap="none">
            <a:spAutoFit/>
          </a:bodyPr>
          <a:lstStyle/>
          <a:p>
            <a:r>
              <a:rPr lang="en-US" dirty="0">
                <a:cs typeface="ＭＳ Ｐゴシック"/>
              </a:rPr>
              <a:t>Volunteers</a:t>
            </a:r>
          </a:p>
        </p:txBody>
      </p:sp>
    </p:spTree>
    <p:extLst>
      <p:ext uri="{BB962C8B-B14F-4D97-AF65-F5344CB8AC3E}">
        <p14:creationId xmlns:p14="http://schemas.microsoft.com/office/powerpoint/2010/main" val="199609660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381000"/>
            <a:ext cx="7772400" cy="990600"/>
          </a:xfrm>
        </p:spPr>
        <p:txBody>
          <a:bodyPr/>
          <a:lstStyle/>
          <a:p>
            <a:r>
              <a:rPr lang="en-US" sz="4400" dirty="0" smtClean="0">
                <a:solidFill>
                  <a:schemeClr val="bg1"/>
                </a:solidFill>
              </a:rPr>
              <a:t>Four Part Training Modules</a:t>
            </a:r>
            <a:endParaRPr lang="en-US" sz="4400" dirty="0">
              <a:solidFill>
                <a:schemeClr val="bg1"/>
              </a:solidFill>
            </a:endParaRPr>
          </a:p>
        </p:txBody>
      </p:sp>
      <p:sp>
        <p:nvSpPr>
          <p:cNvPr id="4" name="Content Placeholder 3"/>
          <p:cNvSpPr>
            <a:spLocks noGrp="1"/>
          </p:cNvSpPr>
          <p:nvPr>
            <p:ph idx="1"/>
          </p:nvPr>
        </p:nvSpPr>
        <p:spPr>
          <a:xfrm>
            <a:off x="685800" y="1932709"/>
            <a:ext cx="7772400" cy="5257800"/>
          </a:xfrm>
        </p:spPr>
        <p:txBody>
          <a:bodyPr/>
          <a:lstStyle/>
          <a:p>
            <a:r>
              <a:rPr lang="en-US" dirty="0" smtClean="0"/>
              <a:t>What is </a:t>
            </a:r>
            <a:r>
              <a:rPr lang="en-US" dirty="0" err="1" smtClean="0"/>
              <a:t>Bookshare</a:t>
            </a:r>
            <a:r>
              <a:rPr lang="en-US" dirty="0" smtClean="0"/>
              <a:t> and how to get your students access?</a:t>
            </a:r>
          </a:p>
          <a:p>
            <a:r>
              <a:rPr lang="en-US" dirty="0" smtClean="0"/>
              <a:t>How to find the books your students need?</a:t>
            </a:r>
          </a:p>
          <a:p>
            <a:r>
              <a:rPr lang="en-US" dirty="0" smtClean="0"/>
              <a:t>How to find the right tools for your students?</a:t>
            </a:r>
          </a:p>
          <a:p>
            <a:r>
              <a:rPr lang="en-US" dirty="0" smtClean="0"/>
              <a:t>How to support students transitioning to other schools or college and career?</a:t>
            </a:r>
          </a:p>
          <a:p>
            <a:endParaRPr lang="en-US" sz="3200" dirty="0" smtClean="0"/>
          </a:p>
          <a:p>
            <a:endParaRPr lang="en-US" dirty="0"/>
          </a:p>
        </p:txBody>
      </p:sp>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6</a:t>
            </a:fld>
            <a:endParaRPr lang="en-US"/>
          </a:p>
        </p:txBody>
      </p:sp>
    </p:spTree>
    <p:extLst>
      <p:ext uri="{BB962C8B-B14F-4D97-AF65-F5344CB8AC3E}">
        <p14:creationId xmlns:p14="http://schemas.microsoft.com/office/powerpoint/2010/main" val="13979101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132449" y="135988"/>
            <a:ext cx="5257800" cy="990600"/>
          </a:xfrm>
        </p:spPr>
        <p:txBody>
          <a:bodyPr/>
          <a:lstStyle/>
          <a:p>
            <a:r>
              <a:rPr lang="en-US" sz="3600" dirty="0" smtClean="0">
                <a:solidFill>
                  <a:schemeClr val="bg1"/>
                </a:solidFill>
              </a:rPr>
              <a:t>The NIMAC</a:t>
            </a:r>
          </a:p>
        </p:txBody>
      </p:sp>
      <p:sp>
        <p:nvSpPr>
          <p:cNvPr id="131075" name="Rectangle 3"/>
          <p:cNvSpPr>
            <a:spLocks noGrp="1" noChangeArrowheads="1"/>
          </p:cNvSpPr>
          <p:nvPr>
            <p:ph idx="1"/>
          </p:nvPr>
        </p:nvSpPr>
        <p:spPr>
          <a:xfrm>
            <a:off x="573259" y="1713914"/>
            <a:ext cx="7772400" cy="5181600"/>
          </a:xfrm>
        </p:spPr>
        <p:txBody>
          <a:bodyPr/>
          <a:lstStyle/>
          <a:p>
            <a:r>
              <a:rPr lang="en-US" sz="2400" dirty="0" smtClean="0"/>
              <a:t>Central repository to store digital textbooks from publishers: the National Instructional Materials Access Center (NIMAC) </a:t>
            </a:r>
            <a:r>
              <a:rPr lang="en-US" sz="2400" dirty="0">
                <a:hlinkClick r:id="rId3"/>
              </a:rPr>
              <a:t>http://nimac.us</a:t>
            </a:r>
            <a:r>
              <a:rPr lang="en-US" sz="2400" dirty="0"/>
              <a:t>  </a:t>
            </a:r>
          </a:p>
          <a:p>
            <a:r>
              <a:rPr lang="en-US" sz="2400" dirty="0" smtClean="0"/>
              <a:t>Established under IDEA </a:t>
            </a:r>
            <a:r>
              <a:rPr lang="en-US" sz="2400" dirty="0"/>
              <a:t>2004 at the American Printing House for the Blind, Inc. (APH) with support from the U.S. Department of Education </a:t>
            </a:r>
            <a:endParaRPr lang="en-US" sz="2400" dirty="0" smtClean="0"/>
          </a:p>
          <a:p>
            <a:r>
              <a:rPr lang="en-US" sz="2400" dirty="0"/>
              <a:t>Only U.S. K-12 students with an </a:t>
            </a:r>
            <a:r>
              <a:rPr lang="en-US" sz="2400" b="1" dirty="0"/>
              <a:t>IEP</a:t>
            </a:r>
            <a:r>
              <a:rPr lang="en-US" sz="2400" dirty="0"/>
              <a:t> and a </a:t>
            </a:r>
            <a:r>
              <a:rPr lang="en-US" sz="2400" b="1" dirty="0"/>
              <a:t>print disability </a:t>
            </a:r>
            <a:r>
              <a:rPr lang="en-US" sz="2400" dirty="0"/>
              <a:t>are eligible for using NIMAC books in </a:t>
            </a:r>
            <a:r>
              <a:rPr lang="en-US" sz="2400" dirty="0" err="1"/>
              <a:t>Bookshare</a:t>
            </a:r>
            <a:endParaRPr lang="en-US" sz="2400" dirty="0"/>
          </a:p>
          <a:p>
            <a:r>
              <a:rPr lang="en-US" sz="2400" dirty="0"/>
              <a:t>Only </a:t>
            </a:r>
            <a:r>
              <a:rPr lang="en-US" sz="2400" b="1" dirty="0"/>
              <a:t>educators</a:t>
            </a:r>
            <a:r>
              <a:rPr lang="en-US" sz="2400" dirty="0"/>
              <a:t> can download NIMAC books for these students</a:t>
            </a:r>
          </a:p>
          <a:p>
            <a:pPr lvl="1"/>
            <a:endParaRPr lang="en-US" sz="2000" dirty="0"/>
          </a:p>
          <a:p>
            <a:endParaRPr lang="en-US" sz="2400" dirty="0" smtClean="0"/>
          </a:p>
        </p:txBody>
      </p:sp>
      <p:sp>
        <p:nvSpPr>
          <p:cNvPr id="4" name="Rectangle 7"/>
          <p:cNvSpPr>
            <a:spLocks noGrp="1" noChangeArrowheads="1"/>
          </p:cNvSpPr>
          <p:nvPr>
            <p:ph type="sldNum" sz="quarter" idx="12"/>
          </p:nvPr>
        </p:nvSpPr>
        <p:spPr/>
        <p:txBody>
          <a:bodyPr/>
          <a:lstStyle/>
          <a:p>
            <a:pPr>
              <a:defRPr/>
            </a:pPr>
            <a:fld id="{FF1F8DFC-D720-453A-A802-C7509EB38A41}" type="slidenum">
              <a:rPr lang="en-US"/>
              <a:pPr>
                <a:defRPr/>
              </a:pPr>
              <a:t>60</a:t>
            </a:fld>
            <a:endParaRPr lang="en-US"/>
          </a:p>
        </p:txBody>
      </p:sp>
    </p:spTree>
    <p:extLst>
      <p:ext uri="{BB962C8B-B14F-4D97-AF65-F5344CB8AC3E}">
        <p14:creationId xmlns:p14="http://schemas.microsoft.com/office/powerpoint/2010/main" val="42269655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8582"/>
            <a:ext cx="8686800" cy="1105243"/>
          </a:xfrm>
        </p:spPr>
        <p:txBody>
          <a:bodyPr/>
          <a:lstStyle/>
          <a:p>
            <a:r>
              <a:rPr lang="en-US" dirty="0" smtClean="0">
                <a:solidFill>
                  <a:schemeClr val="bg1"/>
                </a:solidFill>
              </a:rPr>
              <a:t>Books available through NIMAC but not in </a:t>
            </a:r>
            <a:r>
              <a:rPr lang="en-US" dirty="0" err="1" smtClean="0">
                <a:solidFill>
                  <a:schemeClr val="bg1"/>
                </a:solidFill>
              </a:rPr>
              <a:t>Bookshare</a:t>
            </a:r>
            <a:endParaRPr lang="en-US" dirty="0">
              <a:solidFill>
                <a:schemeClr val="bg1"/>
              </a:solidFill>
            </a:endParaRPr>
          </a:p>
        </p:txBody>
      </p:sp>
      <p:sp>
        <p:nvSpPr>
          <p:cNvPr id="3" name="Content Placeholder 2"/>
          <p:cNvSpPr>
            <a:spLocks noGrp="1"/>
          </p:cNvSpPr>
          <p:nvPr>
            <p:ph idx="1"/>
          </p:nvPr>
        </p:nvSpPr>
        <p:spPr>
          <a:xfrm>
            <a:off x="457200" y="1789039"/>
            <a:ext cx="7772400" cy="4572000"/>
          </a:xfrm>
        </p:spPr>
        <p:txBody>
          <a:bodyPr/>
          <a:lstStyle/>
          <a:p>
            <a:r>
              <a:rPr lang="en-US" sz="2400" dirty="0"/>
              <a:t>When a book is available in the NIMAC but not yet in </a:t>
            </a:r>
            <a:r>
              <a:rPr lang="en-US" sz="2400" dirty="0" err="1"/>
              <a:t>Bookshare</a:t>
            </a:r>
            <a:r>
              <a:rPr lang="en-US" sz="2400" dirty="0"/>
              <a:t>, the process to get </a:t>
            </a:r>
            <a:r>
              <a:rPr lang="en-US" sz="2400" dirty="0" smtClean="0"/>
              <a:t>the book through </a:t>
            </a:r>
            <a:r>
              <a:rPr lang="en-US" sz="2400" dirty="0" err="1" smtClean="0"/>
              <a:t>Bookshare</a:t>
            </a:r>
            <a:r>
              <a:rPr lang="en-US" sz="2400" dirty="0" smtClean="0"/>
              <a:t> depends </a:t>
            </a:r>
            <a:r>
              <a:rPr lang="en-US" sz="2400" dirty="0"/>
              <a:t>on whether or not your state has named </a:t>
            </a:r>
            <a:r>
              <a:rPr lang="en-US" sz="2400" dirty="0" err="1"/>
              <a:t>Bookshare</a:t>
            </a:r>
            <a:r>
              <a:rPr lang="en-US" sz="2400" dirty="0"/>
              <a:t> an Authorized User of NIMAC</a:t>
            </a:r>
            <a:r>
              <a:rPr lang="en-US" sz="2400" dirty="0">
                <a:solidFill>
                  <a:schemeClr val="accent2"/>
                </a:solidFill>
              </a:rPr>
              <a:t>. </a:t>
            </a:r>
          </a:p>
          <a:p>
            <a:pPr lvl="1"/>
            <a:r>
              <a:rPr lang="en-US" sz="2000" dirty="0"/>
              <a:t>If </a:t>
            </a:r>
            <a:r>
              <a:rPr lang="en-US" sz="2000" dirty="0" err="1"/>
              <a:t>Bookshare</a:t>
            </a:r>
            <a:r>
              <a:rPr lang="en-US" sz="2000" dirty="0"/>
              <a:t> </a:t>
            </a:r>
            <a:r>
              <a:rPr lang="en-US" sz="2000" b="1" dirty="0"/>
              <a:t>is</a:t>
            </a:r>
            <a:r>
              <a:rPr lang="en-US" sz="2000" dirty="0"/>
              <a:t> an Authorized User in your state, </a:t>
            </a:r>
            <a:r>
              <a:rPr lang="en-US" sz="2000" dirty="0" err="1"/>
              <a:t>Bookshare</a:t>
            </a:r>
            <a:r>
              <a:rPr lang="en-US" sz="2000" dirty="0"/>
              <a:t> can secure the book for you once a Book Submission Request is provided to include:  ISBN, title, and author </a:t>
            </a:r>
          </a:p>
          <a:p>
            <a:pPr lvl="1"/>
            <a:r>
              <a:rPr lang="en-US" sz="2000" dirty="0"/>
              <a:t>If </a:t>
            </a:r>
            <a:r>
              <a:rPr lang="en-US" sz="2000" dirty="0" err="1"/>
              <a:t>Bookshare</a:t>
            </a:r>
            <a:r>
              <a:rPr lang="en-US" sz="2000" b="1" dirty="0"/>
              <a:t> is not </a:t>
            </a:r>
            <a:r>
              <a:rPr lang="en-US" sz="2000" dirty="0"/>
              <a:t>an Authorized User in your state, you will need to go to your state’s NIMAC Coordinator to assign the book to </a:t>
            </a:r>
            <a:r>
              <a:rPr lang="en-US" sz="2000" dirty="0" err="1"/>
              <a:t>Bookshare</a:t>
            </a:r>
            <a:r>
              <a:rPr lang="en-US" sz="2000" dirty="0"/>
              <a:t>. </a:t>
            </a:r>
          </a:p>
          <a:p>
            <a:pPr lvl="1"/>
            <a:r>
              <a:rPr lang="en-US" sz="2000" dirty="0"/>
              <a:t>Send request or, physical copy to </a:t>
            </a:r>
            <a:r>
              <a:rPr lang="en-US" sz="2000" dirty="0" err="1"/>
              <a:t>Bookshare</a:t>
            </a:r>
            <a:r>
              <a:rPr lang="en-US" sz="2000" dirty="0"/>
              <a:t> (can take up to 3 months)</a:t>
            </a:r>
          </a:p>
          <a:p>
            <a:endParaRPr lang="en-US" dirty="0"/>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61</a:t>
            </a:fld>
            <a:endParaRPr lang="en-US"/>
          </a:p>
        </p:txBody>
      </p:sp>
    </p:spTree>
    <p:extLst>
      <p:ext uri="{BB962C8B-B14F-4D97-AF65-F5344CB8AC3E}">
        <p14:creationId xmlns:p14="http://schemas.microsoft.com/office/powerpoint/2010/main" val="25837432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596900" y="381000"/>
            <a:ext cx="7772400" cy="990600"/>
          </a:xfrm>
        </p:spPr>
        <p:txBody>
          <a:bodyPr/>
          <a:lstStyle/>
          <a:p>
            <a:r>
              <a:rPr lang="en-US" sz="3600" dirty="0" err="1" smtClean="0">
                <a:solidFill>
                  <a:schemeClr val="bg1"/>
                </a:solidFill>
              </a:rPr>
              <a:t>Bookshare</a:t>
            </a:r>
            <a:r>
              <a:rPr lang="en-US" sz="3600" dirty="0" smtClean="0">
                <a:solidFill>
                  <a:schemeClr val="bg1"/>
                </a:solidFill>
              </a:rPr>
              <a:t> as a State </a:t>
            </a:r>
            <a:br>
              <a:rPr lang="en-US" sz="3600" dirty="0" smtClean="0">
                <a:solidFill>
                  <a:schemeClr val="bg1"/>
                </a:solidFill>
              </a:rPr>
            </a:br>
            <a:r>
              <a:rPr lang="en-US" sz="3600" dirty="0" smtClean="0">
                <a:solidFill>
                  <a:schemeClr val="bg1"/>
                </a:solidFill>
              </a:rPr>
              <a:t>Authorized User</a:t>
            </a:r>
          </a:p>
        </p:txBody>
      </p:sp>
      <p:sp>
        <p:nvSpPr>
          <p:cNvPr id="40963" name="Rectangle 3"/>
          <p:cNvSpPr>
            <a:spLocks noGrp="1" noChangeArrowheads="1"/>
          </p:cNvSpPr>
          <p:nvPr>
            <p:ph idx="1"/>
          </p:nvPr>
        </p:nvSpPr>
        <p:spPr>
          <a:xfrm>
            <a:off x="685800" y="1676400"/>
            <a:ext cx="7924800" cy="3124200"/>
          </a:xfrm>
        </p:spPr>
        <p:txBody>
          <a:bodyPr rtlCol="0">
            <a:normAutofit/>
          </a:bodyPr>
          <a:lstStyle/>
          <a:p>
            <a:pPr marL="511440" indent="-511440" fontAlgn="auto">
              <a:spcAft>
                <a:spcPts val="0"/>
              </a:spcAft>
              <a:buFont typeface="Arial"/>
              <a:buChar char="•"/>
              <a:defRPr/>
            </a:pPr>
            <a:r>
              <a:rPr lang="en-US" sz="2200" dirty="0" smtClean="0"/>
              <a:t>Search </a:t>
            </a:r>
            <a:r>
              <a:rPr lang="en-US" sz="2200" dirty="0" err="1" smtClean="0"/>
              <a:t>Bookshare’s</a:t>
            </a:r>
            <a:r>
              <a:rPr lang="en-US" sz="2200" dirty="0" smtClean="0"/>
              <a:t> Web site for textbook</a:t>
            </a:r>
          </a:p>
          <a:p>
            <a:pPr marL="511440" indent="-511440" fontAlgn="auto">
              <a:spcAft>
                <a:spcPts val="0"/>
              </a:spcAft>
              <a:buFont typeface="Arial"/>
              <a:buChar char="•"/>
              <a:defRPr/>
            </a:pPr>
            <a:r>
              <a:rPr lang="en-US" sz="2200" dirty="0" smtClean="0"/>
              <a:t>If book is not found in Bookshare, search the NIMAC</a:t>
            </a:r>
          </a:p>
          <a:p>
            <a:pPr marL="511440" indent="-511440" fontAlgn="auto">
              <a:spcAft>
                <a:spcPts val="0"/>
              </a:spcAft>
              <a:buFont typeface="Arial"/>
              <a:buChar char="•"/>
              <a:defRPr/>
            </a:pPr>
            <a:r>
              <a:rPr lang="en-US" sz="2200" dirty="0" smtClean="0"/>
              <a:t>If book is in the NIMAC, use </a:t>
            </a:r>
            <a:r>
              <a:rPr lang="en-US" sz="2200" b="1" i="1" dirty="0" smtClean="0"/>
              <a:t>Contact Us</a:t>
            </a:r>
            <a:r>
              <a:rPr lang="en-US" sz="2200" dirty="0" smtClean="0"/>
              <a:t> to request the book.  Provide ISBN number, title and author</a:t>
            </a:r>
          </a:p>
          <a:p>
            <a:pPr marL="511440" indent="-511440" fontAlgn="auto">
              <a:spcAft>
                <a:spcPts val="0"/>
              </a:spcAft>
              <a:buFont typeface="Arial"/>
              <a:buChar char="•"/>
              <a:defRPr/>
            </a:pPr>
            <a:r>
              <a:rPr lang="en-US" sz="2200" dirty="0" smtClean="0"/>
              <a:t>Bookshare gets book ready for student and sends email</a:t>
            </a:r>
          </a:p>
          <a:p>
            <a:pPr marL="511440" indent="-511440" fontAlgn="auto">
              <a:spcAft>
                <a:spcPts val="0"/>
              </a:spcAft>
              <a:buFont typeface="Arial"/>
              <a:buChar char="•"/>
              <a:defRPr/>
            </a:pPr>
            <a:r>
              <a:rPr lang="en-US" sz="2200" dirty="0" smtClean="0"/>
              <a:t>Sponsor downloads book for qualified student</a:t>
            </a:r>
          </a:p>
          <a:p>
            <a:pPr marL="920306" lvl="2" indent="-511440" fontAlgn="auto">
              <a:spcAft>
                <a:spcPts val="0"/>
              </a:spcAft>
              <a:buFont typeface="Arial"/>
              <a:buChar char="•"/>
              <a:defRPr/>
            </a:pPr>
            <a:r>
              <a:rPr lang="en-US" sz="1646" dirty="0" smtClean="0"/>
              <a:t>Average turn-around: 7-10 business days</a:t>
            </a:r>
          </a:p>
        </p:txBody>
      </p:sp>
      <p:sp>
        <p:nvSpPr>
          <p:cNvPr id="39" name="Rectangle 7"/>
          <p:cNvSpPr>
            <a:spLocks noGrp="1" noChangeArrowheads="1"/>
          </p:cNvSpPr>
          <p:nvPr>
            <p:ph type="sldNum" sz="quarter" idx="12"/>
          </p:nvPr>
        </p:nvSpPr>
        <p:spPr/>
        <p:txBody>
          <a:bodyPr/>
          <a:lstStyle/>
          <a:p>
            <a:pPr>
              <a:defRPr/>
            </a:pPr>
            <a:fld id="{D5B7BBC8-6343-41B9-8A62-A46CFEDA2D15}" type="slidenum">
              <a:rPr lang="en-US"/>
              <a:pPr>
                <a:defRPr/>
              </a:pPr>
              <a:t>62</a:t>
            </a:fld>
            <a:endParaRPr lang="en-US"/>
          </a:p>
        </p:txBody>
      </p:sp>
      <p:grpSp>
        <p:nvGrpSpPr>
          <p:cNvPr id="2" name="Group 55"/>
          <p:cNvGrpSpPr>
            <a:grpSpLocks/>
          </p:cNvGrpSpPr>
          <p:nvPr/>
        </p:nvGrpSpPr>
        <p:grpSpPr bwMode="auto">
          <a:xfrm>
            <a:off x="1406525" y="4981575"/>
            <a:ext cx="6324600" cy="1190625"/>
            <a:chOff x="864" y="2763"/>
            <a:chExt cx="3984" cy="750"/>
          </a:xfrm>
        </p:grpSpPr>
        <p:sp>
          <p:nvSpPr>
            <p:cNvPr id="133125" name="Line 11"/>
            <p:cNvSpPr>
              <a:spLocks noChangeShapeType="1"/>
            </p:cNvSpPr>
            <p:nvPr/>
          </p:nvSpPr>
          <p:spPr bwMode="auto">
            <a:xfrm>
              <a:off x="3984" y="3195"/>
              <a:ext cx="384" cy="0"/>
            </a:xfrm>
            <a:prstGeom prst="line">
              <a:avLst/>
            </a:prstGeom>
            <a:noFill/>
            <a:ln w="12700">
              <a:solidFill>
                <a:schemeClr val="tx1"/>
              </a:solidFill>
              <a:round/>
              <a:headEnd/>
              <a:tailEnd type="triangle" w="med" len="med"/>
            </a:ln>
          </p:spPr>
          <p:txBody>
            <a:bodyPr/>
            <a:lstStyle/>
            <a:p>
              <a:endParaRPr lang="en-US"/>
            </a:p>
          </p:txBody>
        </p:sp>
        <p:sp>
          <p:nvSpPr>
            <p:cNvPr id="133126" name="Text Box 13"/>
            <p:cNvSpPr txBox="1">
              <a:spLocks noChangeArrowheads="1"/>
            </p:cNvSpPr>
            <p:nvPr/>
          </p:nvSpPr>
          <p:spPr bwMode="auto">
            <a:xfrm>
              <a:off x="2352" y="2859"/>
              <a:ext cx="450" cy="144"/>
            </a:xfrm>
            <a:prstGeom prst="rect">
              <a:avLst/>
            </a:prstGeom>
            <a:noFill/>
            <a:ln w="9525">
              <a:noFill/>
              <a:miter lim="800000"/>
              <a:headEnd/>
              <a:tailEnd/>
            </a:ln>
          </p:spPr>
          <p:txBody>
            <a:bodyPr>
              <a:spAutoFit/>
            </a:bodyPr>
            <a:lstStyle/>
            <a:p>
              <a:pPr>
                <a:spcBef>
                  <a:spcPct val="50000"/>
                </a:spcBef>
              </a:pPr>
              <a:r>
                <a:rPr lang="en-US" sz="900" i="1">
                  <a:latin typeface="Calibri" pitchFamily="34" charset="0"/>
                  <a:cs typeface="ＭＳ Ｐゴシック"/>
                </a:rPr>
                <a:t>Get Book</a:t>
              </a:r>
            </a:p>
          </p:txBody>
        </p:sp>
        <p:grpSp>
          <p:nvGrpSpPr>
            <p:cNvPr id="3" name="Group 36"/>
            <p:cNvGrpSpPr>
              <a:grpSpLocks/>
            </p:cNvGrpSpPr>
            <p:nvPr/>
          </p:nvGrpSpPr>
          <p:grpSpPr bwMode="auto">
            <a:xfrm>
              <a:off x="4416" y="2907"/>
              <a:ext cx="432" cy="528"/>
              <a:chOff x="4320" y="2976"/>
              <a:chExt cx="528" cy="768"/>
            </a:xfrm>
          </p:grpSpPr>
          <p:sp>
            <p:nvSpPr>
              <p:cNvPr id="133140" name="Rectangle 15"/>
              <p:cNvSpPr>
                <a:spLocks noChangeArrowheads="1"/>
              </p:cNvSpPr>
              <p:nvPr/>
            </p:nvSpPr>
            <p:spPr bwMode="auto">
              <a:xfrm>
                <a:off x="4320" y="2976"/>
                <a:ext cx="528" cy="768"/>
              </a:xfrm>
              <a:prstGeom prst="rect">
                <a:avLst/>
              </a:prstGeom>
              <a:solidFill>
                <a:schemeClr val="bg1"/>
              </a:solidFill>
              <a:ln w="9525">
                <a:noFill/>
                <a:miter lim="800000"/>
                <a:headEnd/>
                <a:tailEnd/>
              </a:ln>
            </p:spPr>
            <p:txBody>
              <a:bodyPr wrap="none" anchor="ctr"/>
              <a:lstStyle/>
              <a:p>
                <a:endParaRPr lang="en-US">
                  <a:latin typeface="Calibri" pitchFamily="34" charset="0"/>
                  <a:cs typeface="ＭＳ Ｐゴシック"/>
                </a:endParaRPr>
              </a:p>
            </p:txBody>
          </p:sp>
          <p:grpSp>
            <p:nvGrpSpPr>
              <p:cNvPr id="4" name="Group 59"/>
              <p:cNvGrpSpPr>
                <a:grpSpLocks/>
              </p:cNvGrpSpPr>
              <p:nvPr/>
            </p:nvGrpSpPr>
            <p:grpSpPr bwMode="auto">
              <a:xfrm>
                <a:off x="4368" y="3072"/>
                <a:ext cx="176" cy="528"/>
                <a:chOff x="2112" y="2208"/>
                <a:chExt cx="240" cy="720"/>
              </a:xfrm>
            </p:grpSpPr>
            <p:sp>
              <p:nvSpPr>
                <p:cNvPr id="133153" name="Oval 4"/>
                <p:cNvSpPr>
                  <a:spLocks noChangeArrowheads="1"/>
                </p:cNvSpPr>
                <p:nvPr/>
              </p:nvSpPr>
              <p:spPr bwMode="auto">
                <a:xfrm>
                  <a:off x="2124" y="2208"/>
                  <a:ext cx="216" cy="216"/>
                </a:xfrm>
                <a:prstGeom prst="ellipse">
                  <a:avLst/>
                </a:prstGeom>
                <a:solidFill>
                  <a:srgbClr val="FF9933"/>
                </a:solidFill>
                <a:ln w="9525">
                  <a:solidFill>
                    <a:schemeClr val="tx1"/>
                  </a:solidFill>
                  <a:round/>
                  <a:headEnd/>
                  <a:tailEnd/>
                </a:ln>
              </p:spPr>
              <p:txBody>
                <a:bodyPr wrap="none" anchor="ctr"/>
                <a:lstStyle/>
                <a:p>
                  <a:pPr eaLnBrk="0" hangingPunct="0"/>
                  <a:endParaRPr lang="en-US" sz="2400">
                    <a:latin typeface="Calibri" pitchFamily="34" charset="0"/>
                    <a:cs typeface="ＭＳ Ｐゴシック"/>
                  </a:endParaRPr>
                </a:p>
              </p:txBody>
            </p:sp>
            <p:sp>
              <p:nvSpPr>
                <p:cNvPr id="133154" name="Line 7"/>
                <p:cNvSpPr>
                  <a:spLocks noChangeShapeType="1"/>
                </p:cNvSpPr>
                <p:nvPr/>
              </p:nvSpPr>
              <p:spPr bwMode="auto">
                <a:xfrm>
                  <a:off x="2160" y="2736"/>
                  <a:ext cx="0" cy="144"/>
                </a:xfrm>
                <a:prstGeom prst="line">
                  <a:avLst/>
                </a:prstGeom>
                <a:noFill/>
                <a:ln w="9525">
                  <a:solidFill>
                    <a:schemeClr val="tx1"/>
                  </a:solidFill>
                  <a:round/>
                  <a:headEnd/>
                  <a:tailEnd/>
                </a:ln>
              </p:spPr>
              <p:txBody>
                <a:bodyPr/>
                <a:lstStyle/>
                <a:p>
                  <a:endParaRPr lang="en-US"/>
                </a:p>
              </p:txBody>
            </p:sp>
            <p:sp>
              <p:nvSpPr>
                <p:cNvPr id="133155" name="Line 8"/>
                <p:cNvSpPr>
                  <a:spLocks noChangeShapeType="1"/>
                </p:cNvSpPr>
                <p:nvPr/>
              </p:nvSpPr>
              <p:spPr bwMode="auto">
                <a:xfrm>
                  <a:off x="2304" y="2736"/>
                  <a:ext cx="0" cy="144"/>
                </a:xfrm>
                <a:prstGeom prst="line">
                  <a:avLst/>
                </a:prstGeom>
                <a:noFill/>
                <a:ln w="9525">
                  <a:solidFill>
                    <a:schemeClr val="tx1"/>
                  </a:solidFill>
                  <a:round/>
                  <a:headEnd/>
                  <a:tailEnd/>
                </a:ln>
              </p:spPr>
              <p:txBody>
                <a:bodyPr/>
                <a:lstStyle/>
                <a:p>
                  <a:endParaRPr lang="en-US"/>
                </a:p>
              </p:txBody>
            </p:sp>
            <p:sp>
              <p:nvSpPr>
                <p:cNvPr id="133156" name="Oval 10"/>
                <p:cNvSpPr>
                  <a:spLocks noChangeArrowheads="1"/>
                </p:cNvSpPr>
                <p:nvPr/>
              </p:nvSpPr>
              <p:spPr bwMode="auto">
                <a:xfrm>
                  <a:off x="2112" y="2880"/>
                  <a:ext cx="96" cy="48"/>
                </a:xfrm>
                <a:prstGeom prst="ellipse">
                  <a:avLst/>
                </a:prstGeom>
                <a:solidFill>
                  <a:schemeClr val="accent1"/>
                </a:solidFill>
                <a:ln w="9525">
                  <a:solidFill>
                    <a:schemeClr val="tx1"/>
                  </a:solidFill>
                  <a:round/>
                  <a:headEnd/>
                  <a:tailEnd/>
                </a:ln>
              </p:spPr>
              <p:txBody>
                <a:bodyPr wrap="none" anchor="ctr"/>
                <a:lstStyle/>
                <a:p>
                  <a:pPr eaLnBrk="0" hangingPunct="0"/>
                  <a:endParaRPr lang="en-US" sz="2400">
                    <a:latin typeface="Calibri" pitchFamily="34" charset="0"/>
                    <a:cs typeface="ＭＳ Ｐゴシック"/>
                  </a:endParaRPr>
                </a:p>
              </p:txBody>
            </p:sp>
            <p:sp>
              <p:nvSpPr>
                <p:cNvPr id="133157" name="Oval 11"/>
                <p:cNvSpPr>
                  <a:spLocks noChangeArrowheads="1"/>
                </p:cNvSpPr>
                <p:nvPr/>
              </p:nvSpPr>
              <p:spPr bwMode="auto">
                <a:xfrm>
                  <a:off x="2256" y="2880"/>
                  <a:ext cx="96" cy="48"/>
                </a:xfrm>
                <a:prstGeom prst="ellipse">
                  <a:avLst/>
                </a:prstGeom>
                <a:solidFill>
                  <a:schemeClr val="accent1"/>
                </a:solidFill>
                <a:ln w="9525">
                  <a:solidFill>
                    <a:schemeClr val="tx1"/>
                  </a:solidFill>
                  <a:round/>
                  <a:headEnd/>
                  <a:tailEnd/>
                </a:ln>
              </p:spPr>
              <p:txBody>
                <a:bodyPr wrap="none" anchor="ctr"/>
                <a:lstStyle/>
                <a:p>
                  <a:pPr eaLnBrk="0" hangingPunct="0"/>
                  <a:endParaRPr lang="en-US" sz="2400">
                    <a:latin typeface="Calibri" pitchFamily="34" charset="0"/>
                    <a:cs typeface="ＭＳ Ｐゴシック"/>
                  </a:endParaRPr>
                </a:p>
              </p:txBody>
            </p:sp>
            <p:sp>
              <p:nvSpPr>
                <p:cNvPr id="133158" name="Rectangle 50"/>
                <p:cNvSpPr>
                  <a:spLocks noChangeArrowheads="1"/>
                </p:cNvSpPr>
                <p:nvPr/>
              </p:nvSpPr>
              <p:spPr bwMode="auto">
                <a:xfrm>
                  <a:off x="2112" y="2448"/>
                  <a:ext cx="240" cy="288"/>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a:latin typeface="Calibri" pitchFamily="34" charset="0"/>
                    <a:cs typeface="ＭＳ Ｐゴシック"/>
                  </a:endParaRPr>
                </a:p>
              </p:txBody>
            </p:sp>
          </p:grpSp>
          <p:grpSp>
            <p:nvGrpSpPr>
              <p:cNvPr id="5" name="Group 23"/>
              <p:cNvGrpSpPr>
                <a:grpSpLocks/>
              </p:cNvGrpSpPr>
              <p:nvPr/>
            </p:nvGrpSpPr>
            <p:grpSpPr bwMode="auto">
              <a:xfrm>
                <a:off x="4512" y="3216"/>
                <a:ext cx="192" cy="240"/>
                <a:chOff x="279" y="1839"/>
                <a:chExt cx="393" cy="312"/>
              </a:xfrm>
            </p:grpSpPr>
            <p:sp>
              <p:nvSpPr>
                <p:cNvPr id="133143" name="Freeform 24"/>
                <p:cNvSpPr>
                  <a:spLocks/>
                </p:cNvSpPr>
                <p:nvPr/>
              </p:nvSpPr>
              <p:spPr bwMode="auto">
                <a:xfrm>
                  <a:off x="329" y="1973"/>
                  <a:ext cx="120" cy="44"/>
                </a:xfrm>
                <a:custGeom>
                  <a:avLst/>
                  <a:gdLst>
                    <a:gd name="T0" fmla="*/ 0 w 321"/>
                    <a:gd name="T1" fmla="*/ 0 h 115"/>
                    <a:gd name="T2" fmla="*/ 0 w 321"/>
                    <a:gd name="T3" fmla="*/ 0 h 115"/>
                    <a:gd name="T4" fmla="*/ 0 w 321"/>
                    <a:gd name="T5" fmla="*/ 0 h 115"/>
                    <a:gd name="T6" fmla="*/ 0 w 321"/>
                    <a:gd name="T7" fmla="*/ 0 h 115"/>
                    <a:gd name="T8" fmla="*/ 0 w 321"/>
                    <a:gd name="T9" fmla="*/ 0 h 115"/>
                    <a:gd name="T10" fmla="*/ 0 w 321"/>
                    <a:gd name="T11" fmla="*/ 0 h 115"/>
                    <a:gd name="T12" fmla="*/ 0 w 321"/>
                    <a:gd name="T13" fmla="*/ 0 h 115"/>
                    <a:gd name="T14" fmla="*/ 0 w 321"/>
                    <a:gd name="T15" fmla="*/ 0 h 115"/>
                    <a:gd name="T16" fmla="*/ 0 w 321"/>
                    <a:gd name="T17" fmla="*/ 0 h 115"/>
                    <a:gd name="T18" fmla="*/ 0 w 321"/>
                    <a:gd name="T19" fmla="*/ 0 h 115"/>
                    <a:gd name="T20" fmla="*/ 0 w 321"/>
                    <a:gd name="T21" fmla="*/ 0 h 115"/>
                    <a:gd name="T22" fmla="*/ 0 w 321"/>
                    <a:gd name="T23" fmla="*/ 0 h 115"/>
                    <a:gd name="T24" fmla="*/ 0 w 321"/>
                    <a:gd name="T25" fmla="*/ 0 h 115"/>
                    <a:gd name="T26" fmla="*/ 0 w 321"/>
                    <a:gd name="T27" fmla="*/ 0 h 115"/>
                    <a:gd name="T28" fmla="*/ 0 w 321"/>
                    <a:gd name="T29" fmla="*/ 0 h 115"/>
                    <a:gd name="T30" fmla="*/ 0 w 321"/>
                    <a:gd name="T31" fmla="*/ 0 h 115"/>
                    <a:gd name="T32" fmla="*/ 0 w 321"/>
                    <a:gd name="T33" fmla="*/ 0 h 115"/>
                    <a:gd name="T34" fmla="*/ 0 w 321"/>
                    <a:gd name="T35" fmla="*/ 0 h 115"/>
                    <a:gd name="T36" fmla="*/ 0 w 321"/>
                    <a:gd name="T37" fmla="*/ 0 h 115"/>
                    <a:gd name="T38" fmla="*/ 0 w 321"/>
                    <a:gd name="T39" fmla="*/ 0 h 115"/>
                    <a:gd name="T40" fmla="*/ 0 w 321"/>
                    <a:gd name="T41" fmla="*/ 0 h 115"/>
                    <a:gd name="T42" fmla="*/ 0 w 321"/>
                    <a:gd name="T43" fmla="*/ 0 h 115"/>
                    <a:gd name="T44" fmla="*/ 0 w 321"/>
                    <a:gd name="T45" fmla="*/ 0 h 115"/>
                    <a:gd name="T46" fmla="*/ 0 w 321"/>
                    <a:gd name="T47" fmla="*/ 0 h 115"/>
                    <a:gd name="T48" fmla="*/ 0 w 321"/>
                    <a:gd name="T49" fmla="*/ 0 h 115"/>
                    <a:gd name="T50" fmla="*/ 0 w 321"/>
                    <a:gd name="T51" fmla="*/ 0 h 115"/>
                    <a:gd name="T52" fmla="*/ 0 w 321"/>
                    <a:gd name="T53" fmla="*/ 0 h 115"/>
                    <a:gd name="T54" fmla="*/ 0 w 321"/>
                    <a:gd name="T55" fmla="*/ 0 h 115"/>
                    <a:gd name="T56" fmla="*/ 0 w 321"/>
                    <a:gd name="T57" fmla="*/ 0 h 115"/>
                    <a:gd name="T58" fmla="*/ 0 w 321"/>
                    <a:gd name="T59" fmla="*/ 0 h 115"/>
                    <a:gd name="T60" fmla="*/ 0 w 321"/>
                    <a:gd name="T61" fmla="*/ 0 h 115"/>
                    <a:gd name="T62" fmla="*/ 0 w 321"/>
                    <a:gd name="T63" fmla="*/ 0 h 115"/>
                    <a:gd name="T64" fmla="*/ 0 w 321"/>
                    <a:gd name="T65" fmla="*/ 0 h 115"/>
                    <a:gd name="T66" fmla="*/ 0 w 321"/>
                    <a:gd name="T67" fmla="*/ 0 h 115"/>
                    <a:gd name="T68" fmla="*/ 0 w 321"/>
                    <a:gd name="T69" fmla="*/ 0 h 115"/>
                    <a:gd name="T70" fmla="*/ 0 w 321"/>
                    <a:gd name="T71" fmla="*/ 0 h 115"/>
                    <a:gd name="T72" fmla="*/ 0 w 321"/>
                    <a:gd name="T73" fmla="*/ 0 h 115"/>
                    <a:gd name="T74" fmla="*/ 0 w 321"/>
                    <a:gd name="T75" fmla="*/ 0 h 115"/>
                    <a:gd name="T76" fmla="*/ 0 w 321"/>
                    <a:gd name="T77" fmla="*/ 0 h 115"/>
                    <a:gd name="T78" fmla="*/ 0 w 321"/>
                    <a:gd name="T79" fmla="*/ 0 h 115"/>
                    <a:gd name="T80" fmla="*/ 0 w 321"/>
                    <a:gd name="T81" fmla="*/ 0 h 115"/>
                    <a:gd name="T82" fmla="*/ 0 w 321"/>
                    <a:gd name="T83" fmla="*/ 0 h 115"/>
                    <a:gd name="T84" fmla="*/ 0 w 321"/>
                    <a:gd name="T85" fmla="*/ 0 h 115"/>
                    <a:gd name="T86" fmla="*/ 0 w 321"/>
                    <a:gd name="T87" fmla="*/ 0 h 115"/>
                    <a:gd name="T88" fmla="*/ 0 w 321"/>
                    <a:gd name="T89" fmla="*/ 0 h 115"/>
                    <a:gd name="T90" fmla="*/ 0 w 321"/>
                    <a:gd name="T91" fmla="*/ 0 h 115"/>
                    <a:gd name="T92" fmla="*/ 0 w 321"/>
                    <a:gd name="T93" fmla="*/ 0 h 115"/>
                    <a:gd name="T94" fmla="*/ 0 w 321"/>
                    <a:gd name="T95" fmla="*/ 0 h 115"/>
                    <a:gd name="T96" fmla="*/ 0 w 321"/>
                    <a:gd name="T97" fmla="*/ 0 h 115"/>
                    <a:gd name="T98" fmla="*/ 0 w 321"/>
                    <a:gd name="T99" fmla="*/ 0 h 1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21"/>
                    <a:gd name="T151" fmla="*/ 0 h 115"/>
                    <a:gd name="T152" fmla="*/ 321 w 321"/>
                    <a:gd name="T153" fmla="*/ 115 h 1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21" h="115">
                      <a:moveTo>
                        <a:pt x="312" y="79"/>
                      </a:moveTo>
                      <a:lnTo>
                        <a:pt x="312" y="79"/>
                      </a:lnTo>
                      <a:lnTo>
                        <a:pt x="297" y="69"/>
                      </a:lnTo>
                      <a:lnTo>
                        <a:pt x="282" y="60"/>
                      </a:lnTo>
                      <a:lnTo>
                        <a:pt x="265" y="52"/>
                      </a:lnTo>
                      <a:lnTo>
                        <a:pt x="249" y="45"/>
                      </a:lnTo>
                      <a:lnTo>
                        <a:pt x="232" y="38"/>
                      </a:lnTo>
                      <a:lnTo>
                        <a:pt x="215" y="31"/>
                      </a:lnTo>
                      <a:lnTo>
                        <a:pt x="196" y="26"/>
                      </a:lnTo>
                      <a:lnTo>
                        <a:pt x="179" y="20"/>
                      </a:lnTo>
                      <a:lnTo>
                        <a:pt x="159" y="15"/>
                      </a:lnTo>
                      <a:lnTo>
                        <a:pt x="141" y="12"/>
                      </a:lnTo>
                      <a:lnTo>
                        <a:pt x="121" y="8"/>
                      </a:lnTo>
                      <a:lnTo>
                        <a:pt x="102" y="5"/>
                      </a:lnTo>
                      <a:lnTo>
                        <a:pt x="82" y="4"/>
                      </a:lnTo>
                      <a:lnTo>
                        <a:pt x="62" y="1"/>
                      </a:lnTo>
                      <a:lnTo>
                        <a:pt x="42" y="0"/>
                      </a:lnTo>
                      <a:lnTo>
                        <a:pt x="21" y="0"/>
                      </a:lnTo>
                      <a:lnTo>
                        <a:pt x="13" y="1"/>
                      </a:lnTo>
                      <a:lnTo>
                        <a:pt x="6" y="6"/>
                      </a:lnTo>
                      <a:lnTo>
                        <a:pt x="2" y="13"/>
                      </a:lnTo>
                      <a:lnTo>
                        <a:pt x="0" y="21"/>
                      </a:lnTo>
                      <a:lnTo>
                        <a:pt x="2" y="29"/>
                      </a:lnTo>
                      <a:lnTo>
                        <a:pt x="6" y="36"/>
                      </a:lnTo>
                      <a:lnTo>
                        <a:pt x="13" y="41"/>
                      </a:lnTo>
                      <a:lnTo>
                        <a:pt x="21" y="42"/>
                      </a:lnTo>
                      <a:lnTo>
                        <a:pt x="40" y="42"/>
                      </a:lnTo>
                      <a:lnTo>
                        <a:pt x="58" y="43"/>
                      </a:lnTo>
                      <a:lnTo>
                        <a:pt x="78" y="44"/>
                      </a:lnTo>
                      <a:lnTo>
                        <a:pt x="96" y="46"/>
                      </a:lnTo>
                      <a:lnTo>
                        <a:pt x="113" y="50"/>
                      </a:lnTo>
                      <a:lnTo>
                        <a:pt x="132" y="52"/>
                      </a:lnTo>
                      <a:lnTo>
                        <a:pt x="149" y="57"/>
                      </a:lnTo>
                      <a:lnTo>
                        <a:pt x="166" y="60"/>
                      </a:lnTo>
                      <a:lnTo>
                        <a:pt x="184" y="66"/>
                      </a:lnTo>
                      <a:lnTo>
                        <a:pt x="200" y="71"/>
                      </a:lnTo>
                      <a:lnTo>
                        <a:pt x="216" y="76"/>
                      </a:lnTo>
                      <a:lnTo>
                        <a:pt x="232" y="83"/>
                      </a:lnTo>
                      <a:lnTo>
                        <a:pt x="247" y="90"/>
                      </a:lnTo>
                      <a:lnTo>
                        <a:pt x="262" y="97"/>
                      </a:lnTo>
                      <a:lnTo>
                        <a:pt x="276" y="105"/>
                      </a:lnTo>
                      <a:lnTo>
                        <a:pt x="290" y="113"/>
                      </a:lnTo>
                      <a:lnTo>
                        <a:pt x="297" y="115"/>
                      </a:lnTo>
                      <a:lnTo>
                        <a:pt x="305" y="115"/>
                      </a:lnTo>
                      <a:lnTo>
                        <a:pt x="312" y="113"/>
                      </a:lnTo>
                      <a:lnTo>
                        <a:pt x="317" y="107"/>
                      </a:lnTo>
                      <a:lnTo>
                        <a:pt x="321" y="99"/>
                      </a:lnTo>
                      <a:lnTo>
                        <a:pt x="321" y="91"/>
                      </a:lnTo>
                      <a:lnTo>
                        <a:pt x="317" y="84"/>
                      </a:lnTo>
                      <a:lnTo>
                        <a:pt x="312" y="79"/>
                      </a:lnTo>
                      <a:close/>
                    </a:path>
                  </a:pathLst>
                </a:custGeom>
                <a:solidFill>
                  <a:srgbClr val="000000"/>
                </a:solidFill>
                <a:ln w="9525">
                  <a:solidFill>
                    <a:schemeClr val="bg2"/>
                  </a:solidFill>
                  <a:round/>
                  <a:headEnd/>
                  <a:tailEnd/>
                </a:ln>
              </p:spPr>
              <p:txBody>
                <a:bodyPr/>
                <a:lstStyle/>
                <a:p>
                  <a:endParaRPr lang="en-US">
                    <a:latin typeface="Calibri" pitchFamily="34" charset="0"/>
                    <a:cs typeface="ＭＳ Ｐゴシック"/>
                  </a:endParaRPr>
                </a:p>
              </p:txBody>
            </p:sp>
            <p:sp>
              <p:nvSpPr>
                <p:cNvPr id="133144" name="Freeform 25"/>
                <p:cNvSpPr>
                  <a:spLocks/>
                </p:cNvSpPr>
                <p:nvPr/>
              </p:nvSpPr>
              <p:spPr bwMode="auto">
                <a:xfrm>
                  <a:off x="495" y="1919"/>
                  <a:ext cx="123" cy="44"/>
                </a:xfrm>
                <a:custGeom>
                  <a:avLst/>
                  <a:gdLst>
                    <a:gd name="T0" fmla="*/ 0 w 326"/>
                    <a:gd name="T1" fmla="*/ 0 h 119"/>
                    <a:gd name="T2" fmla="*/ 0 w 326"/>
                    <a:gd name="T3" fmla="*/ 0 h 119"/>
                    <a:gd name="T4" fmla="*/ 0 w 326"/>
                    <a:gd name="T5" fmla="*/ 0 h 119"/>
                    <a:gd name="T6" fmla="*/ 0 w 326"/>
                    <a:gd name="T7" fmla="*/ 0 h 119"/>
                    <a:gd name="T8" fmla="*/ 0 w 326"/>
                    <a:gd name="T9" fmla="*/ 0 h 119"/>
                    <a:gd name="T10" fmla="*/ 0 w 326"/>
                    <a:gd name="T11" fmla="*/ 0 h 119"/>
                    <a:gd name="T12" fmla="*/ 0 w 326"/>
                    <a:gd name="T13" fmla="*/ 0 h 119"/>
                    <a:gd name="T14" fmla="*/ 0 w 326"/>
                    <a:gd name="T15" fmla="*/ 0 h 119"/>
                    <a:gd name="T16" fmla="*/ 0 w 326"/>
                    <a:gd name="T17" fmla="*/ 0 h 119"/>
                    <a:gd name="T18" fmla="*/ 0 w 326"/>
                    <a:gd name="T19" fmla="*/ 0 h 119"/>
                    <a:gd name="T20" fmla="*/ 0 w 326"/>
                    <a:gd name="T21" fmla="*/ 0 h 119"/>
                    <a:gd name="T22" fmla="*/ 0 w 326"/>
                    <a:gd name="T23" fmla="*/ 0 h 119"/>
                    <a:gd name="T24" fmla="*/ 0 w 326"/>
                    <a:gd name="T25" fmla="*/ 0 h 119"/>
                    <a:gd name="T26" fmla="*/ 0 w 326"/>
                    <a:gd name="T27" fmla="*/ 0 h 119"/>
                    <a:gd name="T28" fmla="*/ 0 w 326"/>
                    <a:gd name="T29" fmla="*/ 0 h 119"/>
                    <a:gd name="T30" fmla="*/ 0 w 326"/>
                    <a:gd name="T31" fmla="*/ 0 h 119"/>
                    <a:gd name="T32" fmla="*/ 0 w 326"/>
                    <a:gd name="T33" fmla="*/ 0 h 119"/>
                    <a:gd name="T34" fmla="*/ 0 w 326"/>
                    <a:gd name="T35" fmla="*/ 0 h 119"/>
                    <a:gd name="T36" fmla="*/ 0 w 326"/>
                    <a:gd name="T37" fmla="*/ 0 h 119"/>
                    <a:gd name="T38" fmla="*/ 0 w 326"/>
                    <a:gd name="T39" fmla="*/ 0 h 119"/>
                    <a:gd name="T40" fmla="*/ 0 w 326"/>
                    <a:gd name="T41" fmla="*/ 0 h 119"/>
                    <a:gd name="T42" fmla="*/ 0 w 326"/>
                    <a:gd name="T43" fmla="*/ 0 h 119"/>
                    <a:gd name="T44" fmla="*/ 0 w 326"/>
                    <a:gd name="T45" fmla="*/ 0 h 119"/>
                    <a:gd name="T46" fmla="*/ 0 w 326"/>
                    <a:gd name="T47" fmla="*/ 0 h 119"/>
                    <a:gd name="T48" fmla="*/ 0 w 326"/>
                    <a:gd name="T49" fmla="*/ 0 h 119"/>
                    <a:gd name="T50" fmla="*/ 0 w 326"/>
                    <a:gd name="T51" fmla="*/ 0 h 119"/>
                    <a:gd name="T52" fmla="*/ 0 w 326"/>
                    <a:gd name="T53" fmla="*/ 0 h 119"/>
                    <a:gd name="T54" fmla="*/ 0 w 326"/>
                    <a:gd name="T55" fmla="*/ 0 h 119"/>
                    <a:gd name="T56" fmla="*/ 0 w 326"/>
                    <a:gd name="T57" fmla="*/ 0 h 119"/>
                    <a:gd name="T58" fmla="*/ 0 w 326"/>
                    <a:gd name="T59" fmla="*/ 0 h 119"/>
                    <a:gd name="T60" fmla="*/ 0 w 326"/>
                    <a:gd name="T61" fmla="*/ 0 h 119"/>
                    <a:gd name="T62" fmla="*/ 0 w 326"/>
                    <a:gd name="T63" fmla="*/ 0 h 119"/>
                    <a:gd name="T64" fmla="*/ 0 w 326"/>
                    <a:gd name="T65" fmla="*/ 0 h 119"/>
                    <a:gd name="T66" fmla="*/ 0 w 326"/>
                    <a:gd name="T67" fmla="*/ 0 h 119"/>
                    <a:gd name="T68" fmla="*/ 0 w 326"/>
                    <a:gd name="T69" fmla="*/ 0 h 119"/>
                    <a:gd name="T70" fmla="*/ 0 w 326"/>
                    <a:gd name="T71" fmla="*/ 0 h 119"/>
                    <a:gd name="T72" fmla="*/ 0 w 326"/>
                    <a:gd name="T73" fmla="*/ 0 h 119"/>
                    <a:gd name="T74" fmla="*/ 0 w 326"/>
                    <a:gd name="T75" fmla="*/ 0 h 119"/>
                    <a:gd name="T76" fmla="*/ 0 w 326"/>
                    <a:gd name="T77" fmla="*/ 0 h 119"/>
                    <a:gd name="T78" fmla="*/ 0 w 326"/>
                    <a:gd name="T79" fmla="*/ 0 h 119"/>
                    <a:gd name="T80" fmla="*/ 0 w 326"/>
                    <a:gd name="T81" fmla="*/ 0 h 119"/>
                    <a:gd name="T82" fmla="*/ 0 w 326"/>
                    <a:gd name="T83" fmla="*/ 0 h 119"/>
                    <a:gd name="T84" fmla="*/ 0 w 326"/>
                    <a:gd name="T85" fmla="*/ 0 h 119"/>
                    <a:gd name="T86" fmla="*/ 0 w 326"/>
                    <a:gd name="T87" fmla="*/ 0 h 119"/>
                    <a:gd name="T88" fmla="*/ 0 w 326"/>
                    <a:gd name="T89" fmla="*/ 0 h 119"/>
                    <a:gd name="T90" fmla="*/ 0 w 326"/>
                    <a:gd name="T91" fmla="*/ 0 h 119"/>
                    <a:gd name="T92" fmla="*/ 0 w 326"/>
                    <a:gd name="T93" fmla="*/ 0 h 119"/>
                    <a:gd name="T94" fmla="*/ 0 w 326"/>
                    <a:gd name="T95" fmla="*/ 0 h 119"/>
                    <a:gd name="T96" fmla="*/ 0 w 326"/>
                    <a:gd name="T97" fmla="*/ 0 h 119"/>
                    <a:gd name="T98" fmla="*/ 0 w 326"/>
                    <a:gd name="T99" fmla="*/ 0 h 1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26"/>
                    <a:gd name="T151" fmla="*/ 0 h 119"/>
                    <a:gd name="T152" fmla="*/ 326 w 326"/>
                    <a:gd name="T153" fmla="*/ 119 h 1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26" h="119">
                      <a:moveTo>
                        <a:pt x="32" y="115"/>
                      </a:moveTo>
                      <a:lnTo>
                        <a:pt x="32" y="115"/>
                      </a:lnTo>
                      <a:lnTo>
                        <a:pt x="46" y="107"/>
                      </a:lnTo>
                      <a:lnTo>
                        <a:pt x="59" y="98"/>
                      </a:lnTo>
                      <a:lnTo>
                        <a:pt x="73" y="91"/>
                      </a:lnTo>
                      <a:lnTo>
                        <a:pt x="89" y="84"/>
                      </a:lnTo>
                      <a:lnTo>
                        <a:pt x="104" y="77"/>
                      </a:lnTo>
                      <a:lnTo>
                        <a:pt x="122" y="71"/>
                      </a:lnTo>
                      <a:lnTo>
                        <a:pt x="138" y="66"/>
                      </a:lnTo>
                      <a:lnTo>
                        <a:pt x="155" y="61"/>
                      </a:lnTo>
                      <a:lnTo>
                        <a:pt x="174" y="56"/>
                      </a:lnTo>
                      <a:lnTo>
                        <a:pt x="191" y="52"/>
                      </a:lnTo>
                      <a:lnTo>
                        <a:pt x="209" y="49"/>
                      </a:lnTo>
                      <a:lnTo>
                        <a:pt x="228" y="46"/>
                      </a:lnTo>
                      <a:lnTo>
                        <a:pt x="247" y="44"/>
                      </a:lnTo>
                      <a:lnTo>
                        <a:pt x="266" y="43"/>
                      </a:lnTo>
                      <a:lnTo>
                        <a:pt x="285" y="41"/>
                      </a:lnTo>
                      <a:lnTo>
                        <a:pt x="305" y="41"/>
                      </a:lnTo>
                      <a:lnTo>
                        <a:pt x="313" y="40"/>
                      </a:lnTo>
                      <a:lnTo>
                        <a:pt x="320" y="36"/>
                      </a:lnTo>
                      <a:lnTo>
                        <a:pt x="324" y="29"/>
                      </a:lnTo>
                      <a:lnTo>
                        <a:pt x="326" y="21"/>
                      </a:lnTo>
                      <a:lnTo>
                        <a:pt x="324" y="13"/>
                      </a:lnTo>
                      <a:lnTo>
                        <a:pt x="320" y="6"/>
                      </a:lnTo>
                      <a:lnTo>
                        <a:pt x="313" y="1"/>
                      </a:lnTo>
                      <a:lnTo>
                        <a:pt x="305" y="0"/>
                      </a:lnTo>
                      <a:lnTo>
                        <a:pt x="284" y="0"/>
                      </a:lnTo>
                      <a:lnTo>
                        <a:pt x="263" y="1"/>
                      </a:lnTo>
                      <a:lnTo>
                        <a:pt x="243" y="3"/>
                      </a:lnTo>
                      <a:lnTo>
                        <a:pt x="222" y="6"/>
                      </a:lnTo>
                      <a:lnTo>
                        <a:pt x="202" y="8"/>
                      </a:lnTo>
                      <a:lnTo>
                        <a:pt x="182" y="13"/>
                      </a:lnTo>
                      <a:lnTo>
                        <a:pt x="162" y="16"/>
                      </a:lnTo>
                      <a:lnTo>
                        <a:pt x="144" y="22"/>
                      </a:lnTo>
                      <a:lnTo>
                        <a:pt x="124" y="26"/>
                      </a:lnTo>
                      <a:lnTo>
                        <a:pt x="107" y="33"/>
                      </a:lnTo>
                      <a:lnTo>
                        <a:pt x="88" y="40"/>
                      </a:lnTo>
                      <a:lnTo>
                        <a:pt x="71" y="47"/>
                      </a:lnTo>
                      <a:lnTo>
                        <a:pt x="54" y="55"/>
                      </a:lnTo>
                      <a:lnTo>
                        <a:pt x="38" y="63"/>
                      </a:lnTo>
                      <a:lnTo>
                        <a:pt x="23" y="73"/>
                      </a:lnTo>
                      <a:lnTo>
                        <a:pt x="8" y="82"/>
                      </a:lnTo>
                      <a:lnTo>
                        <a:pt x="2" y="88"/>
                      </a:lnTo>
                      <a:lnTo>
                        <a:pt x="0" y="94"/>
                      </a:lnTo>
                      <a:lnTo>
                        <a:pt x="0" y="102"/>
                      </a:lnTo>
                      <a:lnTo>
                        <a:pt x="3" y="111"/>
                      </a:lnTo>
                      <a:lnTo>
                        <a:pt x="9" y="116"/>
                      </a:lnTo>
                      <a:lnTo>
                        <a:pt x="16" y="119"/>
                      </a:lnTo>
                      <a:lnTo>
                        <a:pt x="24" y="119"/>
                      </a:lnTo>
                      <a:lnTo>
                        <a:pt x="32" y="115"/>
                      </a:lnTo>
                      <a:close/>
                    </a:path>
                  </a:pathLst>
                </a:custGeom>
                <a:solidFill>
                  <a:srgbClr val="000000"/>
                </a:solidFill>
                <a:ln w="9525">
                  <a:solidFill>
                    <a:schemeClr val="bg2"/>
                  </a:solidFill>
                  <a:round/>
                  <a:headEnd/>
                  <a:tailEnd/>
                </a:ln>
              </p:spPr>
              <p:txBody>
                <a:bodyPr/>
                <a:lstStyle/>
                <a:p>
                  <a:endParaRPr lang="en-US">
                    <a:latin typeface="Calibri" pitchFamily="34" charset="0"/>
                    <a:cs typeface="ＭＳ Ｐゴシック"/>
                  </a:endParaRPr>
                </a:p>
              </p:txBody>
            </p:sp>
            <p:sp>
              <p:nvSpPr>
                <p:cNvPr id="133145" name="Freeform 26"/>
                <p:cNvSpPr>
                  <a:spLocks/>
                </p:cNvSpPr>
                <p:nvPr/>
              </p:nvSpPr>
              <p:spPr bwMode="auto">
                <a:xfrm>
                  <a:off x="497" y="1973"/>
                  <a:ext cx="121" cy="44"/>
                </a:xfrm>
                <a:custGeom>
                  <a:avLst/>
                  <a:gdLst>
                    <a:gd name="T0" fmla="*/ 0 w 321"/>
                    <a:gd name="T1" fmla="*/ 0 h 115"/>
                    <a:gd name="T2" fmla="*/ 0 w 321"/>
                    <a:gd name="T3" fmla="*/ 0 h 115"/>
                    <a:gd name="T4" fmla="*/ 0 w 321"/>
                    <a:gd name="T5" fmla="*/ 0 h 115"/>
                    <a:gd name="T6" fmla="*/ 0 w 321"/>
                    <a:gd name="T7" fmla="*/ 0 h 115"/>
                    <a:gd name="T8" fmla="*/ 0 w 321"/>
                    <a:gd name="T9" fmla="*/ 0 h 115"/>
                    <a:gd name="T10" fmla="*/ 0 w 321"/>
                    <a:gd name="T11" fmla="*/ 0 h 115"/>
                    <a:gd name="T12" fmla="*/ 0 w 321"/>
                    <a:gd name="T13" fmla="*/ 0 h 115"/>
                    <a:gd name="T14" fmla="*/ 0 w 321"/>
                    <a:gd name="T15" fmla="*/ 0 h 115"/>
                    <a:gd name="T16" fmla="*/ 0 w 321"/>
                    <a:gd name="T17" fmla="*/ 0 h 115"/>
                    <a:gd name="T18" fmla="*/ 0 w 321"/>
                    <a:gd name="T19" fmla="*/ 0 h 115"/>
                    <a:gd name="T20" fmla="*/ 0 w 321"/>
                    <a:gd name="T21" fmla="*/ 0 h 115"/>
                    <a:gd name="T22" fmla="*/ 0 w 321"/>
                    <a:gd name="T23" fmla="*/ 0 h 115"/>
                    <a:gd name="T24" fmla="*/ 0 w 321"/>
                    <a:gd name="T25" fmla="*/ 0 h 115"/>
                    <a:gd name="T26" fmla="*/ 0 w 321"/>
                    <a:gd name="T27" fmla="*/ 0 h 115"/>
                    <a:gd name="T28" fmla="*/ 0 w 321"/>
                    <a:gd name="T29" fmla="*/ 0 h 115"/>
                    <a:gd name="T30" fmla="*/ 0 w 321"/>
                    <a:gd name="T31" fmla="*/ 0 h 115"/>
                    <a:gd name="T32" fmla="*/ 0 w 321"/>
                    <a:gd name="T33" fmla="*/ 0 h 115"/>
                    <a:gd name="T34" fmla="*/ 0 w 321"/>
                    <a:gd name="T35" fmla="*/ 0 h 115"/>
                    <a:gd name="T36" fmla="*/ 0 w 321"/>
                    <a:gd name="T37" fmla="*/ 0 h 115"/>
                    <a:gd name="T38" fmla="*/ 0 w 321"/>
                    <a:gd name="T39" fmla="*/ 0 h 115"/>
                    <a:gd name="T40" fmla="*/ 0 w 321"/>
                    <a:gd name="T41" fmla="*/ 0 h 115"/>
                    <a:gd name="T42" fmla="*/ 0 w 321"/>
                    <a:gd name="T43" fmla="*/ 0 h 115"/>
                    <a:gd name="T44" fmla="*/ 0 w 321"/>
                    <a:gd name="T45" fmla="*/ 0 h 115"/>
                    <a:gd name="T46" fmla="*/ 0 w 321"/>
                    <a:gd name="T47" fmla="*/ 0 h 115"/>
                    <a:gd name="T48" fmla="*/ 0 w 321"/>
                    <a:gd name="T49" fmla="*/ 0 h 115"/>
                    <a:gd name="T50" fmla="*/ 0 w 321"/>
                    <a:gd name="T51" fmla="*/ 0 h 115"/>
                    <a:gd name="T52" fmla="*/ 0 w 321"/>
                    <a:gd name="T53" fmla="*/ 0 h 115"/>
                    <a:gd name="T54" fmla="*/ 0 w 321"/>
                    <a:gd name="T55" fmla="*/ 0 h 115"/>
                    <a:gd name="T56" fmla="*/ 0 w 321"/>
                    <a:gd name="T57" fmla="*/ 0 h 115"/>
                    <a:gd name="T58" fmla="*/ 0 w 321"/>
                    <a:gd name="T59" fmla="*/ 0 h 115"/>
                    <a:gd name="T60" fmla="*/ 0 w 321"/>
                    <a:gd name="T61" fmla="*/ 0 h 115"/>
                    <a:gd name="T62" fmla="*/ 0 w 321"/>
                    <a:gd name="T63" fmla="*/ 0 h 115"/>
                    <a:gd name="T64" fmla="*/ 0 w 321"/>
                    <a:gd name="T65" fmla="*/ 0 h 115"/>
                    <a:gd name="T66" fmla="*/ 0 w 321"/>
                    <a:gd name="T67" fmla="*/ 0 h 115"/>
                    <a:gd name="T68" fmla="*/ 0 w 321"/>
                    <a:gd name="T69" fmla="*/ 0 h 115"/>
                    <a:gd name="T70" fmla="*/ 0 w 321"/>
                    <a:gd name="T71" fmla="*/ 0 h 115"/>
                    <a:gd name="T72" fmla="*/ 0 w 321"/>
                    <a:gd name="T73" fmla="*/ 0 h 115"/>
                    <a:gd name="T74" fmla="*/ 0 w 321"/>
                    <a:gd name="T75" fmla="*/ 0 h 115"/>
                    <a:gd name="T76" fmla="*/ 0 w 321"/>
                    <a:gd name="T77" fmla="*/ 0 h 115"/>
                    <a:gd name="T78" fmla="*/ 0 w 321"/>
                    <a:gd name="T79" fmla="*/ 0 h 115"/>
                    <a:gd name="T80" fmla="*/ 0 w 321"/>
                    <a:gd name="T81" fmla="*/ 0 h 115"/>
                    <a:gd name="T82" fmla="*/ 0 w 321"/>
                    <a:gd name="T83" fmla="*/ 0 h 115"/>
                    <a:gd name="T84" fmla="*/ 0 w 321"/>
                    <a:gd name="T85" fmla="*/ 0 h 115"/>
                    <a:gd name="T86" fmla="*/ 0 w 321"/>
                    <a:gd name="T87" fmla="*/ 0 h 115"/>
                    <a:gd name="T88" fmla="*/ 0 w 321"/>
                    <a:gd name="T89" fmla="*/ 0 h 115"/>
                    <a:gd name="T90" fmla="*/ 0 w 321"/>
                    <a:gd name="T91" fmla="*/ 0 h 115"/>
                    <a:gd name="T92" fmla="*/ 0 w 321"/>
                    <a:gd name="T93" fmla="*/ 0 h 115"/>
                    <a:gd name="T94" fmla="*/ 0 w 321"/>
                    <a:gd name="T95" fmla="*/ 0 h 115"/>
                    <a:gd name="T96" fmla="*/ 0 w 321"/>
                    <a:gd name="T97" fmla="*/ 0 h 115"/>
                    <a:gd name="T98" fmla="*/ 0 w 321"/>
                    <a:gd name="T99" fmla="*/ 0 h 1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21"/>
                    <a:gd name="T151" fmla="*/ 0 h 115"/>
                    <a:gd name="T152" fmla="*/ 321 w 321"/>
                    <a:gd name="T153" fmla="*/ 115 h 1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21" h="115">
                      <a:moveTo>
                        <a:pt x="300" y="0"/>
                      </a:moveTo>
                      <a:lnTo>
                        <a:pt x="279" y="0"/>
                      </a:lnTo>
                      <a:lnTo>
                        <a:pt x="258" y="1"/>
                      </a:lnTo>
                      <a:lnTo>
                        <a:pt x="239" y="4"/>
                      </a:lnTo>
                      <a:lnTo>
                        <a:pt x="219" y="5"/>
                      </a:lnTo>
                      <a:lnTo>
                        <a:pt x="200" y="8"/>
                      </a:lnTo>
                      <a:lnTo>
                        <a:pt x="180" y="12"/>
                      </a:lnTo>
                      <a:lnTo>
                        <a:pt x="160" y="15"/>
                      </a:lnTo>
                      <a:lnTo>
                        <a:pt x="142" y="20"/>
                      </a:lnTo>
                      <a:lnTo>
                        <a:pt x="124" y="26"/>
                      </a:lnTo>
                      <a:lnTo>
                        <a:pt x="106" y="31"/>
                      </a:lnTo>
                      <a:lnTo>
                        <a:pt x="89" y="38"/>
                      </a:lnTo>
                      <a:lnTo>
                        <a:pt x="72" y="45"/>
                      </a:lnTo>
                      <a:lnTo>
                        <a:pt x="56" y="52"/>
                      </a:lnTo>
                      <a:lnTo>
                        <a:pt x="40" y="60"/>
                      </a:lnTo>
                      <a:lnTo>
                        <a:pt x="25" y="69"/>
                      </a:lnTo>
                      <a:lnTo>
                        <a:pt x="10" y="79"/>
                      </a:lnTo>
                      <a:lnTo>
                        <a:pt x="4" y="84"/>
                      </a:lnTo>
                      <a:lnTo>
                        <a:pt x="0" y="91"/>
                      </a:lnTo>
                      <a:lnTo>
                        <a:pt x="0" y="99"/>
                      </a:lnTo>
                      <a:lnTo>
                        <a:pt x="3" y="107"/>
                      </a:lnTo>
                      <a:lnTo>
                        <a:pt x="8" y="113"/>
                      </a:lnTo>
                      <a:lnTo>
                        <a:pt x="16" y="115"/>
                      </a:lnTo>
                      <a:lnTo>
                        <a:pt x="25" y="115"/>
                      </a:lnTo>
                      <a:lnTo>
                        <a:pt x="31" y="113"/>
                      </a:lnTo>
                      <a:lnTo>
                        <a:pt x="45" y="105"/>
                      </a:lnTo>
                      <a:lnTo>
                        <a:pt x="59" y="97"/>
                      </a:lnTo>
                      <a:lnTo>
                        <a:pt x="74" y="90"/>
                      </a:lnTo>
                      <a:lnTo>
                        <a:pt x="89" y="83"/>
                      </a:lnTo>
                      <a:lnTo>
                        <a:pt x="105" y="76"/>
                      </a:lnTo>
                      <a:lnTo>
                        <a:pt x="121" y="71"/>
                      </a:lnTo>
                      <a:lnTo>
                        <a:pt x="137" y="66"/>
                      </a:lnTo>
                      <a:lnTo>
                        <a:pt x="155" y="60"/>
                      </a:lnTo>
                      <a:lnTo>
                        <a:pt x="172" y="57"/>
                      </a:lnTo>
                      <a:lnTo>
                        <a:pt x="189" y="52"/>
                      </a:lnTo>
                      <a:lnTo>
                        <a:pt x="208" y="50"/>
                      </a:lnTo>
                      <a:lnTo>
                        <a:pt x="225" y="46"/>
                      </a:lnTo>
                      <a:lnTo>
                        <a:pt x="243" y="44"/>
                      </a:lnTo>
                      <a:lnTo>
                        <a:pt x="263" y="43"/>
                      </a:lnTo>
                      <a:lnTo>
                        <a:pt x="281" y="42"/>
                      </a:lnTo>
                      <a:lnTo>
                        <a:pt x="300" y="42"/>
                      </a:lnTo>
                      <a:lnTo>
                        <a:pt x="308" y="41"/>
                      </a:lnTo>
                      <a:lnTo>
                        <a:pt x="315" y="36"/>
                      </a:lnTo>
                      <a:lnTo>
                        <a:pt x="319" y="29"/>
                      </a:lnTo>
                      <a:lnTo>
                        <a:pt x="321" y="21"/>
                      </a:lnTo>
                      <a:lnTo>
                        <a:pt x="319" y="13"/>
                      </a:lnTo>
                      <a:lnTo>
                        <a:pt x="315" y="6"/>
                      </a:lnTo>
                      <a:lnTo>
                        <a:pt x="308" y="1"/>
                      </a:lnTo>
                      <a:lnTo>
                        <a:pt x="300" y="0"/>
                      </a:lnTo>
                      <a:close/>
                    </a:path>
                  </a:pathLst>
                </a:custGeom>
                <a:solidFill>
                  <a:srgbClr val="000000"/>
                </a:solidFill>
                <a:ln w="9525">
                  <a:solidFill>
                    <a:schemeClr val="bg2"/>
                  </a:solidFill>
                  <a:round/>
                  <a:headEnd/>
                  <a:tailEnd/>
                </a:ln>
              </p:spPr>
              <p:txBody>
                <a:bodyPr/>
                <a:lstStyle/>
                <a:p>
                  <a:endParaRPr lang="en-US">
                    <a:latin typeface="Calibri" pitchFamily="34" charset="0"/>
                    <a:cs typeface="ＭＳ Ｐゴシック"/>
                  </a:endParaRPr>
                </a:p>
              </p:txBody>
            </p:sp>
            <p:sp>
              <p:nvSpPr>
                <p:cNvPr id="133146" name="Freeform 27"/>
                <p:cNvSpPr>
                  <a:spLocks/>
                </p:cNvSpPr>
                <p:nvPr/>
              </p:nvSpPr>
              <p:spPr bwMode="auto">
                <a:xfrm>
                  <a:off x="329" y="1919"/>
                  <a:ext cx="123" cy="44"/>
                </a:xfrm>
                <a:custGeom>
                  <a:avLst/>
                  <a:gdLst>
                    <a:gd name="T0" fmla="*/ 0 w 327"/>
                    <a:gd name="T1" fmla="*/ 0 h 119"/>
                    <a:gd name="T2" fmla="*/ 0 w 327"/>
                    <a:gd name="T3" fmla="*/ 0 h 119"/>
                    <a:gd name="T4" fmla="*/ 0 w 327"/>
                    <a:gd name="T5" fmla="*/ 0 h 119"/>
                    <a:gd name="T6" fmla="*/ 0 w 327"/>
                    <a:gd name="T7" fmla="*/ 0 h 119"/>
                    <a:gd name="T8" fmla="*/ 0 w 327"/>
                    <a:gd name="T9" fmla="*/ 0 h 119"/>
                    <a:gd name="T10" fmla="*/ 0 w 327"/>
                    <a:gd name="T11" fmla="*/ 0 h 119"/>
                    <a:gd name="T12" fmla="*/ 0 w 327"/>
                    <a:gd name="T13" fmla="*/ 0 h 119"/>
                    <a:gd name="T14" fmla="*/ 0 w 327"/>
                    <a:gd name="T15" fmla="*/ 0 h 119"/>
                    <a:gd name="T16" fmla="*/ 0 w 327"/>
                    <a:gd name="T17" fmla="*/ 0 h 119"/>
                    <a:gd name="T18" fmla="*/ 0 w 327"/>
                    <a:gd name="T19" fmla="*/ 0 h 119"/>
                    <a:gd name="T20" fmla="*/ 0 w 327"/>
                    <a:gd name="T21" fmla="*/ 0 h 119"/>
                    <a:gd name="T22" fmla="*/ 0 w 327"/>
                    <a:gd name="T23" fmla="*/ 0 h 119"/>
                    <a:gd name="T24" fmla="*/ 0 w 327"/>
                    <a:gd name="T25" fmla="*/ 0 h 119"/>
                    <a:gd name="T26" fmla="*/ 0 w 327"/>
                    <a:gd name="T27" fmla="*/ 0 h 119"/>
                    <a:gd name="T28" fmla="*/ 0 w 327"/>
                    <a:gd name="T29" fmla="*/ 0 h 119"/>
                    <a:gd name="T30" fmla="*/ 0 w 327"/>
                    <a:gd name="T31" fmla="*/ 0 h 119"/>
                    <a:gd name="T32" fmla="*/ 0 w 327"/>
                    <a:gd name="T33" fmla="*/ 0 h 119"/>
                    <a:gd name="T34" fmla="*/ 0 w 327"/>
                    <a:gd name="T35" fmla="*/ 0 h 119"/>
                    <a:gd name="T36" fmla="*/ 0 w 327"/>
                    <a:gd name="T37" fmla="*/ 0 h 119"/>
                    <a:gd name="T38" fmla="*/ 0 w 327"/>
                    <a:gd name="T39" fmla="*/ 0 h 119"/>
                    <a:gd name="T40" fmla="*/ 0 w 327"/>
                    <a:gd name="T41" fmla="*/ 0 h 119"/>
                    <a:gd name="T42" fmla="*/ 0 w 327"/>
                    <a:gd name="T43" fmla="*/ 0 h 119"/>
                    <a:gd name="T44" fmla="*/ 0 w 327"/>
                    <a:gd name="T45" fmla="*/ 0 h 119"/>
                    <a:gd name="T46" fmla="*/ 0 w 327"/>
                    <a:gd name="T47" fmla="*/ 0 h 119"/>
                    <a:gd name="T48" fmla="*/ 0 w 327"/>
                    <a:gd name="T49" fmla="*/ 0 h 119"/>
                    <a:gd name="T50" fmla="*/ 0 w 327"/>
                    <a:gd name="T51" fmla="*/ 0 h 119"/>
                    <a:gd name="T52" fmla="*/ 0 w 327"/>
                    <a:gd name="T53" fmla="*/ 0 h 119"/>
                    <a:gd name="T54" fmla="*/ 0 w 327"/>
                    <a:gd name="T55" fmla="*/ 0 h 119"/>
                    <a:gd name="T56" fmla="*/ 0 w 327"/>
                    <a:gd name="T57" fmla="*/ 0 h 119"/>
                    <a:gd name="T58" fmla="*/ 0 w 327"/>
                    <a:gd name="T59" fmla="*/ 0 h 119"/>
                    <a:gd name="T60" fmla="*/ 0 w 327"/>
                    <a:gd name="T61" fmla="*/ 0 h 119"/>
                    <a:gd name="T62" fmla="*/ 0 w 327"/>
                    <a:gd name="T63" fmla="*/ 0 h 119"/>
                    <a:gd name="T64" fmla="*/ 0 w 327"/>
                    <a:gd name="T65" fmla="*/ 0 h 119"/>
                    <a:gd name="T66" fmla="*/ 0 w 327"/>
                    <a:gd name="T67" fmla="*/ 0 h 119"/>
                    <a:gd name="T68" fmla="*/ 0 w 327"/>
                    <a:gd name="T69" fmla="*/ 0 h 119"/>
                    <a:gd name="T70" fmla="*/ 0 w 327"/>
                    <a:gd name="T71" fmla="*/ 0 h 119"/>
                    <a:gd name="T72" fmla="*/ 0 w 327"/>
                    <a:gd name="T73" fmla="*/ 0 h 119"/>
                    <a:gd name="T74" fmla="*/ 0 w 327"/>
                    <a:gd name="T75" fmla="*/ 0 h 119"/>
                    <a:gd name="T76" fmla="*/ 0 w 327"/>
                    <a:gd name="T77" fmla="*/ 0 h 119"/>
                    <a:gd name="T78" fmla="*/ 0 w 327"/>
                    <a:gd name="T79" fmla="*/ 0 h 119"/>
                    <a:gd name="T80" fmla="*/ 0 w 327"/>
                    <a:gd name="T81" fmla="*/ 0 h 119"/>
                    <a:gd name="T82" fmla="*/ 0 w 327"/>
                    <a:gd name="T83" fmla="*/ 0 h 119"/>
                    <a:gd name="T84" fmla="*/ 0 w 327"/>
                    <a:gd name="T85" fmla="*/ 0 h 119"/>
                    <a:gd name="T86" fmla="*/ 0 w 327"/>
                    <a:gd name="T87" fmla="*/ 0 h 119"/>
                    <a:gd name="T88" fmla="*/ 0 w 327"/>
                    <a:gd name="T89" fmla="*/ 0 h 119"/>
                    <a:gd name="T90" fmla="*/ 0 w 327"/>
                    <a:gd name="T91" fmla="*/ 0 h 119"/>
                    <a:gd name="T92" fmla="*/ 0 w 327"/>
                    <a:gd name="T93" fmla="*/ 0 h 119"/>
                    <a:gd name="T94" fmla="*/ 0 w 327"/>
                    <a:gd name="T95" fmla="*/ 0 h 119"/>
                    <a:gd name="T96" fmla="*/ 0 w 327"/>
                    <a:gd name="T97" fmla="*/ 0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7"/>
                    <a:gd name="T148" fmla="*/ 0 h 119"/>
                    <a:gd name="T149" fmla="*/ 327 w 327"/>
                    <a:gd name="T150" fmla="*/ 119 h 11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7" h="119">
                      <a:moveTo>
                        <a:pt x="21" y="41"/>
                      </a:moveTo>
                      <a:lnTo>
                        <a:pt x="41" y="41"/>
                      </a:lnTo>
                      <a:lnTo>
                        <a:pt x="60" y="43"/>
                      </a:lnTo>
                      <a:lnTo>
                        <a:pt x="79" y="44"/>
                      </a:lnTo>
                      <a:lnTo>
                        <a:pt x="97" y="46"/>
                      </a:lnTo>
                      <a:lnTo>
                        <a:pt x="117" y="49"/>
                      </a:lnTo>
                      <a:lnTo>
                        <a:pt x="134" y="52"/>
                      </a:lnTo>
                      <a:lnTo>
                        <a:pt x="153" y="56"/>
                      </a:lnTo>
                      <a:lnTo>
                        <a:pt x="170" y="61"/>
                      </a:lnTo>
                      <a:lnTo>
                        <a:pt x="187" y="66"/>
                      </a:lnTo>
                      <a:lnTo>
                        <a:pt x="204" y="71"/>
                      </a:lnTo>
                      <a:lnTo>
                        <a:pt x="221" y="77"/>
                      </a:lnTo>
                      <a:lnTo>
                        <a:pt x="237" y="84"/>
                      </a:lnTo>
                      <a:lnTo>
                        <a:pt x="252" y="91"/>
                      </a:lnTo>
                      <a:lnTo>
                        <a:pt x="267" y="98"/>
                      </a:lnTo>
                      <a:lnTo>
                        <a:pt x="280" y="107"/>
                      </a:lnTo>
                      <a:lnTo>
                        <a:pt x="294" y="115"/>
                      </a:lnTo>
                      <a:lnTo>
                        <a:pt x="302" y="119"/>
                      </a:lnTo>
                      <a:lnTo>
                        <a:pt x="310" y="119"/>
                      </a:lnTo>
                      <a:lnTo>
                        <a:pt x="317" y="116"/>
                      </a:lnTo>
                      <a:lnTo>
                        <a:pt x="323" y="111"/>
                      </a:lnTo>
                      <a:lnTo>
                        <a:pt x="327" y="102"/>
                      </a:lnTo>
                      <a:lnTo>
                        <a:pt x="327" y="94"/>
                      </a:lnTo>
                      <a:lnTo>
                        <a:pt x="323" y="88"/>
                      </a:lnTo>
                      <a:lnTo>
                        <a:pt x="317" y="82"/>
                      </a:lnTo>
                      <a:lnTo>
                        <a:pt x="302" y="73"/>
                      </a:lnTo>
                      <a:lnTo>
                        <a:pt x="287" y="63"/>
                      </a:lnTo>
                      <a:lnTo>
                        <a:pt x="271" y="55"/>
                      </a:lnTo>
                      <a:lnTo>
                        <a:pt x="255" y="47"/>
                      </a:lnTo>
                      <a:lnTo>
                        <a:pt x="238" y="40"/>
                      </a:lnTo>
                      <a:lnTo>
                        <a:pt x="219" y="33"/>
                      </a:lnTo>
                      <a:lnTo>
                        <a:pt x="201" y="26"/>
                      </a:lnTo>
                      <a:lnTo>
                        <a:pt x="183" y="22"/>
                      </a:lnTo>
                      <a:lnTo>
                        <a:pt x="163" y="16"/>
                      </a:lnTo>
                      <a:lnTo>
                        <a:pt x="144" y="13"/>
                      </a:lnTo>
                      <a:lnTo>
                        <a:pt x="124" y="8"/>
                      </a:lnTo>
                      <a:lnTo>
                        <a:pt x="104" y="6"/>
                      </a:lnTo>
                      <a:lnTo>
                        <a:pt x="83" y="3"/>
                      </a:lnTo>
                      <a:lnTo>
                        <a:pt x="63" y="1"/>
                      </a:lnTo>
                      <a:lnTo>
                        <a:pt x="42" y="0"/>
                      </a:lnTo>
                      <a:lnTo>
                        <a:pt x="21" y="0"/>
                      </a:lnTo>
                      <a:lnTo>
                        <a:pt x="13" y="1"/>
                      </a:lnTo>
                      <a:lnTo>
                        <a:pt x="6" y="6"/>
                      </a:lnTo>
                      <a:lnTo>
                        <a:pt x="2" y="13"/>
                      </a:lnTo>
                      <a:lnTo>
                        <a:pt x="0" y="21"/>
                      </a:lnTo>
                      <a:lnTo>
                        <a:pt x="2" y="29"/>
                      </a:lnTo>
                      <a:lnTo>
                        <a:pt x="6" y="36"/>
                      </a:lnTo>
                      <a:lnTo>
                        <a:pt x="13" y="40"/>
                      </a:lnTo>
                      <a:lnTo>
                        <a:pt x="21" y="41"/>
                      </a:lnTo>
                      <a:close/>
                    </a:path>
                  </a:pathLst>
                </a:custGeom>
                <a:solidFill>
                  <a:srgbClr val="000000"/>
                </a:solidFill>
                <a:ln w="9525">
                  <a:solidFill>
                    <a:schemeClr val="bg2"/>
                  </a:solidFill>
                  <a:round/>
                  <a:headEnd/>
                  <a:tailEnd/>
                </a:ln>
              </p:spPr>
              <p:txBody>
                <a:bodyPr/>
                <a:lstStyle/>
                <a:p>
                  <a:endParaRPr lang="en-US">
                    <a:latin typeface="Calibri" pitchFamily="34" charset="0"/>
                    <a:cs typeface="ＭＳ Ｐゴシック"/>
                  </a:endParaRPr>
                </a:p>
              </p:txBody>
            </p:sp>
            <p:sp>
              <p:nvSpPr>
                <p:cNvPr id="133147" name="Freeform 28"/>
                <p:cNvSpPr>
                  <a:spLocks/>
                </p:cNvSpPr>
                <p:nvPr/>
              </p:nvSpPr>
              <p:spPr bwMode="auto">
                <a:xfrm>
                  <a:off x="569" y="2037"/>
                  <a:ext cx="24" cy="31"/>
                </a:xfrm>
                <a:custGeom>
                  <a:avLst/>
                  <a:gdLst>
                    <a:gd name="T0" fmla="*/ 0 w 62"/>
                    <a:gd name="T1" fmla="*/ 0 h 83"/>
                    <a:gd name="T2" fmla="*/ 0 w 62"/>
                    <a:gd name="T3" fmla="*/ 0 h 83"/>
                    <a:gd name="T4" fmla="*/ 0 w 62"/>
                    <a:gd name="T5" fmla="*/ 0 h 83"/>
                    <a:gd name="T6" fmla="*/ 0 w 62"/>
                    <a:gd name="T7" fmla="*/ 0 h 83"/>
                    <a:gd name="T8" fmla="*/ 0 w 62"/>
                    <a:gd name="T9" fmla="*/ 0 h 83"/>
                    <a:gd name="T10" fmla="*/ 0 w 62"/>
                    <a:gd name="T11" fmla="*/ 0 h 83"/>
                    <a:gd name="T12" fmla="*/ 0 w 62"/>
                    <a:gd name="T13" fmla="*/ 0 h 83"/>
                    <a:gd name="T14" fmla="*/ 0 w 62"/>
                    <a:gd name="T15" fmla="*/ 0 h 83"/>
                    <a:gd name="T16" fmla="*/ 0 w 62"/>
                    <a:gd name="T17" fmla="*/ 0 h 83"/>
                    <a:gd name="T18" fmla="*/ 0 w 62"/>
                    <a:gd name="T19" fmla="*/ 0 h 83"/>
                    <a:gd name="T20" fmla="*/ 0 w 62"/>
                    <a:gd name="T21" fmla="*/ 0 h 83"/>
                    <a:gd name="T22" fmla="*/ 0 w 62"/>
                    <a:gd name="T23" fmla="*/ 0 h 83"/>
                    <a:gd name="T24" fmla="*/ 0 w 62"/>
                    <a:gd name="T25" fmla="*/ 0 h 83"/>
                    <a:gd name="T26" fmla="*/ 0 w 62"/>
                    <a:gd name="T27" fmla="*/ 0 h 83"/>
                    <a:gd name="T28" fmla="*/ 0 w 62"/>
                    <a:gd name="T29" fmla="*/ 0 h 83"/>
                    <a:gd name="T30" fmla="*/ 0 w 62"/>
                    <a:gd name="T31" fmla="*/ 0 h 83"/>
                    <a:gd name="T32" fmla="*/ 0 w 62"/>
                    <a:gd name="T33" fmla="*/ 0 h 83"/>
                    <a:gd name="T34" fmla="*/ 0 w 62"/>
                    <a:gd name="T35" fmla="*/ 0 h 83"/>
                    <a:gd name="T36" fmla="*/ 0 w 62"/>
                    <a:gd name="T37" fmla="*/ 0 h 83"/>
                    <a:gd name="T38" fmla="*/ 0 w 62"/>
                    <a:gd name="T39" fmla="*/ 0 h 83"/>
                    <a:gd name="T40" fmla="*/ 0 w 62"/>
                    <a:gd name="T41" fmla="*/ 0 h 83"/>
                    <a:gd name="T42" fmla="*/ 0 w 62"/>
                    <a:gd name="T43" fmla="*/ 0 h 8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
                    <a:gd name="T67" fmla="*/ 0 h 83"/>
                    <a:gd name="T68" fmla="*/ 62 w 62"/>
                    <a:gd name="T69" fmla="*/ 83 h 8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 h="83">
                      <a:moveTo>
                        <a:pt x="24" y="83"/>
                      </a:moveTo>
                      <a:lnTo>
                        <a:pt x="28" y="81"/>
                      </a:lnTo>
                      <a:lnTo>
                        <a:pt x="33" y="81"/>
                      </a:lnTo>
                      <a:lnTo>
                        <a:pt x="38" y="80"/>
                      </a:lnTo>
                      <a:lnTo>
                        <a:pt x="43" y="79"/>
                      </a:lnTo>
                      <a:lnTo>
                        <a:pt x="48" y="78"/>
                      </a:lnTo>
                      <a:lnTo>
                        <a:pt x="53" y="78"/>
                      </a:lnTo>
                      <a:lnTo>
                        <a:pt x="57" y="77"/>
                      </a:lnTo>
                      <a:lnTo>
                        <a:pt x="62" y="77"/>
                      </a:lnTo>
                      <a:lnTo>
                        <a:pt x="55" y="66"/>
                      </a:lnTo>
                      <a:lnTo>
                        <a:pt x="49" y="56"/>
                      </a:lnTo>
                      <a:lnTo>
                        <a:pt x="43" y="46"/>
                      </a:lnTo>
                      <a:lnTo>
                        <a:pt x="38" y="35"/>
                      </a:lnTo>
                      <a:lnTo>
                        <a:pt x="32" y="26"/>
                      </a:lnTo>
                      <a:lnTo>
                        <a:pt x="26" y="17"/>
                      </a:lnTo>
                      <a:lnTo>
                        <a:pt x="21" y="8"/>
                      </a:lnTo>
                      <a:lnTo>
                        <a:pt x="16" y="0"/>
                      </a:lnTo>
                      <a:lnTo>
                        <a:pt x="12" y="1"/>
                      </a:lnTo>
                      <a:lnTo>
                        <a:pt x="8" y="1"/>
                      </a:lnTo>
                      <a:lnTo>
                        <a:pt x="4" y="1"/>
                      </a:lnTo>
                      <a:lnTo>
                        <a:pt x="0" y="2"/>
                      </a:lnTo>
                      <a:lnTo>
                        <a:pt x="24" y="83"/>
                      </a:lnTo>
                      <a:close/>
                    </a:path>
                  </a:pathLst>
                </a:custGeom>
                <a:solidFill>
                  <a:srgbClr val="000000"/>
                </a:solidFill>
                <a:ln w="9525">
                  <a:solidFill>
                    <a:schemeClr val="bg2"/>
                  </a:solidFill>
                  <a:round/>
                  <a:headEnd/>
                  <a:tailEnd/>
                </a:ln>
              </p:spPr>
              <p:txBody>
                <a:bodyPr/>
                <a:lstStyle/>
                <a:p>
                  <a:endParaRPr lang="en-US">
                    <a:latin typeface="Calibri" pitchFamily="34" charset="0"/>
                    <a:cs typeface="ＭＳ Ｐゴシック"/>
                  </a:endParaRPr>
                </a:p>
              </p:txBody>
            </p:sp>
            <p:sp>
              <p:nvSpPr>
                <p:cNvPr id="133148" name="Freeform 29"/>
                <p:cNvSpPr>
                  <a:spLocks/>
                </p:cNvSpPr>
                <p:nvPr/>
              </p:nvSpPr>
              <p:spPr bwMode="auto">
                <a:xfrm>
                  <a:off x="336" y="2034"/>
                  <a:ext cx="23" cy="32"/>
                </a:xfrm>
                <a:custGeom>
                  <a:avLst/>
                  <a:gdLst>
                    <a:gd name="T0" fmla="*/ 0 w 60"/>
                    <a:gd name="T1" fmla="*/ 0 h 84"/>
                    <a:gd name="T2" fmla="*/ 0 w 60"/>
                    <a:gd name="T3" fmla="*/ 0 h 84"/>
                    <a:gd name="T4" fmla="*/ 0 w 60"/>
                    <a:gd name="T5" fmla="*/ 0 h 84"/>
                    <a:gd name="T6" fmla="*/ 0 w 60"/>
                    <a:gd name="T7" fmla="*/ 0 h 84"/>
                    <a:gd name="T8" fmla="*/ 0 w 60"/>
                    <a:gd name="T9" fmla="*/ 0 h 84"/>
                    <a:gd name="T10" fmla="*/ 0 w 60"/>
                    <a:gd name="T11" fmla="*/ 0 h 84"/>
                    <a:gd name="T12" fmla="*/ 0 w 60"/>
                    <a:gd name="T13" fmla="*/ 0 h 84"/>
                    <a:gd name="T14" fmla="*/ 0 w 60"/>
                    <a:gd name="T15" fmla="*/ 0 h 84"/>
                    <a:gd name="T16" fmla="*/ 0 w 60"/>
                    <a:gd name="T17" fmla="*/ 0 h 84"/>
                    <a:gd name="T18" fmla="*/ 0 w 60"/>
                    <a:gd name="T19" fmla="*/ 0 h 84"/>
                    <a:gd name="T20" fmla="*/ 0 w 60"/>
                    <a:gd name="T21" fmla="*/ 0 h 84"/>
                    <a:gd name="T22" fmla="*/ 0 w 60"/>
                    <a:gd name="T23" fmla="*/ 0 h 84"/>
                    <a:gd name="T24" fmla="*/ 0 w 60"/>
                    <a:gd name="T25" fmla="*/ 0 h 84"/>
                    <a:gd name="T26" fmla="*/ 0 w 60"/>
                    <a:gd name="T27" fmla="*/ 0 h 84"/>
                    <a:gd name="T28" fmla="*/ 0 w 60"/>
                    <a:gd name="T29" fmla="*/ 0 h 84"/>
                    <a:gd name="T30" fmla="*/ 0 w 60"/>
                    <a:gd name="T31" fmla="*/ 0 h 84"/>
                    <a:gd name="T32" fmla="*/ 0 w 60"/>
                    <a:gd name="T33" fmla="*/ 0 h 84"/>
                    <a:gd name="T34" fmla="*/ 0 w 60"/>
                    <a:gd name="T35" fmla="*/ 0 h 84"/>
                    <a:gd name="T36" fmla="*/ 0 w 60"/>
                    <a:gd name="T37" fmla="*/ 0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84"/>
                    <a:gd name="T59" fmla="*/ 60 w 60"/>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84">
                      <a:moveTo>
                        <a:pt x="60" y="84"/>
                      </a:moveTo>
                      <a:lnTo>
                        <a:pt x="54" y="1"/>
                      </a:lnTo>
                      <a:lnTo>
                        <a:pt x="48" y="0"/>
                      </a:lnTo>
                      <a:lnTo>
                        <a:pt x="44" y="0"/>
                      </a:lnTo>
                      <a:lnTo>
                        <a:pt x="38" y="0"/>
                      </a:lnTo>
                      <a:lnTo>
                        <a:pt x="32" y="0"/>
                      </a:lnTo>
                      <a:lnTo>
                        <a:pt x="0" y="81"/>
                      </a:lnTo>
                      <a:lnTo>
                        <a:pt x="1" y="81"/>
                      </a:lnTo>
                      <a:lnTo>
                        <a:pt x="8" y="81"/>
                      </a:lnTo>
                      <a:lnTo>
                        <a:pt x="16" y="81"/>
                      </a:lnTo>
                      <a:lnTo>
                        <a:pt x="23" y="81"/>
                      </a:lnTo>
                      <a:lnTo>
                        <a:pt x="31" y="83"/>
                      </a:lnTo>
                      <a:lnTo>
                        <a:pt x="38" y="83"/>
                      </a:lnTo>
                      <a:lnTo>
                        <a:pt x="45" y="83"/>
                      </a:lnTo>
                      <a:lnTo>
                        <a:pt x="53" y="84"/>
                      </a:lnTo>
                      <a:lnTo>
                        <a:pt x="60" y="84"/>
                      </a:lnTo>
                      <a:close/>
                    </a:path>
                  </a:pathLst>
                </a:custGeom>
                <a:solidFill>
                  <a:srgbClr val="000000"/>
                </a:solidFill>
                <a:ln w="9525">
                  <a:solidFill>
                    <a:schemeClr val="bg2"/>
                  </a:solidFill>
                  <a:round/>
                  <a:headEnd/>
                  <a:tailEnd/>
                </a:ln>
              </p:spPr>
              <p:txBody>
                <a:bodyPr/>
                <a:lstStyle/>
                <a:p>
                  <a:endParaRPr lang="en-US">
                    <a:latin typeface="Calibri" pitchFamily="34" charset="0"/>
                    <a:cs typeface="ＭＳ Ｐゴシック"/>
                  </a:endParaRPr>
                </a:p>
              </p:txBody>
            </p:sp>
            <p:sp>
              <p:nvSpPr>
                <p:cNvPr id="133149" name="Freeform 30"/>
                <p:cNvSpPr>
                  <a:spLocks/>
                </p:cNvSpPr>
                <p:nvPr/>
              </p:nvSpPr>
              <p:spPr bwMode="auto">
                <a:xfrm>
                  <a:off x="279" y="1839"/>
                  <a:ext cx="393" cy="278"/>
                </a:xfrm>
                <a:custGeom>
                  <a:avLst/>
                  <a:gdLst>
                    <a:gd name="T0" fmla="*/ 0 w 1041"/>
                    <a:gd name="T1" fmla="*/ 0 h 741"/>
                    <a:gd name="T2" fmla="*/ 0 w 1041"/>
                    <a:gd name="T3" fmla="*/ 0 h 741"/>
                    <a:gd name="T4" fmla="*/ 0 w 1041"/>
                    <a:gd name="T5" fmla="*/ 0 h 741"/>
                    <a:gd name="T6" fmla="*/ 0 w 1041"/>
                    <a:gd name="T7" fmla="*/ 0 h 741"/>
                    <a:gd name="T8" fmla="*/ 0 w 1041"/>
                    <a:gd name="T9" fmla="*/ 0 h 741"/>
                    <a:gd name="T10" fmla="*/ 0 w 1041"/>
                    <a:gd name="T11" fmla="*/ 0 h 741"/>
                    <a:gd name="T12" fmla="*/ 0 w 1041"/>
                    <a:gd name="T13" fmla="*/ 0 h 741"/>
                    <a:gd name="T14" fmla="*/ 0 w 1041"/>
                    <a:gd name="T15" fmla="*/ 0 h 741"/>
                    <a:gd name="T16" fmla="*/ 0 w 1041"/>
                    <a:gd name="T17" fmla="*/ 0 h 741"/>
                    <a:gd name="T18" fmla="*/ 0 w 1041"/>
                    <a:gd name="T19" fmla="*/ 0 h 741"/>
                    <a:gd name="T20" fmla="*/ 0 w 1041"/>
                    <a:gd name="T21" fmla="*/ 0 h 741"/>
                    <a:gd name="T22" fmla="*/ 0 w 1041"/>
                    <a:gd name="T23" fmla="*/ 0 h 741"/>
                    <a:gd name="T24" fmla="*/ 0 w 1041"/>
                    <a:gd name="T25" fmla="*/ 0 h 741"/>
                    <a:gd name="T26" fmla="*/ 0 w 1041"/>
                    <a:gd name="T27" fmla="*/ 0 h 741"/>
                    <a:gd name="T28" fmla="*/ 0 w 1041"/>
                    <a:gd name="T29" fmla="*/ 0 h 741"/>
                    <a:gd name="T30" fmla="*/ 0 w 1041"/>
                    <a:gd name="T31" fmla="*/ 0 h 741"/>
                    <a:gd name="T32" fmla="*/ 0 w 1041"/>
                    <a:gd name="T33" fmla="*/ 0 h 741"/>
                    <a:gd name="T34" fmla="*/ 0 w 1041"/>
                    <a:gd name="T35" fmla="*/ 0 h 741"/>
                    <a:gd name="T36" fmla="*/ 0 w 1041"/>
                    <a:gd name="T37" fmla="*/ 0 h 741"/>
                    <a:gd name="T38" fmla="*/ 0 w 1041"/>
                    <a:gd name="T39" fmla="*/ 0 h 741"/>
                    <a:gd name="T40" fmla="*/ 0 w 1041"/>
                    <a:gd name="T41" fmla="*/ 0 h 741"/>
                    <a:gd name="T42" fmla="*/ 0 w 1041"/>
                    <a:gd name="T43" fmla="*/ 0 h 741"/>
                    <a:gd name="T44" fmla="*/ 0 w 1041"/>
                    <a:gd name="T45" fmla="*/ 0 h 741"/>
                    <a:gd name="T46" fmla="*/ 0 w 1041"/>
                    <a:gd name="T47" fmla="*/ 0 h 741"/>
                    <a:gd name="T48" fmla="*/ 0 w 1041"/>
                    <a:gd name="T49" fmla="*/ 0 h 741"/>
                    <a:gd name="T50" fmla="*/ 0 w 1041"/>
                    <a:gd name="T51" fmla="*/ 0 h 741"/>
                    <a:gd name="T52" fmla="*/ 0 w 1041"/>
                    <a:gd name="T53" fmla="*/ 0 h 741"/>
                    <a:gd name="T54" fmla="*/ 0 w 1041"/>
                    <a:gd name="T55" fmla="*/ 0 h 741"/>
                    <a:gd name="T56" fmla="*/ 0 w 1041"/>
                    <a:gd name="T57" fmla="*/ 0 h 741"/>
                    <a:gd name="T58" fmla="*/ 0 w 1041"/>
                    <a:gd name="T59" fmla="*/ 0 h 741"/>
                    <a:gd name="T60" fmla="*/ 0 w 1041"/>
                    <a:gd name="T61" fmla="*/ 0 h 741"/>
                    <a:gd name="T62" fmla="*/ 0 w 1041"/>
                    <a:gd name="T63" fmla="*/ 0 h 741"/>
                    <a:gd name="T64" fmla="*/ 0 w 1041"/>
                    <a:gd name="T65" fmla="*/ 0 h 741"/>
                    <a:gd name="T66" fmla="*/ 0 w 1041"/>
                    <a:gd name="T67" fmla="*/ 0 h 741"/>
                    <a:gd name="T68" fmla="*/ 0 w 1041"/>
                    <a:gd name="T69" fmla="*/ 0 h 741"/>
                    <a:gd name="T70" fmla="*/ 0 w 1041"/>
                    <a:gd name="T71" fmla="*/ 0 h 741"/>
                    <a:gd name="T72" fmla="*/ 0 w 1041"/>
                    <a:gd name="T73" fmla="*/ 0 h 741"/>
                    <a:gd name="T74" fmla="*/ 0 w 1041"/>
                    <a:gd name="T75" fmla="*/ 0 h 741"/>
                    <a:gd name="T76" fmla="*/ 0 w 1041"/>
                    <a:gd name="T77" fmla="*/ 0 h 741"/>
                    <a:gd name="T78" fmla="*/ 0 w 1041"/>
                    <a:gd name="T79" fmla="*/ 0 h 741"/>
                    <a:gd name="T80" fmla="*/ 0 w 1041"/>
                    <a:gd name="T81" fmla="*/ 0 h 741"/>
                    <a:gd name="T82" fmla="*/ 0 w 1041"/>
                    <a:gd name="T83" fmla="*/ 0 h 741"/>
                    <a:gd name="T84" fmla="*/ 0 w 1041"/>
                    <a:gd name="T85" fmla="*/ 0 h 741"/>
                    <a:gd name="T86" fmla="*/ 0 w 1041"/>
                    <a:gd name="T87" fmla="*/ 0 h 741"/>
                    <a:gd name="T88" fmla="*/ 0 w 1041"/>
                    <a:gd name="T89" fmla="*/ 0 h 741"/>
                    <a:gd name="T90" fmla="*/ 0 w 1041"/>
                    <a:gd name="T91" fmla="*/ 0 h 741"/>
                    <a:gd name="T92" fmla="*/ 0 w 1041"/>
                    <a:gd name="T93" fmla="*/ 0 h 741"/>
                    <a:gd name="T94" fmla="*/ 0 w 1041"/>
                    <a:gd name="T95" fmla="*/ 0 h 741"/>
                    <a:gd name="T96" fmla="*/ 0 w 1041"/>
                    <a:gd name="T97" fmla="*/ 0 h 741"/>
                    <a:gd name="T98" fmla="*/ 0 w 1041"/>
                    <a:gd name="T99" fmla="*/ 0 h 741"/>
                    <a:gd name="T100" fmla="*/ 0 w 1041"/>
                    <a:gd name="T101" fmla="*/ 0 h 7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41"/>
                    <a:gd name="T154" fmla="*/ 0 h 741"/>
                    <a:gd name="T155" fmla="*/ 1041 w 1041"/>
                    <a:gd name="T156" fmla="*/ 741 h 7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41" h="741">
                      <a:moveTo>
                        <a:pt x="1008" y="12"/>
                      </a:moveTo>
                      <a:lnTo>
                        <a:pt x="993" y="9"/>
                      </a:lnTo>
                      <a:lnTo>
                        <a:pt x="978" y="6"/>
                      </a:lnTo>
                      <a:lnTo>
                        <a:pt x="963" y="5"/>
                      </a:lnTo>
                      <a:lnTo>
                        <a:pt x="948" y="2"/>
                      </a:lnTo>
                      <a:lnTo>
                        <a:pt x="932" y="1"/>
                      </a:lnTo>
                      <a:lnTo>
                        <a:pt x="917" y="1"/>
                      </a:lnTo>
                      <a:lnTo>
                        <a:pt x="901" y="0"/>
                      </a:lnTo>
                      <a:lnTo>
                        <a:pt x="886" y="0"/>
                      </a:lnTo>
                      <a:lnTo>
                        <a:pt x="858" y="1"/>
                      </a:lnTo>
                      <a:lnTo>
                        <a:pt x="830" y="2"/>
                      </a:lnTo>
                      <a:lnTo>
                        <a:pt x="803" y="6"/>
                      </a:lnTo>
                      <a:lnTo>
                        <a:pt x="775" y="9"/>
                      </a:lnTo>
                      <a:lnTo>
                        <a:pt x="750" y="15"/>
                      </a:lnTo>
                      <a:lnTo>
                        <a:pt x="724" y="21"/>
                      </a:lnTo>
                      <a:lnTo>
                        <a:pt x="699" y="29"/>
                      </a:lnTo>
                      <a:lnTo>
                        <a:pt x="675" y="37"/>
                      </a:lnTo>
                      <a:lnTo>
                        <a:pt x="652" y="46"/>
                      </a:lnTo>
                      <a:lnTo>
                        <a:pt x="630" y="56"/>
                      </a:lnTo>
                      <a:lnTo>
                        <a:pt x="608" y="68"/>
                      </a:lnTo>
                      <a:lnTo>
                        <a:pt x="589" y="79"/>
                      </a:lnTo>
                      <a:lnTo>
                        <a:pt x="569" y="92"/>
                      </a:lnTo>
                      <a:lnTo>
                        <a:pt x="552" y="106"/>
                      </a:lnTo>
                      <a:lnTo>
                        <a:pt x="535" y="121"/>
                      </a:lnTo>
                      <a:lnTo>
                        <a:pt x="520" y="136"/>
                      </a:lnTo>
                      <a:lnTo>
                        <a:pt x="505" y="121"/>
                      </a:lnTo>
                      <a:lnTo>
                        <a:pt x="488" y="106"/>
                      </a:lnTo>
                      <a:lnTo>
                        <a:pt x="470" y="92"/>
                      </a:lnTo>
                      <a:lnTo>
                        <a:pt x="452" y="79"/>
                      </a:lnTo>
                      <a:lnTo>
                        <a:pt x="432" y="68"/>
                      </a:lnTo>
                      <a:lnTo>
                        <a:pt x="410" y="56"/>
                      </a:lnTo>
                      <a:lnTo>
                        <a:pt x="388" y="46"/>
                      </a:lnTo>
                      <a:lnTo>
                        <a:pt x="365" y="37"/>
                      </a:lnTo>
                      <a:lnTo>
                        <a:pt x="341" y="29"/>
                      </a:lnTo>
                      <a:lnTo>
                        <a:pt x="316" y="21"/>
                      </a:lnTo>
                      <a:lnTo>
                        <a:pt x="290" y="15"/>
                      </a:lnTo>
                      <a:lnTo>
                        <a:pt x="264" y="9"/>
                      </a:lnTo>
                      <a:lnTo>
                        <a:pt x="237" y="6"/>
                      </a:lnTo>
                      <a:lnTo>
                        <a:pt x="210" y="2"/>
                      </a:lnTo>
                      <a:lnTo>
                        <a:pt x="182" y="1"/>
                      </a:lnTo>
                      <a:lnTo>
                        <a:pt x="153" y="0"/>
                      </a:lnTo>
                      <a:lnTo>
                        <a:pt x="138" y="0"/>
                      </a:lnTo>
                      <a:lnTo>
                        <a:pt x="122" y="1"/>
                      </a:lnTo>
                      <a:lnTo>
                        <a:pt x="107" y="1"/>
                      </a:lnTo>
                      <a:lnTo>
                        <a:pt x="92" y="2"/>
                      </a:lnTo>
                      <a:lnTo>
                        <a:pt x="77" y="5"/>
                      </a:lnTo>
                      <a:lnTo>
                        <a:pt x="63" y="6"/>
                      </a:lnTo>
                      <a:lnTo>
                        <a:pt x="48" y="9"/>
                      </a:lnTo>
                      <a:lnTo>
                        <a:pt x="33" y="12"/>
                      </a:lnTo>
                      <a:lnTo>
                        <a:pt x="0" y="18"/>
                      </a:lnTo>
                      <a:lnTo>
                        <a:pt x="0" y="563"/>
                      </a:lnTo>
                      <a:lnTo>
                        <a:pt x="0" y="741"/>
                      </a:lnTo>
                      <a:lnTo>
                        <a:pt x="50" y="730"/>
                      </a:lnTo>
                      <a:lnTo>
                        <a:pt x="56" y="729"/>
                      </a:lnTo>
                      <a:lnTo>
                        <a:pt x="63" y="728"/>
                      </a:lnTo>
                      <a:lnTo>
                        <a:pt x="70" y="727"/>
                      </a:lnTo>
                      <a:lnTo>
                        <a:pt x="77" y="726"/>
                      </a:lnTo>
                      <a:lnTo>
                        <a:pt x="84" y="726"/>
                      </a:lnTo>
                      <a:lnTo>
                        <a:pt x="91" y="725"/>
                      </a:lnTo>
                      <a:lnTo>
                        <a:pt x="98" y="723"/>
                      </a:lnTo>
                      <a:lnTo>
                        <a:pt x="105" y="723"/>
                      </a:lnTo>
                      <a:lnTo>
                        <a:pt x="138" y="638"/>
                      </a:lnTo>
                      <a:lnTo>
                        <a:pt x="131" y="638"/>
                      </a:lnTo>
                      <a:lnTo>
                        <a:pt x="123" y="639"/>
                      </a:lnTo>
                      <a:lnTo>
                        <a:pt x="116" y="639"/>
                      </a:lnTo>
                      <a:lnTo>
                        <a:pt x="109" y="639"/>
                      </a:lnTo>
                      <a:lnTo>
                        <a:pt x="103" y="640"/>
                      </a:lnTo>
                      <a:lnTo>
                        <a:pt x="96" y="640"/>
                      </a:lnTo>
                      <a:lnTo>
                        <a:pt x="90" y="642"/>
                      </a:lnTo>
                      <a:lnTo>
                        <a:pt x="83" y="642"/>
                      </a:lnTo>
                      <a:lnTo>
                        <a:pt x="83" y="607"/>
                      </a:lnTo>
                      <a:lnTo>
                        <a:pt x="91" y="606"/>
                      </a:lnTo>
                      <a:lnTo>
                        <a:pt x="99" y="605"/>
                      </a:lnTo>
                      <a:lnTo>
                        <a:pt x="108" y="604"/>
                      </a:lnTo>
                      <a:lnTo>
                        <a:pt x="116" y="604"/>
                      </a:lnTo>
                      <a:lnTo>
                        <a:pt x="126" y="602"/>
                      </a:lnTo>
                      <a:lnTo>
                        <a:pt x="134" y="602"/>
                      </a:lnTo>
                      <a:lnTo>
                        <a:pt x="143" y="602"/>
                      </a:lnTo>
                      <a:lnTo>
                        <a:pt x="152" y="602"/>
                      </a:lnTo>
                      <a:lnTo>
                        <a:pt x="184" y="521"/>
                      </a:lnTo>
                      <a:lnTo>
                        <a:pt x="172" y="520"/>
                      </a:lnTo>
                      <a:lnTo>
                        <a:pt x="159" y="520"/>
                      </a:lnTo>
                      <a:lnTo>
                        <a:pt x="145" y="520"/>
                      </a:lnTo>
                      <a:lnTo>
                        <a:pt x="132" y="520"/>
                      </a:lnTo>
                      <a:lnTo>
                        <a:pt x="120" y="521"/>
                      </a:lnTo>
                      <a:lnTo>
                        <a:pt x="107" y="522"/>
                      </a:lnTo>
                      <a:lnTo>
                        <a:pt x="96" y="523"/>
                      </a:lnTo>
                      <a:lnTo>
                        <a:pt x="83" y="524"/>
                      </a:lnTo>
                      <a:lnTo>
                        <a:pt x="83" y="88"/>
                      </a:lnTo>
                      <a:lnTo>
                        <a:pt x="91" y="86"/>
                      </a:lnTo>
                      <a:lnTo>
                        <a:pt x="100" y="85"/>
                      </a:lnTo>
                      <a:lnTo>
                        <a:pt x="108" y="84"/>
                      </a:lnTo>
                      <a:lnTo>
                        <a:pt x="117" y="84"/>
                      </a:lnTo>
                      <a:lnTo>
                        <a:pt x="126" y="83"/>
                      </a:lnTo>
                      <a:lnTo>
                        <a:pt x="135" y="83"/>
                      </a:lnTo>
                      <a:lnTo>
                        <a:pt x="144" y="83"/>
                      </a:lnTo>
                      <a:lnTo>
                        <a:pt x="153" y="83"/>
                      </a:lnTo>
                      <a:lnTo>
                        <a:pt x="181" y="84"/>
                      </a:lnTo>
                      <a:lnTo>
                        <a:pt x="209" y="85"/>
                      </a:lnTo>
                      <a:lnTo>
                        <a:pt x="235" y="89"/>
                      </a:lnTo>
                      <a:lnTo>
                        <a:pt x="262" y="93"/>
                      </a:lnTo>
                      <a:lnTo>
                        <a:pt x="287" y="99"/>
                      </a:lnTo>
                      <a:lnTo>
                        <a:pt x="311" y="106"/>
                      </a:lnTo>
                      <a:lnTo>
                        <a:pt x="334" y="113"/>
                      </a:lnTo>
                      <a:lnTo>
                        <a:pt x="357" y="122"/>
                      </a:lnTo>
                      <a:lnTo>
                        <a:pt x="378" y="132"/>
                      </a:lnTo>
                      <a:lnTo>
                        <a:pt x="399" y="143"/>
                      </a:lnTo>
                      <a:lnTo>
                        <a:pt x="417" y="154"/>
                      </a:lnTo>
                      <a:lnTo>
                        <a:pt x="433" y="167"/>
                      </a:lnTo>
                      <a:lnTo>
                        <a:pt x="449" y="181"/>
                      </a:lnTo>
                      <a:lnTo>
                        <a:pt x="462" y="195"/>
                      </a:lnTo>
                      <a:lnTo>
                        <a:pt x="475" y="210"/>
                      </a:lnTo>
                      <a:lnTo>
                        <a:pt x="484" y="225"/>
                      </a:lnTo>
                      <a:lnTo>
                        <a:pt x="520" y="290"/>
                      </a:lnTo>
                      <a:lnTo>
                        <a:pt x="556" y="225"/>
                      </a:lnTo>
                      <a:lnTo>
                        <a:pt x="566" y="210"/>
                      </a:lnTo>
                      <a:lnTo>
                        <a:pt x="578" y="195"/>
                      </a:lnTo>
                      <a:lnTo>
                        <a:pt x="591" y="181"/>
                      </a:lnTo>
                      <a:lnTo>
                        <a:pt x="607" y="167"/>
                      </a:lnTo>
                      <a:lnTo>
                        <a:pt x="623" y="154"/>
                      </a:lnTo>
                      <a:lnTo>
                        <a:pt x="642" y="143"/>
                      </a:lnTo>
                      <a:lnTo>
                        <a:pt x="662" y="132"/>
                      </a:lnTo>
                      <a:lnTo>
                        <a:pt x="683" y="122"/>
                      </a:lnTo>
                      <a:lnTo>
                        <a:pt x="705" y="113"/>
                      </a:lnTo>
                      <a:lnTo>
                        <a:pt x="729" y="106"/>
                      </a:lnTo>
                      <a:lnTo>
                        <a:pt x="753" y="99"/>
                      </a:lnTo>
                      <a:lnTo>
                        <a:pt x="779" y="93"/>
                      </a:lnTo>
                      <a:lnTo>
                        <a:pt x="805" y="89"/>
                      </a:lnTo>
                      <a:lnTo>
                        <a:pt x="832" y="85"/>
                      </a:lnTo>
                      <a:lnTo>
                        <a:pt x="858" y="84"/>
                      </a:lnTo>
                      <a:lnTo>
                        <a:pt x="886" y="83"/>
                      </a:lnTo>
                      <a:lnTo>
                        <a:pt x="895" y="83"/>
                      </a:lnTo>
                      <a:lnTo>
                        <a:pt x="904" y="83"/>
                      </a:lnTo>
                      <a:lnTo>
                        <a:pt x="914" y="83"/>
                      </a:lnTo>
                      <a:lnTo>
                        <a:pt x="923" y="84"/>
                      </a:lnTo>
                      <a:lnTo>
                        <a:pt x="932" y="84"/>
                      </a:lnTo>
                      <a:lnTo>
                        <a:pt x="941" y="85"/>
                      </a:lnTo>
                      <a:lnTo>
                        <a:pt x="949" y="86"/>
                      </a:lnTo>
                      <a:lnTo>
                        <a:pt x="959" y="88"/>
                      </a:lnTo>
                      <a:lnTo>
                        <a:pt x="959" y="524"/>
                      </a:lnTo>
                      <a:lnTo>
                        <a:pt x="949" y="523"/>
                      </a:lnTo>
                      <a:lnTo>
                        <a:pt x="941" y="522"/>
                      </a:lnTo>
                      <a:lnTo>
                        <a:pt x="932" y="521"/>
                      </a:lnTo>
                      <a:lnTo>
                        <a:pt x="923" y="521"/>
                      </a:lnTo>
                      <a:lnTo>
                        <a:pt x="914" y="520"/>
                      </a:lnTo>
                      <a:lnTo>
                        <a:pt x="904" y="520"/>
                      </a:lnTo>
                      <a:lnTo>
                        <a:pt x="895" y="520"/>
                      </a:lnTo>
                      <a:lnTo>
                        <a:pt x="886" y="520"/>
                      </a:lnTo>
                      <a:lnTo>
                        <a:pt x="873" y="520"/>
                      </a:lnTo>
                      <a:lnTo>
                        <a:pt x="861" y="520"/>
                      </a:lnTo>
                      <a:lnTo>
                        <a:pt x="848" y="521"/>
                      </a:lnTo>
                      <a:lnTo>
                        <a:pt x="835" y="522"/>
                      </a:lnTo>
                      <a:lnTo>
                        <a:pt x="823" y="523"/>
                      </a:lnTo>
                      <a:lnTo>
                        <a:pt x="810" y="524"/>
                      </a:lnTo>
                      <a:lnTo>
                        <a:pt x="798" y="525"/>
                      </a:lnTo>
                      <a:lnTo>
                        <a:pt x="786" y="528"/>
                      </a:lnTo>
                      <a:lnTo>
                        <a:pt x="791" y="536"/>
                      </a:lnTo>
                      <a:lnTo>
                        <a:pt x="796" y="545"/>
                      </a:lnTo>
                      <a:lnTo>
                        <a:pt x="802" y="554"/>
                      </a:lnTo>
                      <a:lnTo>
                        <a:pt x="808" y="563"/>
                      </a:lnTo>
                      <a:lnTo>
                        <a:pt x="813" y="574"/>
                      </a:lnTo>
                      <a:lnTo>
                        <a:pt x="819" y="584"/>
                      </a:lnTo>
                      <a:lnTo>
                        <a:pt x="825" y="594"/>
                      </a:lnTo>
                      <a:lnTo>
                        <a:pt x="832" y="605"/>
                      </a:lnTo>
                      <a:lnTo>
                        <a:pt x="848" y="604"/>
                      </a:lnTo>
                      <a:lnTo>
                        <a:pt x="863" y="602"/>
                      </a:lnTo>
                      <a:lnTo>
                        <a:pt x="879" y="602"/>
                      </a:lnTo>
                      <a:lnTo>
                        <a:pt x="895" y="602"/>
                      </a:lnTo>
                      <a:lnTo>
                        <a:pt x="911" y="602"/>
                      </a:lnTo>
                      <a:lnTo>
                        <a:pt x="927" y="604"/>
                      </a:lnTo>
                      <a:lnTo>
                        <a:pt x="942" y="605"/>
                      </a:lnTo>
                      <a:lnTo>
                        <a:pt x="959" y="607"/>
                      </a:lnTo>
                      <a:lnTo>
                        <a:pt x="959" y="642"/>
                      </a:lnTo>
                      <a:lnTo>
                        <a:pt x="949" y="640"/>
                      </a:lnTo>
                      <a:lnTo>
                        <a:pt x="941" y="640"/>
                      </a:lnTo>
                      <a:lnTo>
                        <a:pt x="932" y="639"/>
                      </a:lnTo>
                      <a:lnTo>
                        <a:pt x="923" y="639"/>
                      </a:lnTo>
                      <a:lnTo>
                        <a:pt x="914" y="638"/>
                      </a:lnTo>
                      <a:lnTo>
                        <a:pt x="904" y="638"/>
                      </a:lnTo>
                      <a:lnTo>
                        <a:pt x="895" y="638"/>
                      </a:lnTo>
                      <a:lnTo>
                        <a:pt x="886" y="638"/>
                      </a:lnTo>
                      <a:lnTo>
                        <a:pt x="878" y="638"/>
                      </a:lnTo>
                      <a:lnTo>
                        <a:pt x="870" y="638"/>
                      </a:lnTo>
                      <a:lnTo>
                        <a:pt x="861" y="638"/>
                      </a:lnTo>
                      <a:lnTo>
                        <a:pt x="853" y="639"/>
                      </a:lnTo>
                      <a:lnTo>
                        <a:pt x="858" y="650"/>
                      </a:lnTo>
                      <a:lnTo>
                        <a:pt x="865" y="660"/>
                      </a:lnTo>
                      <a:lnTo>
                        <a:pt x="871" y="670"/>
                      </a:lnTo>
                      <a:lnTo>
                        <a:pt x="877" y="681"/>
                      </a:lnTo>
                      <a:lnTo>
                        <a:pt x="882" y="691"/>
                      </a:lnTo>
                      <a:lnTo>
                        <a:pt x="889" y="702"/>
                      </a:lnTo>
                      <a:lnTo>
                        <a:pt x="895" y="711"/>
                      </a:lnTo>
                      <a:lnTo>
                        <a:pt x="901" y="721"/>
                      </a:lnTo>
                      <a:lnTo>
                        <a:pt x="912" y="721"/>
                      </a:lnTo>
                      <a:lnTo>
                        <a:pt x="924" y="722"/>
                      </a:lnTo>
                      <a:lnTo>
                        <a:pt x="935" y="723"/>
                      </a:lnTo>
                      <a:lnTo>
                        <a:pt x="947" y="723"/>
                      </a:lnTo>
                      <a:lnTo>
                        <a:pt x="959" y="726"/>
                      </a:lnTo>
                      <a:lnTo>
                        <a:pt x="970" y="727"/>
                      </a:lnTo>
                      <a:lnTo>
                        <a:pt x="982" y="728"/>
                      </a:lnTo>
                      <a:lnTo>
                        <a:pt x="992" y="730"/>
                      </a:lnTo>
                      <a:lnTo>
                        <a:pt x="1041" y="741"/>
                      </a:lnTo>
                      <a:lnTo>
                        <a:pt x="1041" y="18"/>
                      </a:lnTo>
                      <a:lnTo>
                        <a:pt x="1008" y="12"/>
                      </a:lnTo>
                      <a:close/>
                    </a:path>
                  </a:pathLst>
                </a:custGeom>
                <a:solidFill>
                  <a:srgbClr val="000000"/>
                </a:solidFill>
                <a:ln w="9525">
                  <a:solidFill>
                    <a:schemeClr val="bg2"/>
                  </a:solidFill>
                  <a:round/>
                  <a:headEnd/>
                  <a:tailEnd/>
                </a:ln>
              </p:spPr>
              <p:txBody>
                <a:bodyPr/>
                <a:lstStyle/>
                <a:p>
                  <a:endParaRPr lang="en-US">
                    <a:latin typeface="Calibri" pitchFamily="34" charset="0"/>
                    <a:cs typeface="ＭＳ Ｐゴシック"/>
                  </a:endParaRPr>
                </a:p>
              </p:txBody>
            </p:sp>
            <p:sp>
              <p:nvSpPr>
                <p:cNvPr id="133150" name="Freeform 31"/>
                <p:cNvSpPr>
                  <a:spLocks/>
                </p:cNvSpPr>
                <p:nvPr/>
              </p:nvSpPr>
              <p:spPr bwMode="auto">
                <a:xfrm>
                  <a:off x="318" y="2078"/>
                  <a:ext cx="43" cy="33"/>
                </a:xfrm>
                <a:custGeom>
                  <a:avLst/>
                  <a:gdLst>
                    <a:gd name="T0" fmla="*/ 0 w 114"/>
                    <a:gd name="T1" fmla="*/ 0 h 87"/>
                    <a:gd name="T2" fmla="*/ 0 w 114"/>
                    <a:gd name="T3" fmla="*/ 0 h 87"/>
                    <a:gd name="T4" fmla="*/ 0 w 114"/>
                    <a:gd name="T5" fmla="*/ 0 h 87"/>
                    <a:gd name="T6" fmla="*/ 0 w 114"/>
                    <a:gd name="T7" fmla="*/ 0 h 87"/>
                    <a:gd name="T8" fmla="*/ 0 w 114"/>
                    <a:gd name="T9" fmla="*/ 0 h 87"/>
                    <a:gd name="T10" fmla="*/ 0 w 114"/>
                    <a:gd name="T11" fmla="*/ 0 h 87"/>
                    <a:gd name="T12" fmla="*/ 0 w 114"/>
                    <a:gd name="T13" fmla="*/ 0 h 87"/>
                    <a:gd name="T14" fmla="*/ 0 w 114"/>
                    <a:gd name="T15" fmla="*/ 0 h 87"/>
                    <a:gd name="T16" fmla="*/ 0 w 114"/>
                    <a:gd name="T17" fmla="*/ 0 h 87"/>
                    <a:gd name="T18" fmla="*/ 0 w 114"/>
                    <a:gd name="T19" fmla="*/ 0 h 87"/>
                    <a:gd name="T20" fmla="*/ 0 w 114"/>
                    <a:gd name="T21" fmla="*/ 0 h 87"/>
                    <a:gd name="T22" fmla="*/ 0 w 114"/>
                    <a:gd name="T23" fmla="*/ 0 h 87"/>
                    <a:gd name="T24" fmla="*/ 0 w 114"/>
                    <a:gd name="T25" fmla="*/ 0 h 87"/>
                    <a:gd name="T26" fmla="*/ 0 w 114"/>
                    <a:gd name="T27" fmla="*/ 0 h 87"/>
                    <a:gd name="T28" fmla="*/ 0 w 114"/>
                    <a:gd name="T29" fmla="*/ 0 h 87"/>
                    <a:gd name="T30" fmla="*/ 0 w 114"/>
                    <a:gd name="T31" fmla="*/ 0 h 87"/>
                    <a:gd name="T32" fmla="*/ 0 w 114"/>
                    <a:gd name="T33" fmla="*/ 0 h 87"/>
                    <a:gd name="T34" fmla="*/ 0 w 114"/>
                    <a:gd name="T35" fmla="*/ 0 h 87"/>
                    <a:gd name="T36" fmla="*/ 0 w 114"/>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87"/>
                    <a:gd name="T59" fmla="*/ 114 w 114"/>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87">
                      <a:moveTo>
                        <a:pt x="33" y="0"/>
                      </a:moveTo>
                      <a:lnTo>
                        <a:pt x="0" y="85"/>
                      </a:lnTo>
                      <a:lnTo>
                        <a:pt x="14" y="84"/>
                      </a:lnTo>
                      <a:lnTo>
                        <a:pt x="29" y="83"/>
                      </a:lnTo>
                      <a:lnTo>
                        <a:pt x="42" y="83"/>
                      </a:lnTo>
                      <a:lnTo>
                        <a:pt x="57" y="83"/>
                      </a:lnTo>
                      <a:lnTo>
                        <a:pt x="71" y="83"/>
                      </a:lnTo>
                      <a:lnTo>
                        <a:pt x="86" y="84"/>
                      </a:lnTo>
                      <a:lnTo>
                        <a:pt x="100" y="85"/>
                      </a:lnTo>
                      <a:lnTo>
                        <a:pt x="114" y="87"/>
                      </a:lnTo>
                      <a:lnTo>
                        <a:pt x="108" y="4"/>
                      </a:lnTo>
                      <a:lnTo>
                        <a:pt x="99" y="2"/>
                      </a:lnTo>
                      <a:lnTo>
                        <a:pt x="90" y="2"/>
                      </a:lnTo>
                      <a:lnTo>
                        <a:pt x="80" y="1"/>
                      </a:lnTo>
                      <a:lnTo>
                        <a:pt x="71" y="1"/>
                      </a:lnTo>
                      <a:lnTo>
                        <a:pt x="62" y="0"/>
                      </a:lnTo>
                      <a:lnTo>
                        <a:pt x="52" y="0"/>
                      </a:lnTo>
                      <a:lnTo>
                        <a:pt x="42" y="0"/>
                      </a:lnTo>
                      <a:lnTo>
                        <a:pt x="33" y="0"/>
                      </a:lnTo>
                      <a:close/>
                    </a:path>
                  </a:pathLst>
                </a:custGeom>
                <a:solidFill>
                  <a:srgbClr val="000000"/>
                </a:solidFill>
                <a:ln w="9525">
                  <a:solidFill>
                    <a:schemeClr val="bg2"/>
                  </a:solidFill>
                  <a:round/>
                  <a:headEnd/>
                  <a:tailEnd/>
                </a:ln>
              </p:spPr>
              <p:txBody>
                <a:bodyPr/>
                <a:lstStyle/>
                <a:p>
                  <a:endParaRPr lang="en-US">
                    <a:latin typeface="Calibri" pitchFamily="34" charset="0"/>
                    <a:cs typeface="ＭＳ Ｐゴシック"/>
                  </a:endParaRPr>
                </a:p>
              </p:txBody>
            </p:sp>
            <p:sp>
              <p:nvSpPr>
                <p:cNvPr id="133151" name="Freeform 32"/>
                <p:cNvSpPr>
                  <a:spLocks/>
                </p:cNvSpPr>
                <p:nvPr/>
              </p:nvSpPr>
              <p:spPr bwMode="auto">
                <a:xfrm>
                  <a:off x="582" y="2079"/>
                  <a:ext cx="36" cy="32"/>
                </a:xfrm>
                <a:custGeom>
                  <a:avLst/>
                  <a:gdLst>
                    <a:gd name="T0" fmla="*/ 0 w 97"/>
                    <a:gd name="T1" fmla="*/ 0 h 84"/>
                    <a:gd name="T2" fmla="*/ 0 w 97"/>
                    <a:gd name="T3" fmla="*/ 0 h 84"/>
                    <a:gd name="T4" fmla="*/ 0 w 97"/>
                    <a:gd name="T5" fmla="*/ 0 h 84"/>
                    <a:gd name="T6" fmla="*/ 0 w 97"/>
                    <a:gd name="T7" fmla="*/ 0 h 84"/>
                    <a:gd name="T8" fmla="*/ 0 w 97"/>
                    <a:gd name="T9" fmla="*/ 0 h 84"/>
                    <a:gd name="T10" fmla="*/ 0 w 97"/>
                    <a:gd name="T11" fmla="*/ 0 h 84"/>
                    <a:gd name="T12" fmla="*/ 0 w 97"/>
                    <a:gd name="T13" fmla="*/ 0 h 84"/>
                    <a:gd name="T14" fmla="*/ 0 w 97"/>
                    <a:gd name="T15" fmla="*/ 0 h 84"/>
                    <a:gd name="T16" fmla="*/ 0 w 97"/>
                    <a:gd name="T17" fmla="*/ 0 h 84"/>
                    <a:gd name="T18" fmla="*/ 0 w 97"/>
                    <a:gd name="T19" fmla="*/ 0 h 84"/>
                    <a:gd name="T20" fmla="*/ 0 w 97"/>
                    <a:gd name="T21" fmla="*/ 0 h 84"/>
                    <a:gd name="T22" fmla="*/ 0 w 97"/>
                    <a:gd name="T23" fmla="*/ 0 h 84"/>
                    <a:gd name="T24" fmla="*/ 0 w 97"/>
                    <a:gd name="T25" fmla="*/ 0 h 84"/>
                    <a:gd name="T26" fmla="*/ 0 w 97"/>
                    <a:gd name="T27" fmla="*/ 0 h 84"/>
                    <a:gd name="T28" fmla="*/ 0 w 97"/>
                    <a:gd name="T29" fmla="*/ 0 h 84"/>
                    <a:gd name="T30" fmla="*/ 0 w 97"/>
                    <a:gd name="T31" fmla="*/ 0 h 84"/>
                    <a:gd name="T32" fmla="*/ 0 w 97"/>
                    <a:gd name="T33" fmla="*/ 0 h 84"/>
                    <a:gd name="T34" fmla="*/ 0 w 97"/>
                    <a:gd name="T35" fmla="*/ 0 h 84"/>
                    <a:gd name="T36" fmla="*/ 0 w 97"/>
                    <a:gd name="T37" fmla="*/ 0 h 84"/>
                    <a:gd name="T38" fmla="*/ 0 w 97"/>
                    <a:gd name="T39" fmla="*/ 0 h 84"/>
                    <a:gd name="T40" fmla="*/ 0 w 97"/>
                    <a:gd name="T41" fmla="*/ 0 h 84"/>
                    <a:gd name="T42" fmla="*/ 0 w 97"/>
                    <a:gd name="T43" fmla="*/ 0 h 84"/>
                    <a:gd name="T44" fmla="*/ 0 w 97"/>
                    <a:gd name="T45" fmla="*/ 0 h 84"/>
                    <a:gd name="T46" fmla="*/ 0 w 97"/>
                    <a:gd name="T47" fmla="*/ 0 h 84"/>
                    <a:gd name="T48" fmla="*/ 0 w 97"/>
                    <a:gd name="T49" fmla="*/ 0 h 84"/>
                    <a:gd name="T50" fmla="*/ 0 w 97"/>
                    <a:gd name="T51" fmla="*/ 0 h 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7"/>
                    <a:gd name="T79" fmla="*/ 0 h 84"/>
                    <a:gd name="T80" fmla="*/ 97 w 97"/>
                    <a:gd name="T81" fmla="*/ 84 h 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7" h="84">
                      <a:moveTo>
                        <a:pt x="0" y="5"/>
                      </a:moveTo>
                      <a:lnTo>
                        <a:pt x="24" y="84"/>
                      </a:lnTo>
                      <a:lnTo>
                        <a:pt x="34" y="83"/>
                      </a:lnTo>
                      <a:lnTo>
                        <a:pt x="43" y="83"/>
                      </a:lnTo>
                      <a:lnTo>
                        <a:pt x="52" y="82"/>
                      </a:lnTo>
                      <a:lnTo>
                        <a:pt x="61" y="82"/>
                      </a:lnTo>
                      <a:lnTo>
                        <a:pt x="69" y="82"/>
                      </a:lnTo>
                      <a:lnTo>
                        <a:pt x="78" y="82"/>
                      </a:lnTo>
                      <a:lnTo>
                        <a:pt x="88" y="82"/>
                      </a:lnTo>
                      <a:lnTo>
                        <a:pt x="97" y="82"/>
                      </a:lnTo>
                      <a:lnTo>
                        <a:pt x="91" y="72"/>
                      </a:lnTo>
                      <a:lnTo>
                        <a:pt x="85" y="63"/>
                      </a:lnTo>
                      <a:lnTo>
                        <a:pt x="78" y="52"/>
                      </a:lnTo>
                      <a:lnTo>
                        <a:pt x="73" y="42"/>
                      </a:lnTo>
                      <a:lnTo>
                        <a:pt x="67" y="31"/>
                      </a:lnTo>
                      <a:lnTo>
                        <a:pt x="61" y="21"/>
                      </a:lnTo>
                      <a:lnTo>
                        <a:pt x="54" y="11"/>
                      </a:lnTo>
                      <a:lnTo>
                        <a:pt x="49" y="0"/>
                      </a:lnTo>
                      <a:lnTo>
                        <a:pt x="43" y="0"/>
                      </a:lnTo>
                      <a:lnTo>
                        <a:pt x="37" y="1"/>
                      </a:lnTo>
                      <a:lnTo>
                        <a:pt x="30" y="1"/>
                      </a:lnTo>
                      <a:lnTo>
                        <a:pt x="24" y="3"/>
                      </a:lnTo>
                      <a:lnTo>
                        <a:pt x="19" y="3"/>
                      </a:lnTo>
                      <a:lnTo>
                        <a:pt x="13" y="4"/>
                      </a:lnTo>
                      <a:lnTo>
                        <a:pt x="6" y="4"/>
                      </a:lnTo>
                      <a:lnTo>
                        <a:pt x="0" y="5"/>
                      </a:lnTo>
                      <a:close/>
                    </a:path>
                  </a:pathLst>
                </a:custGeom>
                <a:solidFill>
                  <a:srgbClr val="000000"/>
                </a:solidFill>
                <a:ln w="9525">
                  <a:solidFill>
                    <a:schemeClr val="bg2"/>
                  </a:solidFill>
                  <a:round/>
                  <a:headEnd/>
                  <a:tailEnd/>
                </a:ln>
              </p:spPr>
              <p:txBody>
                <a:bodyPr/>
                <a:lstStyle/>
                <a:p>
                  <a:endParaRPr lang="en-US">
                    <a:latin typeface="Calibri" pitchFamily="34" charset="0"/>
                    <a:cs typeface="ＭＳ Ｐゴシック"/>
                  </a:endParaRPr>
                </a:p>
              </p:txBody>
            </p:sp>
            <p:sp>
              <p:nvSpPr>
                <p:cNvPr id="133152" name="Freeform 33"/>
                <p:cNvSpPr>
                  <a:spLocks/>
                </p:cNvSpPr>
                <p:nvPr/>
              </p:nvSpPr>
              <p:spPr bwMode="auto">
                <a:xfrm>
                  <a:off x="357" y="2035"/>
                  <a:ext cx="234" cy="116"/>
                </a:xfrm>
                <a:custGeom>
                  <a:avLst/>
                  <a:gdLst>
                    <a:gd name="T0" fmla="*/ 0 w 622"/>
                    <a:gd name="T1" fmla="*/ 0 h 311"/>
                    <a:gd name="T2" fmla="*/ 0 w 622"/>
                    <a:gd name="T3" fmla="*/ 0 h 311"/>
                    <a:gd name="T4" fmla="*/ 0 w 622"/>
                    <a:gd name="T5" fmla="*/ 0 h 311"/>
                    <a:gd name="T6" fmla="*/ 0 w 622"/>
                    <a:gd name="T7" fmla="*/ 0 h 311"/>
                    <a:gd name="T8" fmla="*/ 0 w 622"/>
                    <a:gd name="T9" fmla="*/ 0 h 311"/>
                    <a:gd name="T10" fmla="*/ 0 w 622"/>
                    <a:gd name="T11" fmla="*/ 0 h 311"/>
                    <a:gd name="T12" fmla="*/ 0 w 622"/>
                    <a:gd name="T13" fmla="*/ 0 h 311"/>
                    <a:gd name="T14" fmla="*/ 0 w 622"/>
                    <a:gd name="T15" fmla="*/ 0 h 311"/>
                    <a:gd name="T16" fmla="*/ 0 w 622"/>
                    <a:gd name="T17" fmla="*/ 0 h 311"/>
                    <a:gd name="T18" fmla="*/ 0 w 622"/>
                    <a:gd name="T19" fmla="*/ 0 h 311"/>
                    <a:gd name="T20" fmla="*/ 0 w 622"/>
                    <a:gd name="T21" fmla="*/ 0 h 311"/>
                    <a:gd name="T22" fmla="*/ 0 w 622"/>
                    <a:gd name="T23" fmla="*/ 0 h 311"/>
                    <a:gd name="T24" fmla="*/ 0 w 622"/>
                    <a:gd name="T25" fmla="*/ 0 h 311"/>
                    <a:gd name="T26" fmla="*/ 0 w 622"/>
                    <a:gd name="T27" fmla="*/ 0 h 311"/>
                    <a:gd name="T28" fmla="*/ 0 w 622"/>
                    <a:gd name="T29" fmla="*/ 0 h 311"/>
                    <a:gd name="T30" fmla="*/ 0 w 622"/>
                    <a:gd name="T31" fmla="*/ 0 h 311"/>
                    <a:gd name="T32" fmla="*/ 0 w 622"/>
                    <a:gd name="T33" fmla="*/ 0 h 311"/>
                    <a:gd name="T34" fmla="*/ 0 w 622"/>
                    <a:gd name="T35" fmla="*/ 0 h 311"/>
                    <a:gd name="T36" fmla="*/ 0 w 622"/>
                    <a:gd name="T37" fmla="*/ 0 h 311"/>
                    <a:gd name="T38" fmla="*/ 0 w 622"/>
                    <a:gd name="T39" fmla="*/ 0 h 311"/>
                    <a:gd name="T40" fmla="*/ 0 w 622"/>
                    <a:gd name="T41" fmla="*/ 0 h 311"/>
                    <a:gd name="T42" fmla="*/ 0 w 622"/>
                    <a:gd name="T43" fmla="*/ 0 h 311"/>
                    <a:gd name="T44" fmla="*/ 0 w 622"/>
                    <a:gd name="T45" fmla="*/ 0 h 311"/>
                    <a:gd name="T46" fmla="*/ 0 w 622"/>
                    <a:gd name="T47" fmla="*/ 0 h 311"/>
                    <a:gd name="T48" fmla="*/ 0 w 622"/>
                    <a:gd name="T49" fmla="*/ 0 h 311"/>
                    <a:gd name="T50" fmla="*/ 0 w 622"/>
                    <a:gd name="T51" fmla="*/ 0 h 311"/>
                    <a:gd name="T52" fmla="*/ 0 w 622"/>
                    <a:gd name="T53" fmla="*/ 0 h 311"/>
                    <a:gd name="T54" fmla="*/ 0 w 622"/>
                    <a:gd name="T55" fmla="*/ 0 h 311"/>
                    <a:gd name="T56" fmla="*/ 0 w 622"/>
                    <a:gd name="T57" fmla="*/ 0 h 311"/>
                    <a:gd name="T58" fmla="*/ 0 w 622"/>
                    <a:gd name="T59" fmla="*/ 0 h 311"/>
                    <a:gd name="T60" fmla="*/ 0 w 622"/>
                    <a:gd name="T61" fmla="*/ 0 h 311"/>
                    <a:gd name="T62" fmla="*/ 0 w 622"/>
                    <a:gd name="T63" fmla="*/ 0 h 311"/>
                    <a:gd name="T64" fmla="*/ 0 w 622"/>
                    <a:gd name="T65" fmla="*/ 0 h 311"/>
                    <a:gd name="T66" fmla="*/ 0 w 622"/>
                    <a:gd name="T67" fmla="*/ 0 h 311"/>
                    <a:gd name="T68" fmla="*/ 0 w 622"/>
                    <a:gd name="T69" fmla="*/ 0 h 311"/>
                    <a:gd name="T70" fmla="*/ 0 w 622"/>
                    <a:gd name="T71" fmla="*/ 0 h 311"/>
                    <a:gd name="T72" fmla="*/ 0 w 622"/>
                    <a:gd name="T73" fmla="*/ 0 h 311"/>
                    <a:gd name="T74" fmla="*/ 0 w 622"/>
                    <a:gd name="T75" fmla="*/ 0 h 311"/>
                    <a:gd name="T76" fmla="*/ 0 w 622"/>
                    <a:gd name="T77" fmla="*/ 0 h 311"/>
                    <a:gd name="T78" fmla="*/ 0 w 622"/>
                    <a:gd name="T79" fmla="*/ 0 h 311"/>
                    <a:gd name="T80" fmla="*/ 0 w 622"/>
                    <a:gd name="T81" fmla="*/ 0 h 311"/>
                    <a:gd name="T82" fmla="*/ 0 w 622"/>
                    <a:gd name="T83" fmla="*/ 0 h 311"/>
                    <a:gd name="T84" fmla="*/ 0 w 622"/>
                    <a:gd name="T85" fmla="*/ 0 h 311"/>
                    <a:gd name="T86" fmla="*/ 0 w 622"/>
                    <a:gd name="T87" fmla="*/ 0 h 3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2"/>
                    <a:gd name="T133" fmla="*/ 0 h 311"/>
                    <a:gd name="T134" fmla="*/ 622 w 622"/>
                    <a:gd name="T135" fmla="*/ 311 h 3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2" h="311">
                      <a:moveTo>
                        <a:pt x="355" y="215"/>
                      </a:moveTo>
                      <a:lnTo>
                        <a:pt x="363" y="204"/>
                      </a:lnTo>
                      <a:lnTo>
                        <a:pt x="372" y="192"/>
                      </a:lnTo>
                      <a:lnTo>
                        <a:pt x="382" y="182"/>
                      </a:lnTo>
                      <a:lnTo>
                        <a:pt x="393" y="171"/>
                      </a:lnTo>
                      <a:lnTo>
                        <a:pt x="406" y="162"/>
                      </a:lnTo>
                      <a:lnTo>
                        <a:pt x="418" y="152"/>
                      </a:lnTo>
                      <a:lnTo>
                        <a:pt x="432" y="144"/>
                      </a:lnTo>
                      <a:lnTo>
                        <a:pt x="447" y="135"/>
                      </a:lnTo>
                      <a:lnTo>
                        <a:pt x="462" y="128"/>
                      </a:lnTo>
                      <a:lnTo>
                        <a:pt x="478" y="120"/>
                      </a:lnTo>
                      <a:lnTo>
                        <a:pt x="496" y="113"/>
                      </a:lnTo>
                      <a:lnTo>
                        <a:pt x="513" y="107"/>
                      </a:lnTo>
                      <a:lnTo>
                        <a:pt x="530" y="101"/>
                      </a:lnTo>
                      <a:lnTo>
                        <a:pt x="550" y="97"/>
                      </a:lnTo>
                      <a:lnTo>
                        <a:pt x="568" y="92"/>
                      </a:lnTo>
                      <a:lnTo>
                        <a:pt x="588" y="89"/>
                      </a:lnTo>
                      <a:lnTo>
                        <a:pt x="564" y="8"/>
                      </a:lnTo>
                      <a:lnTo>
                        <a:pt x="544" y="11"/>
                      </a:lnTo>
                      <a:lnTo>
                        <a:pt x="526" y="16"/>
                      </a:lnTo>
                      <a:lnTo>
                        <a:pt x="507" y="22"/>
                      </a:lnTo>
                      <a:lnTo>
                        <a:pt x="489" y="27"/>
                      </a:lnTo>
                      <a:lnTo>
                        <a:pt x="471" y="33"/>
                      </a:lnTo>
                      <a:lnTo>
                        <a:pt x="454" y="40"/>
                      </a:lnTo>
                      <a:lnTo>
                        <a:pt x="437" y="47"/>
                      </a:lnTo>
                      <a:lnTo>
                        <a:pt x="421" y="55"/>
                      </a:lnTo>
                      <a:lnTo>
                        <a:pt x="406" y="63"/>
                      </a:lnTo>
                      <a:lnTo>
                        <a:pt x="390" y="72"/>
                      </a:lnTo>
                      <a:lnTo>
                        <a:pt x="376" y="82"/>
                      </a:lnTo>
                      <a:lnTo>
                        <a:pt x="362" y="91"/>
                      </a:lnTo>
                      <a:lnTo>
                        <a:pt x="349" y="101"/>
                      </a:lnTo>
                      <a:lnTo>
                        <a:pt x="337" y="112"/>
                      </a:lnTo>
                      <a:lnTo>
                        <a:pt x="325" y="122"/>
                      </a:lnTo>
                      <a:lnTo>
                        <a:pt x="314" y="133"/>
                      </a:lnTo>
                      <a:lnTo>
                        <a:pt x="301" y="120"/>
                      </a:lnTo>
                      <a:lnTo>
                        <a:pt x="286" y="107"/>
                      </a:lnTo>
                      <a:lnTo>
                        <a:pt x="271" y="94"/>
                      </a:lnTo>
                      <a:lnTo>
                        <a:pt x="255" y="83"/>
                      </a:lnTo>
                      <a:lnTo>
                        <a:pt x="238" y="72"/>
                      </a:lnTo>
                      <a:lnTo>
                        <a:pt x="219" y="62"/>
                      </a:lnTo>
                      <a:lnTo>
                        <a:pt x="201" y="52"/>
                      </a:lnTo>
                      <a:lnTo>
                        <a:pt x="181" y="42"/>
                      </a:lnTo>
                      <a:lnTo>
                        <a:pt x="160" y="34"/>
                      </a:lnTo>
                      <a:lnTo>
                        <a:pt x="138" y="27"/>
                      </a:lnTo>
                      <a:lnTo>
                        <a:pt x="117" y="21"/>
                      </a:lnTo>
                      <a:lnTo>
                        <a:pt x="95" y="15"/>
                      </a:lnTo>
                      <a:lnTo>
                        <a:pt x="72" y="10"/>
                      </a:lnTo>
                      <a:lnTo>
                        <a:pt x="49" y="6"/>
                      </a:lnTo>
                      <a:lnTo>
                        <a:pt x="24" y="2"/>
                      </a:lnTo>
                      <a:lnTo>
                        <a:pt x="0" y="0"/>
                      </a:lnTo>
                      <a:lnTo>
                        <a:pt x="6" y="83"/>
                      </a:lnTo>
                      <a:lnTo>
                        <a:pt x="28" y="85"/>
                      </a:lnTo>
                      <a:lnTo>
                        <a:pt x="50" y="90"/>
                      </a:lnTo>
                      <a:lnTo>
                        <a:pt x="72" y="94"/>
                      </a:lnTo>
                      <a:lnTo>
                        <a:pt x="92" y="99"/>
                      </a:lnTo>
                      <a:lnTo>
                        <a:pt x="112" y="105"/>
                      </a:lnTo>
                      <a:lnTo>
                        <a:pt x="132" y="112"/>
                      </a:lnTo>
                      <a:lnTo>
                        <a:pt x="150" y="120"/>
                      </a:lnTo>
                      <a:lnTo>
                        <a:pt x="168" y="128"/>
                      </a:lnTo>
                      <a:lnTo>
                        <a:pt x="185" y="137"/>
                      </a:lnTo>
                      <a:lnTo>
                        <a:pt x="201" y="146"/>
                      </a:lnTo>
                      <a:lnTo>
                        <a:pt x="216" y="157"/>
                      </a:lnTo>
                      <a:lnTo>
                        <a:pt x="229" y="167"/>
                      </a:lnTo>
                      <a:lnTo>
                        <a:pt x="242" y="178"/>
                      </a:lnTo>
                      <a:lnTo>
                        <a:pt x="254" y="190"/>
                      </a:lnTo>
                      <a:lnTo>
                        <a:pt x="264" y="203"/>
                      </a:lnTo>
                      <a:lnTo>
                        <a:pt x="273" y="215"/>
                      </a:lnTo>
                      <a:lnTo>
                        <a:pt x="261" y="206"/>
                      </a:lnTo>
                      <a:lnTo>
                        <a:pt x="247" y="197"/>
                      </a:lnTo>
                      <a:lnTo>
                        <a:pt x="233" y="188"/>
                      </a:lnTo>
                      <a:lnTo>
                        <a:pt x="218" y="180"/>
                      </a:lnTo>
                      <a:lnTo>
                        <a:pt x="203" y="171"/>
                      </a:lnTo>
                      <a:lnTo>
                        <a:pt x="187" y="165"/>
                      </a:lnTo>
                      <a:lnTo>
                        <a:pt x="171" y="158"/>
                      </a:lnTo>
                      <a:lnTo>
                        <a:pt x="155" y="152"/>
                      </a:lnTo>
                      <a:lnTo>
                        <a:pt x="137" y="146"/>
                      </a:lnTo>
                      <a:lnTo>
                        <a:pt x="120" y="140"/>
                      </a:lnTo>
                      <a:lnTo>
                        <a:pt x="102" y="136"/>
                      </a:lnTo>
                      <a:lnTo>
                        <a:pt x="83" y="131"/>
                      </a:lnTo>
                      <a:lnTo>
                        <a:pt x="65" y="128"/>
                      </a:lnTo>
                      <a:lnTo>
                        <a:pt x="46" y="124"/>
                      </a:lnTo>
                      <a:lnTo>
                        <a:pt x="27" y="122"/>
                      </a:lnTo>
                      <a:lnTo>
                        <a:pt x="7" y="120"/>
                      </a:lnTo>
                      <a:lnTo>
                        <a:pt x="13" y="203"/>
                      </a:lnTo>
                      <a:lnTo>
                        <a:pt x="32" y="205"/>
                      </a:lnTo>
                      <a:lnTo>
                        <a:pt x="51" y="208"/>
                      </a:lnTo>
                      <a:lnTo>
                        <a:pt x="69" y="213"/>
                      </a:lnTo>
                      <a:lnTo>
                        <a:pt x="88" y="216"/>
                      </a:lnTo>
                      <a:lnTo>
                        <a:pt x="105" y="222"/>
                      </a:lnTo>
                      <a:lnTo>
                        <a:pt x="122" y="228"/>
                      </a:lnTo>
                      <a:lnTo>
                        <a:pt x="140" y="234"/>
                      </a:lnTo>
                      <a:lnTo>
                        <a:pt x="156" y="241"/>
                      </a:lnTo>
                      <a:lnTo>
                        <a:pt x="171" y="248"/>
                      </a:lnTo>
                      <a:lnTo>
                        <a:pt x="186" y="256"/>
                      </a:lnTo>
                      <a:lnTo>
                        <a:pt x="200" y="264"/>
                      </a:lnTo>
                      <a:lnTo>
                        <a:pt x="212" y="272"/>
                      </a:lnTo>
                      <a:lnTo>
                        <a:pt x="225" y="281"/>
                      </a:lnTo>
                      <a:lnTo>
                        <a:pt x="236" y="290"/>
                      </a:lnTo>
                      <a:lnTo>
                        <a:pt x="247" y="301"/>
                      </a:lnTo>
                      <a:lnTo>
                        <a:pt x="256" y="311"/>
                      </a:lnTo>
                      <a:lnTo>
                        <a:pt x="372" y="311"/>
                      </a:lnTo>
                      <a:lnTo>
                        <a:pt x="383" y="301"/>
                      </a:lnTo>
                      <a:lnTo>
                        <a:pt x="393" y="290"/>
                      </a:lnTo>
                      <a:lnTo>
                        <a:pt x="405" y="281"/>
                      </a:lnTo>
                      <a:lnTo>
                        <a:pt x="417" y="271"/>
                      </a:lnTo>
                      <a:lnTo>
                        <a:pt x="431" y="262"/>
                      </a:lnTo>
                      <a:lnTo>
                        <a:pt x="445" y="254"/>
                      </a:lnTo>
                      <a:lnTo>
                        <a:pt x="460" y="246"/>
                      </a:lnTo>
                      <a:lnTo>
                        <a:pt x="476" y="238"/>
                      </a:lnTo>
                      <a:lnTo>
                        <a:pt x="492" y="233"/>
                      </a:lnTo>
                      <a:lnTo>
                        <a:pt x="509" y="226"/>
                      </a:lnTo>
                      <a:lnTo>
                        <a:pt x="528" y="220"/>
                      </a:lnTo>
                      <a:lnTo>
                        <a:pt x="545" y="215"/>
                      </a:lnTo>
                      <a:lnTo>
                        <a:pt x="564" y="211"/>
                      </a:lnTo>
                      <a:lnTo>
                        <a:pt x="583" y="207"/>
                      </a:lnTo>
                      <a:lnTo>
                        <a:pt x="603" y="204"/>
                      </a:lnTo>
                      <a:lnTo>
                        <a:pt x="622" y="201"/>
                      </a:lnTo>
                      <a:lnTo>
                        <a:pt x="598" y="122"/>
                      </a:lnTo>
                      <a:lnTo>
                        <a:pt x="581" y="124"/>
                      </a:lnTo>
                      <a:lnTo>
                        <a:pt x="564" y="128"/>
                      </a:lnTo>
                      <a:lnTo>
                        <a:pt x="546" y="131"/>
                      </a:lnTo>
                      <a:lnTo>
                        <a:pt x="529" y="135"/>
                      </a:lnTo>
                      <a:lnTo>
                        <a:pt x="513" y="139"/>
                      </a:lnTo>
                      <a:lnTo>
                        <a:pt x="496" y="144"/>
                      </a:lnTo>
                      <a:lnTo>
                        <a:pt x="481" y="150"/>
                      </a:lnTo>
                      <a:lnTo>
                        <a:pt x="465" y="154"/>
                      </a:lnTo>
                      <a:lnTo>
                        <a:pt x="450" y="161"/>
                      </a:lnTo>
                      <a:lnTo>
                        <a:pt x="435" y="168"/>
                      </a:lnTo>
                      <a:lnTo>
                        <a:pt x="420" y="175"/>
                      </a:lnTo>
                      <a:lnTo>
                        <a:pt x="406" y="182"/>
                      </a:lnTo>
                      <a:lnTo>
                        <a:pt x="392" y="190"/>
                      </a:lnTo>
                      <a:lnTo>
                        <a:pt x="379" y="198"/>
                      </a:lnTo>
                      <a:lnTo>
                        <a:pt x="367" y="206"/>
                      </a:lnTo>
                      <a:lnTo>
                        <a:pt x="355" y="215"/>
                      </a:lnTo>
                      <a:close/>
                    </a:path>
                  </a:pathLst>
                </a:custGeom>
                <a:solidFill>
                  <a:srgbClr val="000000"/>
                </a:solidFill>
                <a:ln w="9525">
                  <a:solidFill>
                    <a:schemeClr val="bg2"/>
                  </a:solidFill>
                  <a:round/>
                  <a:headEnd/>
                  <a:tailEnd/>
                </a:ln>
              </p:spPr>
              <p:txBody>
                <a:bodyPr/>
                <a:lstStyle/>
                <a:p>
                  <a:endParaRPr lang="en-US">
                    <a:latin typeface="Calibri" pitchFamily="34" charset="0"/>
                    <a:cs typeface="ＭＳ Ｐゴシック"/>
                  </a:endParaRPr>
                </a:p>
              </p:txBody>
            </p:sp>
          </p:grpSp>
        </p:grpSp>
        <p:grpSp>
          <p:nvGrpSpPr>
            <p:cNvPr id="6" name="Group 52"/>
            <p:cNvGrpSpPr>
              <a:grpSpLocks/>
            </p:cNvGrpSpPr>
            <p:nvPr/>
          </p:nvGrpSpPr>
          <p:grpSpPr bwMode="auto">
            <a:xfrm>
              <a:off x="1440" y="3003"/>
              <a:ext cx="624" cy="346"/>
              <a:chOff x="1248" y="3168"/>
              <a:chExt cx="624" cy="346"/>
            </a:xfrm>
          </p:grpSpPr>
          <p:sp>
            <p:nvSpPr>
              <p:cNvPr id="133138" name="Text Box 12"/>
              <p:cNvSpPr txBox="1">
                <a:spLocks noChangeArrowheads="1"/>
              </p:cNvSpPr>
              <p:nvPr/>
            </p:nvSpPr>
            <p:spPr bwMode="auto">
              <a:xfrm>
                <a:off x="1248" y="3168"/>
                <a:ext cx="546" cy="346"/>
              </a:xfrm>
              <a:prstGeom prst="rect">
                <a:avLst/>
              </a:prstGeom>
              <a:noFill/>
              <a:ln w="12700">
                <a:noFill/>
                <a:miter lim="800000"/>
                <a:headEnd/>
                <a:tailEnd/>
              </a:ln>
            </p:spPr>
            <p:txBody>
              <a:bodyPr>
                <a:spAutoFit/>
              </a:bodyPr>
              <a:lstStyle/>
              <a:p>
                <a:pPr>
                  <a:spcBef>
                    <a:spcPct val="50000"/>
                  </a:spcBef>
                </a:pPr>
                <a:r>
                  <a:rPr lang="en-US" sz="1200" i="1">
                    <a:latin typeface="Calibri" pitchFamily="34" charset="0"/>
                    <a:cs typeface="ＭＳ Ｐゴシック"/>
                  </a:rPr>
                  <a:t>Search </a:t>
                </a:r>
              </a:p>
              <a:p>
                <a:pPr>
                  <a:spcBef>
                    <a:spcPct val="50000"/>
                  </a:spcBef>
                </a:pPr>
                <a:r>
                  <a:rPr lang="en-US" sz="1200" i="1">
                    <a:latin typeface="Calibri" pitchFamily="34" charset="0"/>
                    <a:cs typeface="ＭＳ Ｐゴシック"/>
                  </a:rPr>
                  <a:t>Request</a:t>
                </a:r>
              </a:p>
            </p:txBody>
          </p:sp>
          <p:sp>
            <p:nvSpPr>
              <p:cNvPr id="133139" name="Line 37"/>
              <p:cNvSpPr>
                <a:spLocks noChangeShapeType="1"/>
              </p:cNvSpPr>
              <p:nvPr/>
            </p:nvSpPr>
            <p:spPr bwMode="auto">
              <a:xfrm>
                <a:off x="1296" y="3360"/>
                <a:ext cx="576" cy="0"/>
              </a:xfrm>
              <a:prstGeom prst="line">
                <a:avLst/>
              </a:prstGeom>
              <a:noFill/>
              <a:ln w="12700">
                <a:solidFill>
                  <a:schemeClr val="tx1"/>
                </a:solidFill>
                <a:round/>
                <a:headEnd/>
                <a:tailEnd type="triangle" w="med" len="med"/>
              </a:ln>
            </p:spPr>
            <p:txBody>
              <a:bodyPr/>
              <a:lstStyle/>
              <a:p>
                <a:endParaRPr lang="en-US"/>
              </a:p>
            </p:txBody>
          </p:sp>
        </p:grpSp>
        <p:grpSp>
          <p:nvGrpSpPr>
            <p:cNvPr id="7" name="Group 43"/>
            <p:cNvGrpSpPr>
              <a:grpSpLocks/>
            </p:cNvGrpSpPr>
            <p:nvPr/>
          </p:nvGrpSpPr>
          <p:grpSpPr bwMode="auto">
            <a:xfrm>
              <a:off x="864" y="2811"/>
              <a:ext cx="566" cy="654"/>
              <a:chOff x="606" y="2928"/>
              <a:chExt cx="566" cy="654"/>
            </a:xfrm>
          </p:grpSpPr>
          <p:pic>
            <p:nvPicPr>
              <p:cNvPr id="133136" name="Picture 10" descr="BKS as AU process flow"/>
              <p:cNvPicPr>
                <a:picLocks noChangeAspect="1" noChangeArrowheads="1"/>
              </p:cNvPicPr>
              <p:nvPr/>
            </p:nvPicPr>
            <p:blipFill>
              <a:blip r:embed="rId3" cstate="print"/>
              <a:srcRect l="86240" t="15431" r="7339" b="72699"/>
              <a:stretch>
                <a:fillRect/>
              </a:stretch>
            </p:blipFill>
            <p:spPr bwMode="auto">
              <a:xfrm>
                <a:off x="672" y="2928"/>
                <a:ext cx="500" cy="654"/>
              </a:xfrm>
              <a:prstGeom prst="rect">
                <a:avLst/>
              </a:prstGeom>
              <a:noFill/>
              <a:ln w="9525">
                <a:noFill/>
                <a:miter lim="800000"/>
                <a:headEnd/>
                <a:tailEnd/>
              </a:ln>
            </p:spPr>
          </p:pic>
          <p:sp>
            <p:nvSpPr>
              <p:cNvPr id="133137" name="Text Box 38"/>
              <p:cNvSpPr txBox="1">
                <a:spLocks noChangeArrowheads="1"/>
              </p:cNvSpPr>
              <p:nvPr/>
            </p:nvSpPr>
            <p:spPr bwMode="auto">
              <a:xfrm>
                <a:off x="606" y="3408"/>
                <a:ext cx="546" cy="173"/>
              </a:xfrm>
              <a:prstGeom prst="rect">
                <a:avLst/>
              </a:prstGeom>
              <a:noFill/>
              <a:ln w="9525">
                <a:noFill/>
                <a:miter lim="800000"/>
                <a:headEnd/>
                <a:tailEnd/>
              </a:ln>
            </p:spPr>
            <p:txBody>
              <a:bodyPr>
                <a:spAutoFit/>
              </a:bodyPr>
              <a:lstStyle/>
              <a:p>
                <a:pPr>
                  <a:spcBef>
                    <a:spcPct val="50000"/>
                  </a:spcBef>
                </a:pPr>
                <a:r>
                  <a:rPr lang="en-US" sz="1200" i="1">
                    <a:latin typeface="Calibri" pitchFamily="34" charset="0"/>
                    <a:cs typeface="ＭＳ Ｐゴシック"/>
                  </a:rPr>
                  <a:t>Sponsor</a:t>
                </a:r>
              </a:p>
            </p:txBody>
          </p:sp>
        </p:grpSp>
        <p:sp>
          <p:nvSpPr>
            <p:cNvPr id="133130" name="Rectangle 40"/>
            <p:cNvSpPr>
              <a:spLocks noChangeArrowheads="1"/>
            </p:cNvSpPr>
            <p:nvPr/>
          </p:nvSpPr>
          <p:spPr bwMode="auto">
            <a:xfrm>
              <a:off x="2112" y="3003"/>
              <a:ext cx="864" cy="384"/>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pitchFamily="34" charset="0"/>
                  <a:cs typeface="ＭＳ Ｐゴシック"/>
                </a:rPr>
                <a:t>Bookshare</a:t>
              </a:r>
            </a:p>
          </p:txBody>
        </p:sp>
        <p:sp>
          <p:nvSpPr>
            <p:cNvPr id="133131" name="AutoShape 42"/>
            <p:cNvSpPr>
              <a:spLocks noChangeArrowheads="1"/>
            </p:cNvSpPr>
            <p:nvPr/>
          </p:nvSpPr>
          <p:spPr bwMode="auto">
            <a:xfrm>
              <a:off x="2208" y="2763"/>
              <a:ext cx="768" cy="192"/>
            </a:xfrm>
            <a:prstGeom prst="curvedDownArrow">
              <a:avLst>
                <a:gd name="adj1" fmla="val 80000"/>
                <a:gd name="adj2" fmla="val 160000"/>
                <a:gd name="adj3" fmla="val 33333"/>
              </a:avLst>
            </a:prstGeom>
            <a:solidFill>
              <a:schemeClr val="accent1"/>
            </a:solidFill>
            <a:ln w="9525">
              <a:solidFill>
                <a:schemeClr val="tx1"/>
              </a:solidFill>
              <a:miter lim="800000"/>
              <a:headEnd/>
              <a:tailEnd/>
            </a:ln>
          </p:spPr>
          <p:txBody>
            <a:bodyPr wrap="none" anchor="ctr"/>
            <a:lstStyle/>
            <a:p>
              <a:endParaRPr lang="en-US">
                <a:latin typeface="Calibri" pitchFamily="34" charset="0"/>
                <a:cs typeface="ＭＳ Ｐゴシック"/>
              </a:endParaRPr>
            </a:p>
          </p:txBody>
        </p:sp>
        <p:grpSp>
          <p:nvGrpSpPr>
            <p:cNvPr id="8" name="Group 47"/>
            <p:cNvGrpSpPr>
              <a:grpSpLocks/>
            </p:cNvGrpSpPr>
            <p:nvPr/>
          </p:nvGrpSpPr>
          <p:grpSpPr bwMode="auto">
            <a:xfrm>
              <a:off x="3408" y="2859"/>
              <a:ext cx="566" cy="654"/>
              <a:chOff x="606" y="2928"/>
              <a:chExt cx="566" cy="654"/>
            </a:xfrm>
          </p:grpSpPr>
          <p:pic>
            <p:nvPicPr>
              <p:cNvPr id="133134" name="Picture 48" descr="BKS as AU process flow"/>
              <p:cNvPicPr>
                <a:picLocks noChangeAspect="1" noChangeArrowheads="1"/>
              </p:cNvPicPr>
              <p:nvPr/>
            </p:nvPicPr>
            <p:blipFill>
              <a:blip r:embed="rId3" cstate="print"/>
              <a:srcRect l="86240" t="15431" r="7339" b="72699"/>
              <a:stretch>
                <a:fillRect/>
              </a:stretch>
            </p:blipFill>
            <p:spPr bwMode="auto">
              <a:xfrm>
                <a:off x="672" y="2928"/>
                <a:ext cx="500" cy="654"/>
              </a:xfrm>
              <a:prstGeom prst="rect">
                <a:avLst/>
              </a:prstGeom>
              <a:noFill/>
              <a:ln w="9525">
                <a:noFill/>
                <a:miter lim="800000"/>
                <a:headEnd/>
                <a:tailEnd/>
              </a:ln>
            </p:spPr>
          </p:pic>
          <p:sp>
            <p:nvSpPr>
              <p:cNvPr id="133135" name="Text Box 49"/>
              <p:cNvSpPr txBox="1">
                <a:spLocks noChangeArrowheads="1"/>
              </p:cNvSpPr>
              <p:nvPr/>
            </p:nvSpPr>
            <p:spPr bwMode="auto">
              <a:xfrm>
                <a:off x="606" y="3408"/>
                <a:ext cx="546" cy="173"/>
              </a:xfrm>
              <a:prstGeom prst="rect">
                <a:avLst/>
              </a:prstGeom>
              <a:noFill/>
              <a:ln w="9525">
                <a:noFill/>
                <a:miter lim="800000"/>
                <a:headEnd/>
                <a:tailEnd/>
              </a:ln>
            </p:spPr>
            <p:txBody>
              <a:bodyPr>
                <a:spAutoFit/>
              </a:bodyPr>
              <a:lstStyle/>
              <a:p>
                <a:pPr>
                  <a:spcBef>
                    <a:spcPct val="50000"/>
                  </a:spcBef>
                </a:pPr>
                <a:r>
                  <a:rPr lang="en-US" sz="1200" i="1">
                    <a:latin typeface="Calibri" pitchFamily="34" charset="0"/>
                    <a:cs typeface="ＭＳ Ｐゴシック"/>
                  </a:rPr>
                  <a:t>Sponsor</a:t>
                </a:r>
              </a:p>
            </p:txBody>
          </p:sp>
        </p:grpSp>
        <p:sp>
          <p:nvSpPr>
            <p:cNvPr id="133133" name="Line 51"/>
            <p:cNvSpPr>
              <a:spLocks noChangeShapeType="1"/>
            </p:cNvSpPr>
            <p:nvPr/>
          </p:nvSpPr>
          <p:spPr bwMode="auto">
            <a:xfrm>
              <a:off x="3024" y="3195"/>
              <a:ext cx="480" cy="0"/>
            </a:xfrm>
            <a:prstGeom prst="line">
              <a:avLst/>
            </a:prstGeom>
            <a:noFill/>
            <a:ln w="12700">
              <a:solidFill>
                <a:schemeClr val="tx1"/>
              </a:solidFill>
              <a:round/>
              <a:headEnd type="triangle" w="med" len="med"/>
              <a:tailEnd type="triangle" w="med" len="med"/>
            </a:ln>
          </p:spPr>
          <p:txBody>
            <a:bodyPr/>
            <a:lstStyle/>
            <a:p>
              <a:endParaRPr lang="en-US"/>
            </a:p>
          </p:txBody>
        </p:sp>
      </p:grpSp>
    </p:spTree>
    <p:extLst>
      <p:ext uri="{BB962C8B-B14F-4D97-AF65-F5344CB8AC3E}">
        <p14:creationId xmlns:p14="http://schemas.microsoft.com/office/powerpoint/2010/main" val="398604536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a:xfrm>
            <a:off x="685800" y="228600"/>
            <a:ext cx="7772400" cy="990600"/>
          </a:xfrm>
        </p:spPr>
        <p:txBody>
          <a:bodyPr/>
          <a:lstStyle/>
          <a:p>
            <a:r>
              <a:rPr lang="en-US" dirty="0" smtClean="0">
                <a:solidFill>
                  <a:schemeClr val="bg1"/>
                </a:solidFill>
              </a:rPr>
              <a:t>NIMAC Resources</a:t>
            </a:r>
          </a:p>
        </p:txBody>
      </p:sp>
      <p:sp>
        <p:nvSpPr>
          <p:cNvPr id="141314" name="Rectangle 4"/>
          <p:cNvSpPr>
            <a:spLocks noGrp="1" noChangeArrowheads="1"/>
          </p:cNvSpPr>
          <p:nvPr>
            <p:ph idx="1"/>
          </p:nvPr>
        </p:nvSpPr>
        <p:spPr>
          <a:xfrm>
            <a:off x="304800" y="1447800"/>
            <a:ext cx="8763000" cy="4876800"/>
          </a:xfrm>
        </p:spPr>
        <p:txBody>
          <a:bodyPr/>
          <a:lstStyle/>
          <a:p>
            <a:pPr marL="0" indent="0">
              <a:buFont typeface="Wingdings" pitchFamily="2" charset="2"/>
              <a:buNone/>
            </a:pPr>
            <a:endParaRPr lang="en-US" sz="2400" dirty="0" smtClean="0">
              <a:solidFill>
                <a:srgbClr val="FF0000"/>
              </a:solidFill>
              <a:hlinkClick r:id="rId3"/>
            </a:endParaRPr>
          </a:p>
          <a:p>
            <a:pPr marL="0" indent="0">
              <a:buFont typeface="Wingdings" pitchFamily="2" charset="2"/>
              <a:buNone/>
            </a:pPr>
            <a:r>
              <a:rPr lang="en-US" sz="2400" dirty="0" smtClean="0">
                <a:solidFill>
                  <a:srgbClr val="FF0000"/>
                </a:solidFill>
                <a:hlinkClick r:id="rId3"/>
              </a:rPr>
              <a:t>http://nimac.us</a:t>
            </a:r>
            <a:r>
              <a:rPr lang="en-US" sz="2400" dirty="0"/>
              <a:t> </a:t>
            </a:r>
            <a:r>
              <a:rPr lang="en-US" sz="2400" i="1" dirty="0" smtClean="0"/>
              <a:t>= find NIMAC books &amp; information</a:t>
            </a:r>
          </a:p>
          <a:p>
            <a:pPr marL="0" indent="0">
              <a:buFont typeface="Wingdings" pitchFamily="2" charset="2"/>
              <a:buNone/>
            </a:pPr>
            <a:endParaRPr lang="en-US" sz="1800" i="1" dirty="0" smtClean="0"/>
          </a:p>
          <a:p>
            <a:pPr marL="0" indent="0">
              <a:buNone/>
            </a:pPr>
            <a:r>
              <a:rPr lang="en-US" sz="2400" dirty="0">
                <a:hlinkClick r:id="rId4"/>
              </a:rPr>
              <a:t>http://aim.cast.org/learn/policy/state/nimas_nimac_contacts#.</a:t>
            </a:r>
            <a:r>
              <a:rPr lang="en-US" sz="2400" dirty="0" smtClean="0">
                <a:hlinkClick r:id="rId4"/>
              </a:rPr>
              <a:t>UkyODz8iyPg</a:t>
            </a:r>
            <a:r>
              <a:rPr lang="en-US" sz="2400" dirty="0" smtClean="0"/>
              <a:t> </a:t>
            </a:r>
            <a:r>
              <a:rPr lang="en-US" sz="2400" i="1" dirty="0" smtClean="0"/>
              <a:t>= locate your state-coordinator</a:t>
            </a:r>
          </a:p>
          <a:p>
            <a:pPr marL="0" indent="0">
              <a:buNone/>
            </a:pPr>
            <a:endParaRPr lang="en-US" sz="2400" i="1" dirty="0" smtClean="0"/>
          </a:p>
          <a:p>
            <a:pPr marL="0" indent="0">
              <a:buFont typeface="Wingdings" pitchFamily="2" charset="2"/>
              <a:buNone/>
            </a:pPr>
            <a:r>
              <a:rPr lang="en-US" sz="2400" u="sng" dirty="0" smtClean="0">
                <a:solidFill>
                  <a:srgbClr val="33CCFF"/>
                </a:solidFill>
                <a:hlinkClick r:id="rId5"/>
              </a:rPr>
              <a:t>http://aim.cast.org/learn/policy/local</a:t>
            </a:r>
            <a:r>
              <a:rPr lang="en-US" sz="2400" dirty="0" smtClean="0">
                <a:solidFill>
                  <a:srgbClr val="33CCFF"/>
                </a:solidFill>
              </a:rPr>
              <a:t> </a:t>
            </a:r>
            <a:r>
              <a:rPr lang="en-US" sz="2400" i="1" dirty="0" smtClean="0"/>
              <a:t>= find sample publisher contract language</a:t>
            </a:r>
            <a:endParaRPr lang="en-US" sz="1800" i="1" dirty="0" smtClean="0"/>
          </a:p>
          <a:p>
            <a:pPr>
              <a:buNone/>
            </a:pPr>
            <a:endParaRPr lang="en-US" sz="2400" b="1" dirty="0" smtClean="0"/>
          </a:p>
        </p:txBody>
      </p:sp>
    </p:spTree>
    <p:extLst>
      <p:ext uri="{BB962C8B-B14F-4D97-AF65-F5344CB8AC3E}">
        <p14:creationId xmlns:p14="http://schemas.microsoft.com/office/powerpoint/2010/main" val="16287922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12"/>
          </p:nvPr>
        </p:nvSpPr>
        <p:spPr/>
        <p:txBody>
          <a:bodyPr/>
          <a:lstStyle/>
          <a:p>
            <a:pPr>
              <a:defRPr/>
            </a:pPr>
            <a:fld id="{61A9696C-ED1E-4D3E-902A-B0C11D7AE58D}" type="slidenum">
              <a:rPr lang="en-US"/>
              <a:pPr>
                <a:defRPr/>
              </a:pPr>
              <a:t>64</a:t>
            </a:fld>
            <a:endParaRPr lang="en-US"/>
          </a:p>
        </p:txBody>
      </p:sp>
      <p:sp>
        <p:nvSpPr>
          <p:cNvPr id="63490" name="Rectangle 2"/>
          <p:cNvSpPr>
            <a:spLocks noGrp="1" noChangeArrowheads="1"/>
          </p:cNvSpPr>
          <p:nvPr>
            <p:ph type="title" idx="4294967295"/>
          </p:nvPr>
        </p:nvSpPr>
        <p:spPr>
          <a:xfrm>
            <a:off x="685800" y="457200"/>
            <a:ext cx="7772400" cy="990600"/>
          </a:xfrm>
        </p:spPr>
        <p:txBody>
          <a:bodyPr/>
          <a:lstStyle/>
          <a:p>
            <a:r>
              <a:rPr lang="en-US" sz="3600" dirty="0" err="1" smtClean="0">
                <a:solidFill>
                  <a:schemeClr val="bg1"/>
                </a:solidFill>
              </a:rPr>
              <a:t>Bookshare</a:t>
            </a:r>
            <a:r>
              <a:rPr lang="en-US" sz="3600" dirty="0" smtClean="0">
                <a:solidFill>
                  <a:schemeClr val="bg1"/>
                </a:solidFill>
              </a:rPr>
              <a:t> Use by Type of Book</a:t>
            </a:r>
          </a:p>
        </p:txBody>
      </p:sp>
      <p:graphicFrame>
        <p:nvGraphicFramePr>
          <p:cNvPr id="24605" name="Group 29"/>
          <p:cNvGraphicFramePr>
            <a:graphicFrameLocks noGrp="1"/>
          </p:cNvGraphicFramePr>
          <p:nvPr>
            <p:extLst/>
          </p:nvPr>
        </p:nvGraphicFramePr>
        <p:xfrm>
          <a:off x="609600" y="1828800"/>
          <a:ext cx="7924800" cy="3168206"/>
        </p:xfrm>
        <a:graphic>
          <a:graphicData uri="http://schemas.openxmlformats.org/drawingml/2006/table">
            <a:tbl>
              <a:tblPr/>
              <a:tblGrid>
                <a:gridCol w="2971800"/>
                <a:gridCol w="2590800"/>
                <a:gridCol w="2362200"/>
              </a:tblGrid>
              <a:tr h="376238">
                <a:tc>
                  <a:txBody>
                    <a:bodyPr/>
                    <a:lstStyle/>
                    <a:p>
                      <a:pPr marL="3175" marR="0" lvl="0" indent="0" algn="ctr" defTabSz="914400" rtl="0" eaLnBrk="0" fontAlgn="base" latinLnBrk="0" hangingPunct="0">
                        <a:lnSpc>
                          <a:spcPct val="100000"/>
                        </a:lnSpc>
                        <a:spcBef>
                          <a:spcPct val="20000"/>
                        </a:spcBef>
                        <a:spcAft>
                          <a:spcPct val="0"/>
                        </a:spcAft>
                        <a:buClrTx/>
                        <a:buSzTx/>
                        <a:buFont typeface="Wingdings" pitchFamily="-108" charset="2"/>
                        <a:buNone/>
                        <a:tabLst/>
                      </a:pPr>
                      <a:r>
                        <a:rPr kumimoji="0" lang="en-US" sz="1400" b="1" i="0" u="none" strike="noStrike" cap="none" normalizeH="0" baseline="0" dirty="0" err="1" smtClean="0">
                          <a:ln>
                            <a:noFill/>
                          </a:ln>
                          <a:solidFill>
                            <a:schemeClr val="tx1"/>
                          </a:solidFill>
                          <a:effectLst/>
                          <a:latin typeface="Arial" charset="0"/>
                          <a:ea typeface="ＭＳ Ｐゴシック" pitchFamily="-108" charset="-128"/>
                        </a:rPr>
                        <a:t>Bookshare</a:t>
                      </a:r>
                      <a:r>
                        <a:rPr kumimoji="0" lang="en-US" sz="1400" b="1" i="0" u="none" strike="noStrike" cap="none" normalizeH="0" baseline="0" dirty="0" smtClean="0">
                          <a:ln>
                            <a:noFill/>
                          </a:ln>
                          <a:solidFill>
                            <a:schemeClr val="tx1"/>
                          </a:solidFill>
                          <a:effectLst/>
                          <a:latin typeface="Arial" charset="0"/>
                          <a:ea typeface="ＭＳ Ｐゴシック" pitchFamily="-108" charset="-128"/>
                        </a:rPr>
                        <a:t> Downloads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7E21"/>
                    </a:solidFill>
                  </a:tcPr>
                </a:tc>
                <a:tc>
                  <a:txBody>
                    <a:bodyPr/>
                    <a:lstStyle/>
                    <a:p>
                      <a:pPr marL="3175" marR="0" lvl="0" indent="0" algn="ctr" defTabSz="914400" rtl="0" eaLnBrk="0" fontAlgn="base" latinLnBrk="0" hangingPunct="0">
                        <a:lnSpc>
                          <a:spcPct val="100000"/>
                        </a:lnSpc>
                        <a:spcBef>
                          <a:spcPct val="20000"/>
                        </a:spcBef>
                        <a:spcAft>
                          <a:spcPct val="0"/>
                        </a:spcAft>
                        <a:buClrTx/>
                        <a:buSzTx/>
                        <a:buFont typeface="Wingdings" pitchFamily="-108" charset="2"/>
                        <a:buNone/>
                        <a:tabLst/>
                      </a:pPr>
                      <a:r>
                        <a:rPr kumimoji="0" lang="en-US" sz="1400" b="1" i="0" u="none" strike="noStrike" cap="none" normalizeH="0" baseline="0" smtClean="0">
                          <a:ln>
                            <a:noFill/>
                          </a:ln>
                          <a:solidFill>
                            <a:schemeClr val="tx1"/>
                          </a:solidFill>
                          <a:effectLst/>
                          <a:latin typeface="Arial" charset="0"/>
                          <a:ea typeface="ＭＳ Ｐゴシック" pitchFamily="-108" charset="-128"/>
                        </a:rPr>
                        <a:t>Who Can Download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7E21"/>
                    </a:solidFill>
                  </a:tcPr>
                </a:tc>
                <a:tc>
                  <a:txBody>
                    <a:bodyPr/>
                    <a:lstStyle/>
                    <a:p>
                      <a:pPr marL="3175" marR="0" lvl="0" indent="0" algn="ctr" defTabSz="914400" rtl="0" eaLnBrk="0" fontAlgn="base" latinLnBrk="0" hangingPunct="0">
                        <a:lnSpc>
                          <a:spcPct val="100000"/>
                        </a:lnSpc>
                        <a:spcBef>
                          <a:spcPct val="20000"/>
                        </a:spcBef>
                        <a:spcAft>
                          <a:spcPct val="0"/>
                        </a:spcAft>
                        <a:buClrTx/>
                        <a:buSzTx/>
                        <a:buFont typeface="Wingdings" pitchFamily="-108" charset="2"/>
                        <a:buNone/>
                        <a:tabLst/>
                      </a:pPr>
                      <a:r>
                        <a:rPr kumimoji="0" lang="en-US" sz="1400" b="1" i="0" u="none" strike="noStrike" cap="none" normalizeH="0" baseline="0" smtClean="0">
                          <a:ln>
                            <a:noFill/>
                          </a:ln>
                          <a:solidFill>
                            <a:schemeClr val="tx1"/>
                          </a:solidFill>
                          <a:effectLst/>
                          <a:latin typeface="Arial" charset="0"/>
                          <a:ea typeface="ＭＳ Ｐゴシック" pitchFamily="-108" charset="-128"/>
                        </a:rPr>
                        <a:t>Student Qualifications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7E21"/>
                    </a:solidFill>
                  </a:tcPr>
                </a:tc>
              </a:tr>
              <a:tr h="381000">
                <a:tc>
                  <a:txBody>
                    <a:bodyPr/>
                    <a:lstStyle/>
                    <a:p>
                      <a:pPr marL="3175" marR="0" lvl="0" indent="0" algn="l" defTabSz="914400" rtl="0" eaLnBrk="0" fontAlgn="base" latinLnBrk="0" hangingPunct="0">
                        <a:lnSpc>
                          <a:spcPct val="100000"/>
                        </a:lnSpc>
                        <a:spcBef>
                          <a:spcPct val="20000"/>
                        </a:spcBef>
                        <a:spcAft>
                          <a:spcPct val="0"/>
                        </a:spcAft>
                        <a:buClrTx/>
                        <a:buSzTx/>
                        <a:buFont typeface="Wingdings" pitchFamily="-108" charset="2"/>
                        <a:buNone/>
                        <a:tabLst/>
                      </a:pPr>
                      <a:r>
                        <a:rPr kumimoji="0" lang="en-US" sz="1400" b="0" i="0" u="none" strike="noStrike" cap="none" normalizeH="0" baseline="0" smtClean="0">
                          <a:ln>
                            <a:noFill/>
                          </a:ln>
                          <a:solidFill>
                            <a:schemeClr val="tx1"/>
                          </a:solidFill>
                          <a:effectLst/>
                          <a:latin typeface="Arial" charset="0"/>
                          <a:ea typeface="ＭＳ Ｐゴシック" pitchFamily="-108" charset="-128"/>
                        </a:rPr>
                        <a:t>Public Domain and freely distributable books</a:t>
                      </a:r>
                    </a:p>
                    <a:p>
                      <a:pPr marL="3175" marR="0" lvl="0" indent="0" algn="l" defTabSz="914400" rtl="0" eaLnBrk="0" fontAlgn="base" latinLnBrk="0" hangingPunct="0">
                        <a:lnSpc>
                          <a:spcPct val="100000"/>
                        </a:lnSpc>
                        <a:spcBef>
                          <a:spcPct val="20000"/>
                        </a:spcBef>
                        <a:spcAft>
                          <a:spcPct val="0"/>
                        </a:spcAft>
                        <a:buClrTx/>
                        <a:buSzTx/>
                        <a:buFont typeface="Wingdings" pitchFamily="-108" charset="2"/>
                        <a:buNone/>
                        <a:tabLst/>
                      </a:pPr>
                      <a:endParaRPr kumimoji="0" lang="en-US" sz="1400" b="1" i="0" u="none" strike="noStrike" cap="none" normalizeH="0" baseline="0" smtClean="0">
                        <a:ln>
                          <a:noFill/>
                        </a:ln>
                        <a:solidFill>
                          <a:schemeClr val="tx1"/>
                        </a:solidFill>
                        <a:effectLst/>
                        <a:latin typeface="Arial" charset="0"/>
                        <a:ea typeface="ＭＳ Ｐゴシック" pitchFamily="-108"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37FC1">
                        <a:alpha val="50195"/>
                      </a:srgbClr>
                    </a:solidFill>
                  </a:tcPr>
                </a:tc>
                <a:tc>
                  <a:txBody>
                    <a:bodyPr/>
                    <a:lstStyle/>
                    <a:p>
                      <a:pPr marL="3175" marR="0" lvl="0" indent="0" algn="l" defTabSz="914400" rtl="0" eaLnBrk="0" fontAlgn="base" latinLnBrk="0" hangingPunct="0">
                        <a:lnSpc>
                          <a:spcPct val="100000"/>
                        </a:lnSpc>
                        <a:spcBef>
                          <a:spcPct val="20000"/>
                        </a:spcBef>
                        <a:spcAft>
                          <a:spcPct val="0"/>
                        </a:spcAft>
                        <a:buClrTx/>
                        <a:buSzTx/>
                        <a:buFont typeface="Wingdings" pitchFamily="-108" charset="2"/>
                        <a:buNone/>
                        <a:tabLst/>
                      </a:pPr>
                      <a:r>
                        <a:rPr kumimoji="0" lang="en-US" sz="1400" b="0" i="0" u="none" strike="noStrike" cap="none" normalizeH="0" baseline="0" smtClean="0">
                          <a:ln>
                            <a:noFill/>
                          </a:ln>
                          <a:solidFill>
                            <a:schemeClr val="tx1"/>
                          </a:solidFill>
                          <a:effectLst/>
                          <a:latin typeface="Arial" charset="0"/>
                          <a:ea typeface="ＭＳ Ｐゴシック" pitchFamily="-108" charset="-128"/>
                        </a:rPr>
                        <a:t>Non-Members and Members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37FC1">
                        <a:alpha val="50195"/>
                      </a:srgbClr>
                    </a:solidFill>
                  </a:tcPr>
                </a:tc>
                <a:tc>
                  <a:txBody>
                    <a:bodyPr/>
                    <a:lstStyle/>
                    <a:p>
                      <a:pPr marL="3175" marR="0" lvl="0" indent="0" algn="l" defTabSz="914400" rtl="0" eaLnBrk="0" fontAlgn="base" latinLnBrk="0" hangingPunct="0">
                        <a:lnSpc>
                          <a:spcPct val="100000"/>
                        </a:lnSpc>
                        <a:spcBef>
                          <a:spcPct val="20000"/>
                        </a:spcBef>
                        <a:spcAft>
                          <a:spcPct val="0"/>
                        </a:spcAft>
                        <a:buClrTx/>
                        <a:buSzTx/>
                        <a:buFont typeface="Wingdings" pitchFamily="-108" charset="2"/>
                        <a:buNone/>
                        <a:tabLst/>
                      </a:pPr>
                      <a:r>
                        <a:rPr kumimoji="0" lang="en-US" sz="1400" b="0" i="0" u="none" strike="noStrike" cap="none" normalizeH="0" baseline="0" smtClean="0">
                          <a:ln>
                            <a:noFill/>
                          </a:ln>
                          <a:solidFill>
                            <a:schemeClr val="tx1"/>
                          </a:solidFill>
                          <a:effectLst/>
                          <a:latin typeface="Arial" charset="0"/>
                          <a:ea typeface="ＭＳ Ｐゴシック" pitchFamily="-108" charset="-128"/>
                        </a:rPr>
                        <a:t>None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37FC1">
                        <a:alpha val="50195"/>
                      </a:srgbClr>
                    </a:solidFill>
                  </a:tcPr>
                </a:tc>
              </a:tr>
              <a:tr h="812800">
                <a:tc>
                  <a:txBody>
                    <a:bodyPr/>
                    <a:lstStyle/>
                    <a:p>
                      <a:pPr marL="3175" marR="0" lvl="0" indent="0" algn="l" defTabSz="914400" rtl="0" eaLnBrk="0" fontAlgn="base" latinLnBrk="0" hangingPunct="0">
                        <a:lnSpc>
                          <a:spcPct val="100000"/>
                        </a:lnSpc>
                        <a:spcBef>
                          <a:spcPct val="20000"/>
                        </a:spcBef>
                        <a:spcAft>
                          <a:spcPct val="0"/>
                        </a:spcAft>
                        <a:buClrTx/>
                        <a:buSzTx/>
                        <a:buFont typeface="Wingdings" pitchFamily="-108" charset="2"/>
                        <a:buNone/>
                        <a:tabLst/>
                      </a:pPr>
                      <a:r>
                        <a:rPr kumimoji="0" lang="en-US" sz="1400" b="0" i="0" u="none" strike="noStrike" cap="none" normalizeH="0" baseline="0" dirty="0" smtClean="0">
                          <a:ln>
                            <a:noFill/>
                          </a:ln>
                          <a:solidFill>
                            <a:schemeClr val="tx1"/>
                          </a:solidFill>
                          <a:effectLst/>
                          <a:latin typeface="Arial" charset="0"/>
                          <a:ea typeface="ＭＳ Ｐゴシック" pitchFamily="-108" charset="-128"/>
                        </a:rPr>
                        <a:t>Books with U.S. copyrights</a:t>
                      </a:r>
                    </a:p>
                    <a:p>
                      <a:pPr marL="3175" marR="0" lvl="0" indent="0" algn="l" defTabSz="914400" rtl="0" eaLnBrk="0" fontAlgn="base" latinLnBrk="0" hangingPunct="0">
                        <a:lnSpc>
                          <a:spcPct val="100000"/>
                        </a:lnSpc>
                        <a:spcBef>
                          <a:spcPct val="20000"/>
                        </a:spcBef>
                        <a:spcAft>
                          <a:spcPct val="0"/>
                        </a:spcAft>
                        <a:buClrTx/>
                        <a:buSzTx/>
                        <a:buFont typeface="Wingdings" pitchFamily="-108" charset="2"/>
                        <a:buNone/>
                        <a:tabLst/>
                      </a:pPr>
                      <a:r>
                        <a:rPr kumimoji="0" lang="en-US" sz="1400" b="0" i="0" u="none" strike="noStrike" cap="none" normalizeH="0" baseline="0" dirty="0" smtClean="0">
                          <a:ln>
                            <a:noFill/>
                          </a:ln>
                          <a:solidFill>
                            <a:schemeClr val="tx1"/>
                          </a:solidFill>
                          <a:effectLst/>
                          <a:latin typeface="Arial" charset="0"/>
                          <a:ea typeface="ＭＳ Ｐゴシック" pitchFamily="-108" charset="-128"/>
                        </a:rPr>
                        <a:t>Books with International permissions</a:t>
                      </a:r>
                    </a:p>
                    <a:p>
                      <a:pPr marL="3175" marR="0" lvl="0" indent="0" algn="l" defTabSz="914400" rtl="0" eaLnBrk="0" fontAlgn="base" latinLnBrk="0" hangingPunct="0">
                        <a:lnSpc>
                          <a:spcPct val="100000"/>
                        </a:lnSpc>
                        <a:spcBef>
                          <a:spcPct val="20000"/>
                        </a:spcBef>
                        <a:spcAft>
                          <a:spcPct val="0"/>
                        </a:spcAft>
                        <a:buClrTx/>
                        <a:buSzTx/>
                        <a:buFont typeface="Wingdings" pitchFamily="-108" charset="2"/>
                        <a:buNone/>
                        <a:tabLst/>
                      </a:pPr>
                      <a:endParaRPr kumimoji="0" lang="en-US" sz="1400" b="0" i="0" u="none" strike="noStrike" cap="none" normalizeH="0" baseline="0" dirty="0" smtClean="0">
                        <a:ln>
                          <a:noFill/>
                        </a:ln>
                        <a:solidFill>
                          <a:schemeClr val="tx1"/>
                        </a:solidFill>
                        <a:effectLst/>
                        <a:latin typeface="Arial" charset="0"/>
                        <a:ea typeface="ＭＳ Ｐゴシック" pitchFamily="-108"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37FC1">
                        <a:alpha val="50195"/>
                      </a:srgbClr>
                    </a:solidFill>
                  </a:tcPr>
                </a:tc>
                <a:tc>
                  <a:txBody>
                    <a:bodyPr/>
                    <a:lstStyle/>
                    <a:p>
                      <a:pPr marL="3175" marR="0" lvl="0" indent="0" algn="l" defTabSz="914400" rtl="0" eaLnBrk="0" fontAlgn="base" latinLnBrk="0" hangingPunct="0">
                        <a:lnSpc>
                          <a:spcPct val="100000"/>
                        </a:lnSpc>
                        <a:spcBef>
                          <a:spcPct val="20000"/>
                        </a:spcBef>
                        <a:spcAft>
                          <a:spcPct val="0"/>
                        </a:spcAft>
                        <a:buClrTx/>
                        <a:buSzTx/>
                        <a:buFont typeface="Wingdings" pitchFamily="-108" charset="2"/>
                        <a:buNone/>
                        <a:tabLst/>
                      </a:pPr>
                      <a:endParaRPr kumimoji="0" lang="en-US" sz="1400" b="0" i="0" u="none" strike="noStrike" cap="none" normalizeH="0" baseline="0" dirty="0" smtClean="0">
                        <a:ln>
                          <a:noFill/>
                        </a:ln>
                        <a:solidFill>
                          <a:schemeClr val="tx1"/>
                        </a:solidFill>
                        <a:effectLst/>
                        <a:latin typeface="Arial" charset="0"/>
                        <a:ea typeface="ＭＳ Ｐゴシック" pitchFamily="-108" charset="-128"/>
                      </a:endParaRPr>
                    </a:p>
                    <a:p>
                      <a:pPr marL="3175" marR="0" lvl="0" indent="0" algn="l" defTabSz="914400" rtl="0" eaLnBrk="0" fontAlgn="base" latinLnBrk="0" hangingPunct="0">
                        <a:lnSpc>
                          <a:spcPct val="100000"/>
                        </a:lnSpc>
                        <a:spcBef>
                          <a:spcPct val="20000"/>
                        </a:spcBef>
                        <a:spcAft>
                          <a:spcPct val="0"/>
                        </a:spcAft>
                        <a:buClrTx/>
                        <a:buSzTx/>
                        <a:buFont typeface="Wingdings" pitchFamily="-108" charset="2"/>
                        <a:buNone/>
                        <a:tabLst/>
                      </a:pPr>
                      <a:r>
                        <a:rPr kumimoji="0" lang="en-US" sz="1400" b="0" i="0" u="none" strike="noStrike" cap="none" normalizeH="0" baseline="0" dirty="0" smtClean="0">
                          <a:ln>
                            <a:noFill/>
                          </a:ln>
                          <a:solidFill>
                            <a:schemeClr val="tx1"/>
                          </a:solidFill>
                          <a:effectLst/>
                          <a:latin typeface="Arial" charset="0"/>
                          <a:ea typeface="ＭＳ Ｐゴシック" pitchFamily="-108" charset="-128"/>
                        </a:rPr>
                        <a:t>Sponsors and Members</a:t>
                      </a:r>
                    </a:p>
                    <a:p>
                      <a:pPr marL="3175" marR="0" lvl="0" indent="0" algn="l" defTabSz="914400" rtl="0" eaLnBrk="0" fontAlgn="base" latinLnBrk="0" hangingPunct="0">
                        <a:lnSpc>
                          <a:spcPct val="100000"/>
                        </a:lnSpc>
                        <a:spcBef>
                          <a:spcPct val="20000"/>
                        </a:spcBef>
                        <a:spcAft>
                          <a:spcPct val="0"/>
                        </a:spcAft>
                        <a:buClrTx/>
                        <a:buSzTx/>
                        <a:buFont typeface="Wingdings" pitchFamily="-108" charset="2"/>
                        <a:buNone/>
                        <a:tabLst/>
                      </a:pPr>
                      <a:endParaRPr kumimoji="0" lang="en-US" sz="1400" b="0" i="0" u="none" strike="noStrike" cap="none" normalizeH="0" baseline="0" dirty="0" smtClean="0">
                        <a:ln>
                          <a:noFill/>
                        </a:ln>
                        <a:solidFill>
                          <a:schemeClr val="tx1"/>
                        </a:solidFill>
                        <a:effectLst/>
                        <a:latin typeface="Arial" charset="0"/>
                        <a:ea typeface="ＭＳ Ｐゴシック" pitchFamily="-108"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37FC1">
                        <a:alpha val="50195"/>
                      </a:srgbClr>
                    </a:solidFill>
                  </a:tcPr>
                </a:tc>
                <a:tc>
                  <a:txBody>
                    <a:bodyPr/>
                    <a:lstStyle/>
                    <a:p>
                      <a:pPr marL="3175" marR="0" lvl="0" indent="0" algn="l" defTabSz="914400" rtl="0" eaLnBrk="0" fontAlgn="base" latinLnBrk="0" hangingPunct="0">
                        <a:lnSpc>
                          <a:spcPct val="100000"/>
                        </a:lnSpc>
                        <a:spcBef>
                          <a:spcPct val="20000"/>
                        </a:spcBef>
                        <a:spcAft>
                          <a:spcPct val="0"/>
                        </a:spcAft>
                        <a:buClrTx/>
                        <a:buSzTx/>
                        <a:buFont typeface="Wingdings" pitchFamily="-108" charset="2"/>
                        <a:buNone/>
                        <a:tabLst/>
                      </a:pPr>
                      <a:endParaRPr kumimoji="0" lang="en-US" sz="1400" b="0" i="0" u="none" strike="noStrike" cap="none" normalizeH="0" baseline="0" smtClean="0">
                        <a:ln>
                          <a:noFill/>
                        </a:ln>
                        <a:solidFill>
                          <a:schemeClr val="tx1"/>
                        </a:solidFill>
                        <a:effectLst/>
                        <a:latin typeface="Arial" charset="0"/>
                        <a:ea typeface="ＭＳ Ｐゴシック" pitchFamily="-108" charset="-128"/>
                      </a:endParaRPr>
                    </a:p>
                    <a:p>
                      <a:pPr marL="3175" marR="0" lvl="0" indent="0" algn="l" defTabSz="914400" rtl="0" eaLnBrk="0" fontAlgn="base" latinLnBrk="0" hangingPunct="0">
                        <a:lnSpc>
                          <a:spcPct val="100000"/>
                        </a:lnSpc>
                        <a:spcBef>
                          <a:spcPct val="20000"/>
                        </a:spcBef>
                        <a:spcAft>
                          <a:spcPct val="0"/>
                        </a:spcAft>
                        <a:buClrTx/>
                        <a:buSzTx/>
                        <a:buFont typeface="Wingdings" pitchFamily="-108" charset="2"/>
                        <a:buNone/>
                        <a:tabLst/>
                      </a:pPr>
                      <a:r>
                        <a:rPr kumimoji="0" lang="en-US" sz="1400" b="0" i="0" u="none" strike="noStrike" cap="none" normalizeH="0" baseline="0" smtClean="0">
                          <a:ln>
                            <a:noFill/>
                          </a:ln>
                          <a:solidFill>
                            <a:schemeClr val="tx1"/>
                          </a:solidFill>
                          <a:effectLst/>
                          <a:latin typeface="Arial" charset="0"/>
                          <a:ea typeface="ＭＳ Ｐゴシック" pitchFamily="-108" charset="-128"/>
                        </a:rPr>
                        <a:t>Chafee Qualified</a:t>
                      </a:r>
                    </a:p>
                    <a:p>
                      <a:pPr marL="3175" marR="0" lvl="0" indent="0" algn="l" defTabSz="914400" rtl="0" eaLnBrk="0" fontAlgn="base" latinLnBrk="0" hangingPunct="0">
                        <a:lnSpc>
                          <a:spcPct val="100000"/>
                        </a:lnSpc>
                        <a:spcBef>
                          <a:spcPct val="20000"/>
                        </a:spcBef>
                        <a:spcAft>
                          <a:spcPct val="0"/>
                        </a:spcAft>
                        <a:buClrTx/>
                        <a:buSzTx/>
                        <a:buFont typeface="Wingdings" pitchFamily="-108" charset="2"/>
                        <a:buNone/>
                        <a:tabLst/>
                      </a:pPr>
                      <a:endParaRPr kumimoji="0" lang="en-US" sz="1400" b="0" i="0" u="none" strike="noStrike" cap="none" normalizeH="0" baseline="0" smtClean="0">
                        <a:ln>
                          <a:noFill/>
                        </a:ln>
                        <a:solidFill>
                          <a:schemeClr val="tx1"/>
                        </a:solidFill>
                        <a:effectLst/>
                        <a:latin typeface="Arial" charset="0"/>
                        <a:ea typeface="ＭＳ Ｐゴシック" pitchFamily="-108"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37FC1">
                        <a:alpha val="50195"/>
                      </a:srgbClr>
                    </a:solidFill>
                  </a:tcPr>
                </a:tc>
              </a:tr>
              <a:tr h="836613">
                <a:tc>
                  <a:txBody>
                    <a:bodyPr/>
                    <a:lstStyle/>
                    <a:p>
                      <a:pPr marL="3175" marR="0" lvl="0" indent="0" algn="l" defTabSz="914400" rtl="0" eaLnBrk="0" fontAlgn="base" latinLnBrk="0" hangingPunct="0">
                        <a:lnSpc>
                          <a:spcPct val="100000"/>
                        </a:lnSpc>
                        <a:spcBef>
                          <a:spcPct val="20000"/>
                        </a:spcBef>
                        <a:spcAft>
                          <a:spcPct val="0"/>
                        </a:spcAft>
                        <a:buClrTx/>
                        <a:buSzTx/>
                        <a:buFont typeface="Wingdings" pitchFamily="-108" charset="2"/>
                        <a:buNone/>
                        <a:tabLst/>
                      </a:pPr>
                      <a:endParaRPr kumimoji="0" lang="en-US" sz="1400" b="0" i="0" u="none" strike="noStrike" cap="none" normalizeH="0" baseline="0" smtClean="0">
                        <a:ln>
                          <a:noFill/>
                        </a:ln>
                        <a:solidFill>
                          <a:schemeClr val="tx1"/>
                        </a:solidFill>
                        <a:effectLst/>
                        <a:latin typeface="Arial" charset="0"/>
                        <a:ea typeface="ＭＳ Ｐゴシック" pitchFamily="-108" charset="-128"/>
                      </a:endParaRPr>
                    </a:p>
                    <a:p>
                      <a:pPr marL="3175" marR="0" lvl="0" indent="0" algn="l" defTabSz="914400" rtl="0" eaLnBrk="0" fontAlgn="base" latinLnBrk="0" hangingPunct="0">
                        <a:lnSpc>
                          <a:spcPct val="100000"/>
                        </a:lnSpc>
                        <a:spcBef>
                          <a:spcPct val="20000"/>
                        </a:spcBef>
                        <a:spcAft>
                          <a:spcPct val="0"/>
                        </a:spcAft>
                        <a:buClrTx/>
                        <a:buSzTx/>
                        <a:buFont typeface="Wingdings" pitchFamily="-108" charset="2"/>
                        <a:buNone/>
                        <a:tabLst/>
                      </a:pPr>
                      <a:r>
                        <a:rPr kumimoji="0" lang="en-US" sz="1400" b="0" i="0" u="none" strike="noStrike" cap="none" normalizeH="0" baseline="0" smtClean="0">
                          <a:ln>
                            <a:noFill/>
                          </a:ln>
                          <a:solidFill>
                            <a:schemeClr val="tx1"/>
                          </a:solidFill>
                          <a:effectLst/>
                          <a:latin typeface="Arial" charset="0"/>
                          <a:ea typeface="ＭＳ Ｐゴシック" pitchFamily="-108" charset="-128"/>
                        </a:rPr>
                        <a:t>NIMAC-sourced books</a:t>
                      </a:r>
                    </a:p>
                    <a:p>
                      <a:pPr marL="3175" marR="0" lvl="0" indent="0" algn="l" defTabSz="914400" rtl="0" eaLnBrk="0" fontAlgn="base" latinLnBrk="0" hangingPunct="0">
                        <a:lnSpc>
                          <a:spcPct val="100000"/>
                        </a:lnSpc>
                        <a:spcBef>
                          <a:spcPct val="20000"/>
                        </a:spcBef>
                        <a:spcAft>
                          <a:spcPct val="0"/>
                        </a:spcAft>
                        <a:buClrTx/>
                        <a:buSzTx/>
                        <a:buFont typeface="Wingdings" pitchFamily="-108" charset="2"/>
                        <a:buNone/>
                        <a:tabLst/>
                      </a:pPr>
                      <a:endParaRPr kumimoji="0" lang="en-US" sz="1400" b="0" i="0" u="none" strike="noStrike" cap="none" normalizeH="0" baseline="0" smtClean="0">
                        <a:ln>
                          <a:noFill/>
                        </a:ln>
                        <a:solidFill>
                          <a:schemeClr val="tx1"/>
                        </a:solidFill>
                        <a:effectLst/>
                        <a:latin typeface="Arial" charset="0"/>
                        <a:ea typeface="ＭＳ Ｐゴシック" pitchFamily="-108"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37FC1">
                        <a:alpha val="50195"/>
                      </a:srgb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108" charset="2"/>
                        <a:buNone/>
                        <a:tabLst/>
                      </a:pPr>
                      <a:r>
                        <a:rPr kumimoji="0" lang="en-US" sz="1400" b="0" i="0" u="none" strike="noStrike" cap="none" normalizeH="0" baseline="0" smtClean="0">
                          <a:ln>
                            <a:noFill/>
                          </a:ln>
                          <a:solidFill>
                            <a:schemeClr val="tx1"/>
                          </a:solidFill>
                          <a:effectLst/>
                          <a:latin typeface="Arial" charset="0"/>
                          <a:ea typeface="ＭＳ Ｐゴシック" pitchFamily="-108" charset="-128"/>
                        </a:rPr>
                        <a:t>Educators (K-12 U.S. public schools, some private schools and agencies)</a:t>
                      </a:r>
                    </a:p>
                    <a:p>
                      <a:pPr marL="0" marR="0" lvl="0" indent="0" algn="l" defTabSz="914400" rtl="0" eaLnBrk="0" fontAlgn="base" latinLnBrk="0" hangingPunct="0">
                        <a:lnSpc>
                          <a:spcPct val="100000"/>
                        </a:lnSpc>
                        <a:spcBef>
                          <a:spcPct val="20000"/>
                        </a:spcBef>
                        <a:spcAft>
                          <a:spcPct val="0"/>
                        </a:spcAft>
                        <a:buClrTx/>
                        <a:buSzTx/>
                        <a:buFont typeface="Wingdings" pitchFamily="-108" charset="2"/>
                        <a:buNone/>
                        <a:tabLst/>
                      </a:pPr>
                      <a:endParaRPr kumimoji="0" lang="en-US" sz="1400" b="0" i="0" u="none" strike="noStrike" cap="none" normalizeH="0" baseline="0" smtClean="0">
                        <a:ln>
                          <a:noFill/>
                        </a:ln>
                        <a:solidFill>
                          <a:schemeClr val="tx1"/>
                        </a:solidFill>
                        <a:effectLst/>
                        <a:latin typeface="Arial" charset="0"/>
                        <a:ea typeface="ＭＳ Ｐゴシック" pitchFamily="-108"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37FC1">
                        <a:alpha val="50195"/>
                      </a:srgb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108" charset="2"/>
                        <a:buNone/>
                        <a:tabLst/>
                      </a:pPr>
                      <a:endParaRPr kumimoji="0" lang="en-US" sz="1400" b="0" i="0" u="none" strike="noStrike" cap="none" normalizeH="0" baseline="0" smtClean="0">
                        <a:ln>
                          <a:noFill/>
                        </a:ln>
                        <a:solidFill>
                          <a:schemeClr val="tx1"/>
                        </a:solidFill>
                        <a:effectLst/>
                        <a:latin typeface="Arial" charset="0"/>
                        <a:ea typeface="ＭＳ Ｐゴシック" pitchFamily="-108" charset="-128"/>
                      </a:endParaRPr>
                    </a:p>
                    <a:p>
                      <a:pPr marL="0" marR="0" lvl="0" indent="0" algn="l" defTabSz="914400" rtl="0" eaLnBrk="0" fontAlgn="base" latinLnBrk="0" hangingPunct="0">
                        <a:lnSpc>
                          <a:spcPct val="100000"/>
                        </a:lnSpc>
                        <a:spcBef>
                          <a:spcPct val="20000"/>
                        </a:spcBef>
                        <a:spcAft>
                          <a:spcPct val="0"/>
                        </a:spcAft>
                        <a:buClrTx/>
                        <a:buSzTx/>
                        <a:buFont typeface="Wingdings" pitchFamily="-108" charset="2"/>
                        <a:buNone/>
                        <a:tabLst/>
                      </a:pPr>
                      <a:r>
                        <a:rPr kumimoji="0" lang="en-US" sz="1400" b="0" i="0" u="none" strike="noStrike" cap="none" normalizeH="0" baseline="0" smtClean="0">
                          <a:ln>
                            <a:noFill/>
                          </a:ln>
                          <a:solidFill>
                            <a:schemeClr val="tx1"/>
                          </a:solidFill>
                          <a:effectLst/>
                          <a:latin typeface="Arial" charset="0"/>
                          <a:ea typeface="ＭＳ Ｐゴシック" pitchFamily="-108" charset="-128"/>
                        </a:rPr>
                        <a:t>Chafee + IEP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37FC1">
                        <a:alpha val="50195"/>
                      </a:srgbClr>
                    </a:solidFill>
                  </a:tcPr>
                </a:tc>
              </a:tr>
            </a:tbl>
          </a:graphicData>
        </a:graphic>
      </p:graphicFrame>
      <p:sp>
        <p:nvSpPr>
          <p:cNvPr id="63513" name="AutoShape 5"/>
          <p:cNvSpPr>
            <a:spLocks noChangeArrowheads="1"/>
          </p:cNvSpPr>
          <p:nvPr/>
        </p:nvSpPr>
        <p:spPr bwMode="auto">
          <a:xfrm>
            <a:off x="4343400" y="4953000"/>
            <a:ext cx="3886200" cy="990600"/>
          </a:xfrm>
          <a:prstGeom prst="roundRect">
            <a:avLst>
              <a:gd name="adj" fmla="val 12019"/>
            </a:avLst>
          </a:prstGeom>
          <a:solidFill>
            <a:srgbClr val="FFFF99"/>
          </a:solidFill>
          <a:ln w="28575">
            <a:solidFill>
              <a:schemeClr val="tx1"/>
            </a:solidFill>
            <a:round/>
            <a:headEnd/>
            <a:tailEnd/>
          </a:ln>
        </p:spPr>
        <p:txBody>
          <a:bodyPr/>
          <a:lstStyle/>
          <a:p>
            <a:pPr algn="ctr" eaLnBrk="0" hangingPunct="0"/>
            <a:r>
              <a:rPr lang="en-US" sz="1200" b="1" i="1">
                <a:cs typeface="ＭＳ Ｐゴシック"/>
              </a:rPr>
              <a:t>Bookshare is authorized to produce digital books in accessible formats through an exemption in the U.S. copyright law called the Chafee Amendment.</a:t>
            </a:r>
            <a:endParaRPr lang="en-US" sz="1200">
              <a:cs typeface="ＭＳ Ｐゴシック"/>
            </a:endParaRPr>
          </a:p>
        </p:txBody>
      </p:sp>
      <p:sp>
        <p:nvSpPr>
          <p:cNvPr id="63514" name="Line 26"/>
          <p:cNvSpPr>
            <a:spLocks noChangeShapeType="1"/>
          </p:cNvSpPr>
          <p:nvPr/>
        </p:nvSpPr>
        <p:spPr bwMode="auto">
          <a:xfrm flipV="1">
            <a:off x="5791200" y="3657600"/>
            <a:ext cx="609600" cy="1295400"/>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36807225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AutoShape 3"/>
          <p:cNvSpPr>
            <a:spLocks noChangeArrowheads="1"/>
          </p:cNvSpPr>
          <p:nvPr/>
        </p:nvSpPr>
        <p:spPr bwMode="auto">
          <a:xfrm>
            <a:off x="394511" y="2687133"/>
            <a:ext cx="2819400" cy="3810000"/>
          </a:xfrm>
          <a:prstGeom prst="roundRect">
            <a:avLst>
              <a:gd name="adj" fmla="val 16667"/>
            </a:avLst>
          </a:prstGeom>
          <a:solidFill>
            <a:srgbClr val="FFFF99"/>
          </a:solidFill>
          <a:ln w="6350">
            <a:solidFill>
              <a:schemeClr val="tx1"/>
            </a:solidFill>
            <a:round/>
            <a:headEnd/>
            <a:tailEnd/>
          </a:ln>
        </p:spPr>
        <p:txBody>
          <a:bodyPr wrap="none" anchor="ctr"/>
          <a:lstStyle/>
          <a:p>
            <a:pPr algn="ctr"/>
            <a:endParaRPr lang="en-US" sz="1400">
              <a:cs typeface="ＭＳ Ｐゴシック"/>
            </a:endParaRPr>
          </a:p>
        </p:txBody>
      </p:sp>
      <p:sp>
        <p:nvSpPr>
          <p:cNvPr id="105475" name="Rectangle 2"/>
          <p:cNvSpPr>
            <a:spLocks noGrp="1" noChangeArrowheads="1"/>
          </p:cNvSpPr>
          <p:nvPr>
            <p:ph type="title"/>
          </p:nvPr>
        </p:nvSpPr>
        <p:spPr>
          <a:xfrm>
            <a:off x="685800" y="0"/>
            <a:ext cx="7772400" cy="990600"/>
          </a:xfrm>
        </p:spPr>
        <p:txBody>
          <a:bodyPr/>
          <a:lstStyle/>
          <a:p>
            <a:r>
              <a:rPr lang="en-US" dirty="0" smtClean="0">
                <a:solidFill>
                  <a:schemeClr val="bg1"/>
                </a:solidFill>
              </a:rPr>
              <a:t>Search or Browse</a:t>
            </a:r>
          </a:p>
        </p:txBody>
      </p:sp>
      <p:sp>
        <p:nvSpPr>
          <p:cNvPr id="9" name="Slide Number Placeholder 7"/>
          <p:cNvSpPr>
            <a:spLocks noGrp="1"/>
          </p:cNvSpPr>
          <p:nvPr>
            <p:ph type="sldNum" sz="quarter" idx="12"/>
          </p:nvPr>
        </p:nvSpPr>
        <p:spPr/>
        <p:txBody>
          <a:bodyPr/>
          <a:lstStyle/>
          <a:p>
            <a:pPr>
              <a:defRPr/>
            </a:pPr>
            <a:fld id="{F81CC35F-E757-42EF-9F2F-3D1E85280A6F}" type="slidenum">
              <a:rPr lang="en-US"/>
              <a:pPr>
                <a:defRPr/>
              </a:pPr>
              <a:t>65</a:t>
            </a:fld>
            <a:endParaRPr lang="en-US"/>
          </a:p>
        </p:txBody>
      </p:sp>
      <p:sp>
        <p:nvSpPr>
          <p:cNvPr id="105481" name="Rectangle 9"/>
          <p:cNvSpPr>
            <a:spLocks noChangeArrowheads="1"/>
          </p:cNvSpPr>
          <p:nvPr/>
        </p:nvSpPr>
        <p:spPr bwMode="auto">
          <a:xfrm>
            <a:off x="3006725" y="3108325"/>
            <a:ext cx="184150" cy="641350"/>
          </a:xfrm>
          <a:prstGeom prst="rect">
            <a:avLst/>
          </a:prstGeom>
          <a:noFill/>
          <a:ln w="9525">
            <a:noFill/>
            <a:miter lim="800000"/>
            <a:headEnd/>
            <a:tailEnd/>
          </a:ln>
        </p:spPr>
        <p:txBody>
          <a:bodyPr wrap="none" anchor="ctr">
            <a:spAutoFit/>
          </a:bodyPr>
          <a:lstStyle/>
          <a:p>
            <a:endParaRPr lang="en-US">
              <a:cs typeface="ＭＳ Ｐゴシック"/>
            </a:endParaRPr>
          </a:p>
          <a:p>
            <a:pPr eaLnBrk="0" hangingPunct="0"/>
            <a:endParaRPr lang="en-US">
              <a:cs typeface="ＭＳ Ｐゴシック"/>
            </a:endParaRPr>
          </a:p>
        </p:txBody>
      </p:sp>
      <p:sp>
        <p:nvSpPr>
          <p:cNvPr id="105482" name="Rectangle 11"/>
          <p:cNvSpPr>
            <a:spLocks noChangeArrowheads="1"/>
          </p:cNvSpPr>
          <p:nvPr/>
        </p:nvSpPr>
        <p:spPr bwMode="auto">
          <a:xfrm>
            <a:off x="447472" y="2762656"/>
            <a:ext cx="2829128" cy="3444470"/>
          </a:xfrm>
          <a:prstGeom prst="rect">
            <a:avLst/>
          </a:prstGeom>
          <a:noFill/>
          <a:ln w="9525">
            <a:noFill/>
            <a:miter lim="800000"/>
            <a:headEnd/>
            <a:tailEnd/>
          </a:ln>
        </p:spPr>
        <p:txBody>
          <a:bodyPr wrap="square">
            <a:spAutoFit/>
          </a:bodyPr>
          <a:lstStyle/>
          <a:p>
            <a:r>
              <a:rPr lang="en-US" b="1" dirty="0">
                <a:cs typeface="ＭＳ Ｐゴシック"/>
              </a:rPr>
              <a:t>Browse by….</a:t>
            </a:r>
          </a:p>
          <a:p>
            <a:r>
              <a:rPr lang="en-US" dirty="0">
                <a:cs typeface="ＭＳ Ｐゴシック"/>
              </a:rPr>
              <a:t>Author </a:t>
            </a:r>
          </a:p>
          <a:p>
            <a:r>
              <a:rPr lang="en-US" dirty="0">
                <a:cs typeface="ＭＳ Ｐゴシック"/>
              </a:rPr>
              <a:t>Category </a:t>
            </a:r>
          </a:p>
          <a:p>
            <a:r>
              <a:rPr lang="en-US" dirty="0">
                <a:cs typeface="ＭＳ Ｐゴシック"/>
              </a:rPr>
              <a:t>Language </a:t>
            </a:r>
          </a:p>
          <a:p>
            <a:r>
              <a:rPr lang="en-US" dirty="0">
                <a:cs typeface="ＭＳ Ｐゴシック"/>
              </a:rPr>
              <a:t>New Books </a:t>
            </a:r>
          </a:p>
          <a:p>
            <a:r>
              <a:rPr lang="en-US" dirty="0">
                <a:cs typeface="ＭＳ Ｐゴシック"/>
              </a:rPr>
              <a:t>Most Popular Downloads </a:t>
            </a:r>
          </a:p>
          <a:p>
            <a:r>
              <a:rPr lang="en-US" dirty="0">
                <a:cs typeface="ＭＳ Ｐゴシック"/>
              </a:rPr>
              <a:t>NIMAC Books </a:t>
            </a:r>
          </a:p>
          <a:p>
            <a:r>
              <a:rPr lang="en-US" dirty="0">
                <a:cs typeface="ＭＳ Ｐゴシック"/>
              </a:rPr>
              <a:t>Special Collections </a:t>
            </a:r>
          </a:p>
          <a:p>
            <a:r>
              <a:rPr lang="en-US" dirty="0">
                <a:cs typeface="ＭＳ Ｐゴシック"/>
              </a:rPr>
              <a:t>Newspapers / Magazines</a:t>
            </a:r>
          </a:p>
          <a:p>
            <a:r>
              <a:rPr lang="en-US" dirty="0">
                <a:cs typeface="ＭＳ Ｐゴシック"/>
              </a:rPr>
              <a:t>Internationally Available </a:t>
            </a:r>
          </a:p>
          <a:p>
            <a:r>
              <a:rPr lang="en-US" dirty="0">
                <a:cs typeface="ＭＳ Ｐゴシック"/>
              </a:rPr>
              <a:t>Grade </a:t>
            </a:r>
          </a:p>
          <a:p>
            <a:r>
              <a:rPr lang="en-US" dirty="0">
                <a:cs typeface="ＭＳ Ｐゴシック"/>
              </a:rPr>
              <a:t>Publisher</a:t>
            </a:r>
          </a:p>
        </p:txBody>
      </p:sp>
      <p:pic>
        <p:nvPicPr>
          <p:cNvPr id="3" name="Content Placeholder 2"/>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b="10749"/>
          <a:stretch/>
        </p:blipFill>
        <p:spPr>
          <a:xfrm>
            <a:off x="3348273" y="2385609"/>
            <a:ext cx="5572328" cy="3970741"/>
          </a:xfrm>
          <a:ln>
            <a:solidFill>
              <a:schemeClr val="tx1"/>
            </a:solid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001" y="1131770"/>
            <a:ext cx="8229600" cy="1137734"/>
          </a:xfrm>
          <a:prstGeom prst="rect">
            <a:avLst/>
          </a:prstGeom>
          <a:ln>
            <a:solidFill>
              <a:schemeClr val="tx1"/>
            </a:solidFill>
          </a:ln>
        </p:spPr>
      </p:pic>
      <p:sp>
        <p:nvSpPr>
          <p:cNvPr id="16" name="AutoShape 3"/>
          <p:cNvSpPr>
            <a:spLocks noChangeArrowheads="1"/>
          </p:cNvSpPr>
          <p:nvPr/>
        </p:nvSpPr>
        <p:spPr bwMode="auto">
          <a:xfrm rot="10800000" flipV="1">
            <a:off x="447472" y="1734720"/>
            <a:ext cx="1902297" cy="845974"/>
          </a:xfrm>
          <a:prstGeom prst="roundRect">
            <a:avLst>
              <a:gd name="adj" fmla="val 16667"/>
            </a:avLst>
          </a:prstGeom>
          <a:solidFill>
            <a:srgbClr val="FFFF99"/>
          </a:solidFill>
          <a:ln w="6350">
            <a:solidFill>
              <a:schemeClr val="tx1"/>
            </a:solidFill>
            <a:round/>
            <a:headEnd/>
            <a:tailEnd/>
          </a:ln>
        </p:spPr>
        <p:txBody>
          <a:bodyPr wrap="none" anchor="ctr"/>
          <a:lstStyle/>
          <a:p>
            <a:pPr algn="ctr"/>
            <a:r>
              <a:rPr lang="en-US" dirty="0">
                <a:cs typeface="ＭＳ Ｐゴシック"/>
              </a:rPr>
              <a:t>Standard Search </a:t>
            </a:r>
          </a:p>
          <a:p>
            <a:pPr algn="ctr"/>
            <a:r>
              <a:rPr lang="en-US" dirty="0">
                <a:cs typeface="ＭＳ Ｐゴシック"/>
              </a:rPr>
              <a:t>by</a:t>
            </a:r>
          </a:p>
          <a:p>
            <a:pPr algn="ctr"/>
            <a:r>
              <a:rPr lang="en-US" dirty="0" smtClean="0">
                <a:cs typeface="ＭＳ Ｐゴシック"/>
              </a:rPr>
              <a:t>Title </a:t>
            </a:r>
            <a:r>
              <a:rPr lang="en-US" dirty="0">
                <a:cs typeface="ＭＳ Ｐゴシック"/>
              </a:rPr>
              <a:t>or </a:t>
            </a:r>
            <a:r>
              <a:rPr lang="en-US" dirty="0" smtClean="0">
                <a:cs typeface="ＭＳ Ｐゴシック"/>
              </a:rPr>
              <a:t>Author</a:t>
            </a:r>
            <a:endParaRPr lang="en-US" dirty="0">
              <a:cs typeface="ＭＳ Ｐゴシック"/>
            </a:endParaRPr>
          </a:p>
        </p:txBody>
      </p:sp>
      <p:cxnSp>
        <p:nvCxnSpPr>
          <p:cNvPr id="6" name="Straight Arrow Connector 5"/>
          <p:cNvCxnSpPr/>
          <p:nvPr/>
        </p:nvCxnSpPr>
        <p:spPr>
          <a:xfrm>
            <a:off x="1921651" y="2926363"/>
            <a:ext cx="1854741" cy="677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298527" y="1575365"/>
            <a:ext cx="1617320" cy="6157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143240"/>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Louis Plus</a:t>
            </a:r>
            <a:endParaRPr lang="en-US" dirty="0">
              <a:solidFill>
                <a:schemeClr val="bg1"/>
              </a:solidFill>
            </a:endParaRPr>
          </a:p>
        </p:txBody>
      </p:sp>
      <p:sp>
        <p:nvSpPr>
          <p:cNvPr id="3" name="Content Placeholder 2"/>
          <p:cNvSpPr>
            <a:spLocks noGrp="1"/>
          </p:cNvSpPr>
          <p:nvPr>
            <p:ph idx="1"/>
          </p:nvPr>
        </p:nvSpPr>
        <p:spPr>
          <a:xfrm>
            <a:off x="457200" y="1831242"/>
            <a:ext cx="7772400" cy="4572000"/>
          </a:xfrm>
        </p:spPr>
        <p:txBody>
          <a:bodyPr/>
          <a:lstStyle/>
          <a:p>
            <a:r>
              <a:rPr lang="en-US" dirty="0"/>
              <a:t>The Louis Plus search </a:t>
            </a:r>
            <a:r>
              <a:rPr lang="en-US" dirty="0" smtClean="0"/>
              <a:t>in the Louis Database locates </a:t>
            </a:r>
            <a:r>
              <a:rPr lang="en-US" dirty="0"/>
              <a:t>accessible instructional materials in Louis, NIMAC, and </a:t>
            </a:r>
            <a:r>
              <a:rPr lang="en-US" dirty="0" err="1" smtClean="0"/>
              <a:t>Bookshare</a:t>
            </a:r>
            <a:r>
              <a:rPr lang="en-US" dirty="0"/>
              <a:t> - </a:t>
            </a:r>
            <a:r>
              <a:rPr lang="en-US" dirty="0">
                <a:hlinkClick r:id="rId2"/>
              </a:rPr>
              <a:t>http://</a:t>
            </a:r>
            <a:r>
              <a:rPr lang="en-US" dirty="0" smtClean="0">
                <a:hlinkClick r:id="rId2"/>
              </a:rPr>
              <a:t>louis.aph.org/custom/SearchResults_UnifiedSearch.aspx</a:t>
            </a:r>
            <a:endParaRPr lang="en-US" dirty="0" smtClean="0"/>
          </a:p>
          <a:p>
            <a:pPr marL="0" indent="0">
              <a:buNone/>
            </a:pPr>
            <a:endParaRPr lang="en-US" dirty="0"/>
          </a:p>
          <a:p>
            <a:r>
              <a:rPr lang="en-US" dirty="0" smtClean="0"/>
              <a:t>The Louis Database has information on over 405,000 accessible print materials</a:t>
            </a:r>
            <a:r>
              <a:rPr lang="en-US" dirty="0"/>
              <a:t> including braille, large print, sound recording ,and electronic files </a:t>
            </a:r>
            <a:r>
              <a:rPr lang="en-US" dirty="0" smtClean="0"/>
              <a:t>from more than 160 organizations.</a:t>
            </a:r>
            <a:endParaRPr lang="en-US" dirty="0"/>
          </a:p>
          <a:p>
            <a:endParaRPr lang="en-US" dirty="0" smtClean="0"/>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solidFill>
                  <a:srgbClr val="000000"/>
                </a:solidFill>
              </a:rPr>
              <a:pPr>
                <a:defRPr/>
              </a:pPr>
              <a:t>66</a:t>
            </a:fld>
            <a:endParaRPr lang="en-US">
              <a:solidFill>
                <a:srgbClr val="000000"/>
              </a:solidFill>
            </a:endParaRPr>
          </a:p>
        </p:txBody>
      </p:sp>
    </p:spTree>
    <p:extLst>
      <p:ext uri="{BB962C8B-B14F-4D97-AF65-F5344CB8AC3E}">
        <p14:creationId xmlns:p14="http://schemas.microsoft.com/office/powerpoint/2010/main" val="32192053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228600"/>
            <a:ext cx="7772400" cy="990600"/>
          </a:xfrm>
        </p:spPr>
        <p:txBody>
          <a:bodyPr/>
          <a:lstStyle/>
          <a:p>
            <a:r>
              <a:rPr lang="en-US" sz="4400" dirty="0" smtClean="0">
                <a:solidFill>
                  <a:schemeClr val="bg1"/>
                </a:solidFill>
              </a:rPr>
              <a:t>Practice</a:t>
            </a:r>
            <a:endParaRPr lang="en-US" sz="4400" dirty="0">
              <a:solidFill>
                <a:schemeClr val="bg1"/>
              </a:solidFill>
            </a:endParaRPr>
          </a:p>
        </p:txBody>
      </p:sp>
      <p:sp>
        <p:nvSpPr>
          <p:cNvPr id="4" name="Content Placeholder 3"/>
          <p:cNvSpPr>
            <a:spLocks noGrp="1"/>
          </p:cNvSpPr>
          <p:nvPr>
            <p:ph idx="1"/>
          </p:nvPr>
        </p:nvSpPr>
        <p:spPr>
          <a:xfrm>
            <a:off x="914400" y="3848100"/>
            <a:ext cx="7772400" cy="5257800"/>
          </a:xfrm>
        </p:spPr>
        <p:txBody>
          <a:bodyPr/>
          <a:lstStyle/>
          <a:p>
            <a:endParaRPr lang="en-US" sz="3200" dirty="0" smtClean="0"/>
          </a:p>
          <a:p>
            <a:endParaRPr lang="en-US" dirty="0"/>
          </a:p>
        </p:txBody>
      </p:sp>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67</a:t>
            </a:fld>
            <a:endParaRPr lang="en-US"/>
          </a:p>
        </p:txBody>
      </p:sp>
      <p:sp>
        <p:nvSpPr>
          <p:cNvPr id="5" name="Content Placeholder 7"/>
          <p:cNvSpPr txBox="1">
            <a:spLocks/>
          </p:cNvSpPr>
          <p:nvPr/>
        </p:nvSpPr>
        <p:spPr bwMode="auto">
          <a:xfrm>
            <a:off x="457200" y="1752600"/>
            <a:ext cx="7772400" cy="2062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fontAlgn="base">
              <a:lnSpc>
                <a:spcPct val="100000"/>
              </a:lnSpc>
              <a:spcBef>
                <a:spcPts val="1176"/>
              </a:spcBef>
              <a:spcAft>
                <a:spcPct val="0"/>
              </a:spcAft>
              <a:buClrTx/>
              <a:buSzTx/>
              <a:buFont typeface="Arial"/>
              <a:buChar char="•"/>
              <a:tabLst/>
              <a:defRPr/>
            </a:pPr>
            <a:r>
              <a:rPr lang="en-US" sz="2400" dirty="0"/>
              <a:t>Explore our collections</a:t>
            </a:r>
          </a:p>
          <a:p>
            <a:pPr marL="742950" lvl="1" indent="-285750">
              <a:spcBef>
                <a:spcPts val="1176"/>
              </a:spcBef>
              <a:buFont typeface="Courier New"/>
              <a:buChar char="o"/>
              <a:defRPr/>
            </a:pPr>
            <a:r>
              <a:rPr lang="en-US" sz="2000" dirty="0"/>
              <a:t>What did you find?</a:t>
            </a:r>
          </a:p>
          <a:p>
            <a:pPr marL="742950" lvl="1" indent="-285750">
              <a:spcBef>
                <a:spcPts val="1176"/>
              </a:spcBef>
              <a:buFont typeface="Courier New"/>
              <a:buChar char="o"/>
              <a:defRPr/>
            </a:pPr>
            <a:r>
              <a:rPr lang="en-US" sz="2000" dirty="0"/>
              <a:t>Did you notice you can do related searches or report a book quality issue?</a:t>
            </a:r>
          </a:p>
          <a:p>
            <a:pPr lvl="1"/>
            <a:endParaRPr lang="en-US" dirty="0"/>
          </a:p>
          <a:p>
            <a:pPr lvl="1"/>
            <a:endParaRPr lang="en-US" dirty="0"/>
          </a:p>
          <a:p>
            <a:pPr marL="582613" lvl="1" indent="0">
              <a:buNone/>
            </a:pPr>
            <a:endParaRPr lang="en-US" dirty="0"/>
          </a:p>
          <a:p>
            <a:pPr marL="468313" marR="0" lvl="0" indent="-468313" algn="l" defTabSz="914400" rtl="0" eaLnBrk="0" fontAlgn="base" latinLnBrk="0" hangingPunct="0">
              <a:lnSpc>
                <a:spcPct val="100000"/>
              </a:lnSpc>
              <a:spcBef>
                <a:spcPct val="20000"/>
              </a:spcBef>
              <a:spcAft>
                <a:spcPct val="0"/>
              </a:spcAft>
              <a:buClrTx/>
              <a:buSzTx/>
              <a:buFont typeface="Wingdings" pitchFamily="2" charset="2"/>
              <a:buChar char="&amp;"/>
              <a:tabLst/>
              <a:defRPr/>
            </a:pP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sp>
        <p:nvSpPr>
          <p:cNvPr id="7" name="TextBox 6"/>
          <p:cNvSpPr txBox="1"/>
          <p:nvPr/>
        </p:nvSpPr>
        <p:spPr>
          <a:xfrm>
            <a:off x="457200" y="3848100"/>
            <a:ext cx="7772400" cy="2154436"/>
          </a:xfrm>
          <a:prstGeom prst="rect">
            <a:avLst/>
          </a:prstGeom>
          <a:noFill/>
          <a:ln>
            <a:solidFill>
              <a:schemeClr val="tx1"/>
            </a:solidFill>
          </a:ln>
        </p:spPr>
        <p:txBody>
          <a:bodyPr wrap="square" rtlCol="0">
            <a:spAutoFit/>
          </a:bodyPr>
          <a:lstStyle/>
          <a:p>
            <a:pPr marL="342900" indent="-342900" fontAlgn="base">
              <a:spcBef>
                <a:spcPts val="1176"/>
              </a:spcBef>
              <a:spcAft>
                <a:spcPct val="0"/>
              </a:spcAft>
              <a:buFont typeface="Arial"/>
              <a:buChar char="•"/>
              <a:defRPr/>
            </a:pPr>
            <a:r>
              <a:rPr lang="en-US" sz="2400" b="1" dirty="0" smtClean="0"/>
              <a:t>If Using Demo Account: </a:t>
            </a:r>
          </a:p>
          <a:p>
            <a:pPr marL="742950" lvl="1" indent="-285750">
              <a:spcBef>
                <a:spcPts val="1176"/>
              </a:spcBef>
              <a:buFont typeface="Courier New"/>
              <a:buChar char="o"/>
              <a:defRPr/>
            </a:pPr>
            <a:r>
              <a:rPr lang="en-US" sz="2000" dirty="0" smtClean="0"/>
              <a:t>Log in - </a:t>
            </a:r>
            <a:r>
              <a:rPr lang="en-US" sz="2000" dirty="0" smtClean="0">
                <a:solidFill>
                  <a:srgbClr val="FF0000"/>
                </a:solidFill>
                <a:hlinkClick r:id="rId3"/>
              </a:rPr>
              <a:t>orgdemo@bookshare.org</a:t>
            </a:r>
            <a:r>
              <a:rPr lang="en-US" sz="2000" dirty="0" smtClean="0">
                <a:solidFill>
                  <a:srgbClr val="FF0000"/>
                </a:solidFill>
              </a:rPr>
              <a:t> </a:t>
            </a:r>
            <a:r>
              <a:rPr lang="en-US" sz="2000" dirty="0" smtClean="0"/>
              <a:t>Password - demo480</a:t>
            </a:r>
          </a:p>
          <a:p>
            <a:pPr marL="742950" lvl="1" indent="-285750">
              <a:spcBef>
                <a:spcPts val="1176"/>
              </a:spcBef>
              <a:buFont typeface="Courier New"/>
              <a:buChar char="o"/>
              <a:defRPr/>
            </a:pPr>
            <a:r>
              <a:rPr lang="en-US" sz="2000" dirty="0" smtClean="0"/>
              <a:t>Go </a:t>
            </a:r>
            <a:r>
              <a:rPr lang="en-US" sz="2000" dirty="0"/>
              <a:t>to Browse &amp; select Demo books</a:t>
            </a:r>
          </a:p>
          <a:p>
            <a:pPr marL="742950" lvl="1" indent="-285750">
              <a:spcBef>
                <a:spcPts val="1176"/>
              </a:spcBef>
              <a:buFont typeface="Courier New"/>
              <a:buChar char="o"/>
              <a:defRPr/>
            </a:pPr>
            <a:r>
              <a:rPr lang="en-US" sz="2000" dirty="0"/>
              <a:t>Within </a:t>
            </a:r>
            <a:r>
              <a:rPr lang="en-US" sz="2000" dirty="0" smtClean="0"/>
              <a:t>Advanced </a:t>
            </a:r>
            <a:r>
              <a:rPr lang="en-US" sz="2000" dirty="0"/>
              <a:t>search select Freely Available Books from Books to </a:t>
            </a:r>
            <a:r>
              <a:rPr lang="en-US" sz="2000" dirty="0" smtClean="0"/>
              <a:t>Search</a:t>
            </a:r>
            <a:endParaRPr lang="en-US" dirty="0"/>
          </a:p>
        </p:txBody>
      </p:sp>
    </p:spTree>
    <p:extLst>
      <p:ext uri="{BB962C8B-B14F-4D97-AF65-F5344CB8AC3E}">
        <p14:creationId xmlns:p14="http://schemas.microsoft.com/office/powerpoint/2010/main" val="16816120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30348" y="216877"/>
            <a:ext cx="7772400" cy="990600"/>
          </a:xfrm>
        </p:spPr>
        <p:txBody>
          <a:bodyPr/>
          <a:lstStyle/>
          <a:p>
            <a:r>
              <a:rPr lang="en-US" dirty="0" smtClean="0">
                <a:solidFill>
                  <a:schemeClr val="bg1"/>
                </a:solidFill>
              </a:rPr>
              <a:t>Reading Lists</a:t>
            </a:r>
            <a:endParaRPr lang="en-US" dirty="0">
              <a:solidFill>
                <a:schemeClr val="bg1"/>
              </a:solidFill>
            </a:endParaRPr>
          </a:p>
        </p:txBody>
      </p:sp>
      <p:sp>
        <p:nvSpPr>
          <p:cNvPr id="8" name="Content Placeholder 7"/>
          <p:cNvSpPr>
            <a:spLocks noGrp="1"/>
          </p:cNvSpPr>
          <p:nvPr>
            <p:ph idx="1"/>
          </p:nvPr>
        </p:nvSpPr>
        <p:spPr>
          <a:xfrm>
            <a:off x="457201" y="1547446"/>
            <a:ext cx="4843462" cy="5174029"/>
          </a:xfrm>
        </p:spPr>
        <p:txBody>
          <a:bodyPr/>
          <a:lstStyle/>
          <a:p>
            <a:r>
              <a:rPr lang="en-US" sz="2400" dirty="0" smtClean="0"/>
              <a:t>Similar </a:t>
            </a:r>
            <a:r>
              <a:rPr lang="en-US" sz="2400" dirty="0"/>
              <a:t>to physical </a:t>
            </a:r>
            <a:r>
              <a:rPr lang="en-US" sz="2400" dirty="0" smtClean="0"/>
              <a:t>bookshelves: c</a:t>
            </a:r>
            <a:r>
              <a:rPr lang="en-US" dirty="0" smtClean="0"/>
              <a:t>ompile </a:t>
            </a:r>
            <a:r>
              <a:rPr lang="en-US" dirty="0"/>
              <a:t>book titles in one location, stay organized!</a:t>
            </a:r>
            <a:r>
              <a:rPr lang="en-US" sz="2400" dirty="0" smtClean="0"/>
              <a:t> </a:t>
            </a:r>
          </a:p>
          <a:p>
            <a:r>
              <a:rPr lang="en-US" sz="2400" dirty="0" smtClean="0"/>
              <a:t>Organize and classify books (</a:t>
            </a:r>
            <a:r>
              <a:rPr lang="en-US" dirty="0"/>
              <a:t>by grade level, subject matter, </a:t>
            </a:r>
            <a:r>
              <a:rPr lang="en-US" dirty="0" err="1" smtClean="0"/>
              <a:t>etc</a:t>
            </a:r>
            <a:r>
              <a:rPr lang="en-US" dirty="0" smtClean="0"/>
              <a:t>)</a:t>
            </a:r>
            <a:endParaRPr lang="en-US" sz="2400" dirty="0" smtClean="0"/>
          </a:p>
          <a:p>
            <a:r>
              <a:rPr lang="en-US" sz="2400" dirty="0" smtClean="0"/>
              <a:t>Track books you might want to download at a later date</a:t>
            </a:r>
          </a:p>
          <a:p>
            <a:r>
              <a:rPr lang="en-US" sz="2400" dirty="0" smtClean="0"/>
              <a:t>Can be private or shared with members</a:t>
            </a:r>
            <a:endParaRPr lang="en-US" dirty="0"/>
          </a:p>
        </p:txBody>
      </p:sp>
      <p:sp>
        <p:nvSpPr>
          <p:cNvPr id="6" name="Slide Number Placeholder 5"/>
          <p:cNvSpPr>
            <a:spLocks noGrp="1"/>
          </p:cNvSpPr>
          <p:nvPr>
            <p:ph type="sldNum" sz="quarter" idx="12"/>
          </p:nvPr>
        </p:nvSpPr>
        <p:spPr/>
        <p:txBody>
          <a:bodyPr/>
          <a:lstStyle/>
          <a:p>
            <a:pPr>
              <a:defRPr/>
            </a:pPr>
            <a:fld id="{175F68D7-AD0F-42C9-8958-00FB5B5BFB71}" type="slidenum">
              <a:rPr lang="en-US" smtClean="0"/>
              <a:pPr>
                <a:defRPr/>
              </a:pPr>
              <a:t>68</a:t>
            </a:fld>
            <a:endParaRPr lang="en-US"/>
          </a:p>
        </p:txBody>
      </p:sp>
      <p:pic>
        <p:nvPicPr>
          <p:cNvPr id="3074" name="Picture 2" descr="C:\Users\ampeterson\AppData\Local\Microsoft\Windows\Temporary Internet Files\Content.IE5\MTCEQTWW\MC900030299[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0663" y="1667017"/>
            <a:ext cx="3817049" cy="2085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718047"/>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52621"/>
            <a:ext cx="8686800" cy="1105243"/>
          </a:xfrm>
        </p:spPr>
        <p:txBody>
          <a:bodyPr>
            <a:normAutofit fontScale="90000"/>
          </a:bodyPr>
          <a:lstStyle/>
          <a:p>
            <a:r>
              <a:rPr lang="en-US" dirty="0" smtClean="0">
                <a:solidFill>
                  <a:schemeClr val="bg1"/>
                </a:solidFill>
              </a:rPr>
              <a:t/>
            </a:r>
            <a:br>
              <a:rPr lang="en-US" dirty="0" smtClean="0">
                <a:solidFill>
                  <a:schemeClr val="bg1"/>
                </a:solidFill>
              </a:rPr>
            </a:br>
            <a:r>
              <a:rPr lang="en-US" dirty="0" smtClean="0">
                <a:solidFill>
                  <a:schemeClr val="bg1"/>
                </a:solidFill>
              </a:rPr>
              <a:t>Reading Lists: Sharing with Members</a:t>
            </a:r>
            <a:br>
              <a:rPr lang="en-US" dirty="0" smtClean="0">
                <a:solidFill>
                  <a:schemeClr val="bg1"/>
                </a:solidFill>
              </a:rPr>
            </a:br>
            <a:endParaRPr lang="en-US" dirty="0">
              <a:solidFill>
                <a:schemeClr val="bg1"/>
              </a:solidFill>
            </a:endParaRPr>
          </a:p>
        </p:txBody>
      </p:sp>
      <p:sp>
        <p:nvSpPr>
          <p:cNvPr id="3" name="Content Placeholder 2"/>
          <p:cNvSpPr>
            <a:spLocks noGrp="1"/>
          </p:cNvSpPr>
          <p:nvPr>
            <p:ph idx="1"/>
          </p:nvPr>
        </p:nvSpPr>
        <p:spPr>
          <a:xfrm>
            <a:off x="516987" y="1584807"/>
            <a:ext cx="7772400" cy="5049353"/>
          </a:xfrm>
        </p:spPr>
        <p:txBody>
          <a:bodyPr/>
          <a:lstStyle/>
          <a:p>
            <a:r>
              <a:rPr lang="en-US" sz="2400" dirty="0" smtClean="0"/>
              <a:t>Educators can create reading lists and easily share with students so they can read or download books on their own – including NIMAC books!</a:t>
            </a:r>
          </a:p>
          <a:p>
            <a:pPr lvl="1">
              <a:buFont typeface="Courier New"/>
              <a:buChar char="o"/>
            </a:pPr>
            <a:r>
              <a:rPr lang="en-US" sz="2000" dirty="0" smtClean="0"/>
              <a:t>NIMAC textbooks are available to K-12 students who qualify for Bookshare </a:t>
            </a:r>
            <a:r>
              <a:rPr lang="en-US" sz="2000" i="1" dirty="0" smtClean="0"/>
              <a:t>and have IEPs</a:t>
            </a:r>
            <a:endParaRPr lang="en-US" sz="2000" dirty="0"/>
          </a:p>
          <a:p>
            <a:pPr marL="342900" lvl="2" indent="-342900"/>
            <a:r>
              <a:rPr lang="en-US" dirty="0"/>
              <a:t>Create a "syllabus" to assign to one or more of your members allowing </a:t>
            </a:r>
            <a:r>
              <a:rPr lang="en-US" dirty="0" smtClean="0"/>
              <a:t>students</a:t>
            </a:r>
          </a:p>
          <a:p>
            <a:pPr marL="342900" lvl="2" indent="-342900"/>
            <a:r>
              <a:rPr lang="en-US" dirty="0"/>
              <a:t>S</a:t>
            </a:r>
            <a:r>
              <a:rPr lang="en-US" dirty="0" smtClean="0"/>
              <a:t>tudents can read books on reading lists anywhere they have internet access </a:t>
            </a:r>
          </a:p>
          <a:p>
            <a:pPr marL="342900" lvl="2" indent="-342900"/>
            <a:r>
              <a:rPr lang="en-US" dirty="0" smtClean="0"/>
              <a:t>Track student activity on assigned books</a:t>
            </a:r>
          </a:p>
          <a:p>
            <a:pPr marL="1033462" lvl="2" indent="0">
              <a:buNone/>
            </a:pPr>
            <a:endParaRPr lang="en-US" dirty="0"/>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p>
            <a:pPr>
              <a:defRPr/>
            </a:pPr>
            <a:fld id="{4FFA8EF1-D189-4935-90AF-EB8E298F4BB3}" type="slidenum">
              <a:rPr lang="en-US" smtClean="0"/>
              <a:pPr>
                <a:defRPr/>
              </a:pPr>
              <a:t>69</a:t>
            </a:fld>
            <a:endParaRPr lang="en-US" dirty="0"/>
          </a:p>
        </p:txBody>
      </p:sp>
    </p:spTree>
    <p:extLst>
      <p:ext uri="{BB962C8B-B14F-4D97-AF65-F5344CB8AC3E}">
        <p14:creationId xmlns:p14="http://schemas.microsoft.com/office/powerpoint/2010/main" val="345340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381000"/>
            <a:ext cx="7772400" cy="4495800"/>
          </a:xfrm>
        </p:spPr>
        <p:txBody>
          <a:bodyPr/>
          <a:lstStyle/>
          <a:p>
            <a:r>
              <a:rPr lang="en-US" sz="4400" dirty="0" smtClean="0"/>
              <a:t>Module </a:t>
            </a:r>
            <a:r>
              <a:rPr lang="en-US" sz="4400" dirty="0"/>
              <a:t>1: </a:t>
            </a:r>
            <a:r>
              <a:rPr lang="en-US" sz="4400" dirty="0" smtClean="0"/>
              <a:t/>
            </a:r>
            <a:br>
              <a:rPr lang="en-US" sz="4400" dirty="0" smtClean="0"/>
            </a:br>
            <a:r>
              <a:rPr lang="en-US" sz="4400" dirty="0" smtClean="0"/>
              <a:t>What </a:t>
            </a:r>
            <a:r>
              <a:rPr lang="en-US" sz="4400" dirty="0"/>
              <a:t>is </a:t>
            </a:r>
            <a:r>
              <a:rPr lang="en-US" sz="4400" dirty="0" err="1"/>
              <a:t>Bookshare</a:t>
            </a:r>
            <a:r>
              <a:rPr lang="en-US" sz="4400" dirty="0"/>
              <a:t> and </a:t>
            </a:r>
            <a:r>
              <a:rPr lang="en-US" sz="4400" dirty="0" smtClean="0"/>
              <a:t>how </a:t>
            </a:r>
            <a:r>
              <a:rPr lang="en-US" sz="4400" dirty="0"/>
              <a:t>to get your students </a:t>
            </a:r>
            <a:r>
              <a:rPr lang="en-US" sz="4400" dirty="0" smtClean="0"/>
              <a:t>access?</a:t>
            </a:r>
            <a:r>
              <a:rPr lang="en-US" sz="4400" dirty="0"/>
              <a:t/>
            </a:r>
            <a:br>
              <a:rPr lang="en-US" sz="4400" dirty="0"/>
            </a:br>
            <a:endParaRPr lang="en-US" sz="4400" dirty="0"/>
          </a:p>
        </p:txBody>
      </p:sp>
      <p:sp>
        <p:nvSpPr>
          <p:cNvPr id="4" name="Content Placeholder 3"/>
          <p:cNvSpPr>
            <a:spLocks noGrp="1"/>
          </p:cNvSpPr>
          <p:nvPr>
            <p:ph idx="1"/>
          </p:nvPr>
        </p:nvSpPr>
        <p:spPr>
          <a:xfrm>
            <a:off x="685800" y="1219200"/>
            <a:ext cx="7772400" cy="5257800"/>
          </a:xfrm>
        </p:spPr>
        <p:txBody>
          <a:bodyPr/>
          <a:lstStyle/>
          <a:p>
            <a:endParaRPr lang="en-US" sz="3200" dirty="0" smtClean="0"/>
          </a:p>
          <a:p>
            <a:endParaRPr lang="en-US" dirty="0"/>
          </a:p>
        </p:txBody>
      </p:sp>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7</a:t>
            </a:fld>
            <a:endParaRPr lang="en-US"/>
          </a:p>
        </p:txBody>
      </p:sp>
    </p:spTree>
    <p:extLst>
      <p:ext uri="{BB962C8B-B14F-4D97-AF65-F5344CB8AC3E}">
        <p14:creationId xmlns:p14="http://schemas.microsoft.com/office/powerpoint/2010/main" val="5572400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Create Reading List page."/>
          <p:cNvPicPr>
            <a:picLocks noChangeAspect="1"/>
          </p:cNvPicPr>
          <p:nvPr/>
        </p:nvPicPr>
        <p:blipFill rotWithShape="1">
          <a:blip r:embed="rId3">
            <a:extLst>
              <a:ext uri="{28A0092B-C50C-407E-A947-70E740481C1C}">
                <a14:useLocalDpi xmlns:a14="http://schemas.microsoft.com/office/drawing/2010/main" val="0"/>
              </a:ext>
            </a:extLst>
          </a:blip>
          <a:srcRect r="10145"/>
          <a:stretch/>
        </p:blipFill>
        <p:spPr>
          <a:xfrm>
            <a:off x="304800" y="1600200"/>
            <a:ext cx="8340944" cy="4023360"/>
          </a:xfrm>
          <a:prstGeom prst="rect">
            <a:avLst/>
          </a:prstGeom>
          <a:ln>
            <a:solidFill>
              <a:schemeClr val="tx1"/>
            </a:solidFill>
          </a:ln>
        </p:spPr>
      </p:pic>
      <p:sp>
        <p:nvSpPr>
          <p:cNvPr id="2" name="Title 1"/>
          <p:cNvSpPr>
            <a:spLocks noGrp="1"/>
          </p:cNvSpPr>
          <p:nvPr>
            <p:ph type="title"/>
          </p:nvPr>
        </p:nvSpPr>
        <p:spPr/>
        <p:txBody>
          <a:bodyPr/>
          <a:lstStyle/>
          <a:p>
            <a:r>
              <a:rPr lang="en-US" dirty="0" smtClean="0">
                <a:solidFill>
                  <a:schemeClr val="bg1"/>
                </a:solidFill>
              </a:rPr>
              <a:t>Creating a Reading List</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70</a:t>
            </a:fld>
            <a:endParaRPr lang="en-US"/>
          </a:p>
        </p:txBody>
      </p:sp>
      <p:sp>
        <p:nvSpPr>
          <p:cNvPr id="7" name="TextBox 6"/>
          <p:cNvSpPr txBox="1"/>
          <p:nvPr/>
        </p:nvSpPr>
        <p:spPr>
          <a:xfrm>
            <a:off x="4724400" y="5360461"/>
            <a:ext cx="3921344" cy="830997"/>
          </a:xfrm>
          <a:prstGeom prst="rect">
            <a:avLst/>
          </a:prstGeom>
          <a:solidFill>
            <a:schemeClr val="bg1"/>
          </a:solidFill>
          <a:ln w="19050">
            <a:solidFill>
              <a:srgbClr val="FF0000"/>
            </a:solidFill>
          </a:ln>
        </p:spPr>
        <p:txBody>
          <a:bodyPr wrap="square" rtlCol="0">
            <a:spAutoFit/>
          </a:bodyPr>
          <a:lstStyle/>
          <a:p>
            <a:r>
              <a:rPr lang="en-US" sz="1600" dirty="0" smtClean="0"/>
              <a:t>To share with students - select “ Reading List is visible to all Reading List Members” from dropdown menu</a:t>
            </a:r>
            <a:endParaRPr lang="en-US" sz="1600" dirty="0"/>
          </a:p>
        </p:txBody>
      </p:sp>
      <p:cxnSp>
        <p:nvCxnSpPr>
          <p:cNvPr id="9" name="Straight Arrow Connector 8"/>
          <p:cNvCxnSpPr/>
          <p:nvPr/>
        </p:nvCxnSpPr>
        <p:spPr>
          <a:xfrm flipV="1">
            <a:off x="4724400" y="5105400"/>
            <a:ext cx="762000" cy="228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5334000" y="4876800"/>
            <a:ext cx="2895600" cy="342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598522"/>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990600"/>
          </a:xfrm>
        </p:spPr>
        <p:txBody>
          <a:bodyPr>
            <a:normAutofit fontScale="90000"/>
          </a:bodyPr>
          <a:lstStyle/>
          <a:p>
            <a:r>
              <a:rPr lang="en-US" dirty="0" smtClean="0">
                <a:solidFill>
                  <a:schemeClr val="bg1"/>
                </a:solidFill>
              </a:rPr>
              <a:t>Adding a Book to Your Reading List</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71</a:t>
            </a:fld>
            <a:endParaRPr lang="en-US"/>
          </a:p>
        </p:txBody>
      </p:sp>
      <p:pic>
        <p:nvPicPr>
          <p:cNvPr id="3" name="Picture 2" descr="Image of Add to Reading List option."/>
          <p:cNvPicPr>
            <a:picLocks noChangeAspect="1"/>
          </p:cNvPicPr>
          <p:nvPr/>
        </p:nvPicPr>
        <p:blipFill rotWithShape="1">
          <a:blip r:embed="rId3">
            <a:extLst>
              <a:ext uri="{28A0092B-C50C-407E-A947-70E740481C1C}">
                <a14:useLocalDpi xmlns:a14="http://schemas.microsoft.com/office/drawing/2010/main" val="0"/>
              </a:ext>
            </a:extLst>
          </a:blip>
          <a:srcRect b="23446"/>
          <a:stretch/>
        </p:blipFill>
        <p:spPr>
          <a:xfrm>
            <a:off x="586534" y="1326832"/>
            <a:ext cx="7970932" cy="5212080"/>
          </a:xfrm>
          <a:prstGeom prst="rect">
            <a:avLst/>
          </a:prstGeom>
          <a:ln>
            <a:solidFill>
              <a:schemeClr val="tx1"/>
            </a:solidFill>
          </a:ln>
        </p:spPr>
      </p:pic>
      <p:sp>
        <p:nvSpPr>
          <p:cNvPr id="5" name="Oval 4"/>
          <p:cNvSpPr/>
          <p:nvPr/>
        </p:nvSpPr>
        <p:spPr>
          <a:xfrm>
            <a:off x="419100" y="2897372"/>
            <a:ext cx="3962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410200" y="2163884"/>
            <a:ext cx="2514600" cy="923330"/>
          </a:xfrm>
          <a:prstGeom prst="rect">
            <a:avLst/>
          </a:prstGeom>
          <a:noFill/>
          <a:ln>
            <a:solidFill>
              <a:srgbClr val="FF0000"/>
            </a:solidFill>
          </a:ln>
        </p:spPr>
        <p:txBody>
          <a:bodyPr wrap="square" rtlCol="0">
            <a:spAutoFit/>
          </a:bodyPr>
          <a:lstStyle/>
          <a:p>
            <a:r>
              <a:rPr lang="en-US" dirty="0" smtClean="0"/>
              <a:t>Select the appropriate Reading List from the dropdown list.</a:t>
            </a:r>
            <a:endParaRPr lang="en-US" dirty="0"/>
          </a:p>
        </p:txBody>
      </p:sp>
      <p:cxnSp>
        <p:nvCxnSpPr>
          <p:cNvPr id="8" name="Straight Arrow Connector 7"/>
          <p:cNvCxnSpPr>
            <a:stCxn id="6" idx="1"/>
          </p:cNvCxnSpPr>
          <p:nvPr/>
        </p:nvCxnSpPr>
        <p:spPr>
          <a:xfrm flipH="1">
            <a:off x="4114800" y="2625549"/>
            <a:ext cx="1295400" cy="2718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3983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762000"/>
          </a:xfrm>
        </p:spPr>
        <p:txBody>
          <a:bodyPr/>
          <a:lstStyle/>
          <a:p>
            <a:r>
              <a:rPr lang="en-US" dirty="0" smtClean="0">
                <a:solidFill>
                  <a:schemeClr val="bg1"/>
                </a:solidFill>
              </a:rPr>
              <a:t>Accessing Your Reading Lists</a:t>
            </a:r>
            <a:endParaRPr lang="en-US" dirty="0">
              <a:solidFill>
                <a:schemeClr val="bg1"/>
              </a:solidFill>
            </a:endParaRPr>
          </a:p>
        </p:txBody>
      </p:sp>
      <p:pic>
        <p:nvPicPr>
          <p:cNvPr id="5" name="Content Placeholder 4" descr="Image of where to access your Reading Lists from My Booksha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9860" y="1330420"/>
            <a:ext cx="7729604" cy="5120640"/>
          </a:xfrm>
          <a:ln>
            <a:solidFill>
              <a:schemeClr val="tx1"/>
            </a:solidFill>
          </a:ln>
        </p:spPr>
      </p:pic>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72</a:t>
            </a:fld>
            <a:endParaRPr lang="en-US"/>
          </a:p>
        </p:txBody>
      </p:sp>
      <p:sp>
        <p:nvSpPr>
          <p:cNvPr id="6" name="TextBox 5"/>
          <p:cNvSpPr txBox="1"/>
          <p:nvPr/>
        </p:nvSpPr>
        <p:spPr>
          <a:xfrm>
            <a:off x="3733800" y="1330420"/>
            <a:ext cx="2819400" cy="646331"/>
          </a:xfrm>
          <a:prstGeom prst="rect">
            <a:avLst/>
          </a:prstGeom>
          <a:noFill/>
          <a:ln>
            <a:solidFill>
              <a:srgbClr val="FF0000"/>
            </a:solidFill>
          </a:ln>
        </p:spPr>
        <p:txBody>
          <a:bodyPr wrap="square" rtlCol="0">
            <a:spAutoFit/>
          </a:bodyPr>
          <a:lstStyle/>
          <a:p>
            <a:r>
              <a:rPr lang="en-US" dirty="0" smtClean="0"/>
              <a:t>Click on My Reading Lists to view your lists</a:t>
            </a:r>
            <a:endParaRPr lang="en-US" dirty="0"/>
          </a:p>
        </p:txBody>
      </p:sp>
      <p:cxnSp>
        <p:nvCxnSpPr>
          <p:cNvPr id="12" name="Straight Arrow Connector 11"/>
          <p:cNvCxnSpPr/>
          <p:nvPr/>
        </p:nvCxnSpPr>
        <p:spPr>
          <a:xfrm flipH="1">
            <a:off x="2078182" y="1663624"/>
            <a:ext cx="1676400" cy="10134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3050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7772400" cy="1289239"/>
          </a:xfrm>
        </p:spPr>
        <p:txBody>
          <a:bodyPr/>
          <a:lstStyle/>
          <a:p>
            <a:r>
              <a:rPr lang="en-US" dirty="0" smtClean="0">
                <a:solidFill>
                  <a:schemeClr val="bg1"/>
                </a:solidFill>
              </a:rPr>
              <a:t>View Reading Lists</a:t>
            </a:r>
            <a:endParaRPr lang="en-US" dirty="0">
              <a:solidFill>
                <a:schemeClr val="bg1"/>
              </a:solidFill>
            </a:endParaRP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9442" t="535" r="3222" b="29999"/>
          <a:stretch/>
        </p:blipFill>
        <p:spPr>
          <a:xfrm>
            <a:off x="457200" y="1574284"/>
            <a:ext cx="2991848" cy="3931920"/>
          </a:xfrm>
          <a:ln>
            <a:solidFill>
              <a:schemeClr val="tx1"/>
            </a:solidFill>
          </a:ln>
        </p:spPr>
      </p:pic>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73</a:t>
            </a:fld>
            <a:endParaRPr lang="en-US"/>
          </a:p>
        </p:txBody>
      </p:sp>
      <p:pic>
        <p:nvPicPr>
          <p:cNvPr id="6" name="Picture 5" descr="Image of My Reading Lists on Bookshare."/>
          <p:cNvPicPr>
            <a:picLocks noChangeAspect="1"/>
          </p:cNvPicPr>
          <p:nvPr/>
        </p:nvPicPr>
        <p:blipFill rotWithShape="1">
          <a:blip r:embed="rId4">
            <a:extLst>
              <a:ext uri="{28A0092B-C50C-407E-A947-70E740481C1C}">
                <a14:useLocalDpi xmlns:a14="http://schemas.microsoft.com/office/drawing/2010/main" val="0"/>
              </a:ext>
            </a:extLst>
          </a:blip>
          <a:srcRect l="33008" t="26480" r="20089" b="11877"/>
          <a:stretch/>
        </p:blipFill>
        <p:spPr>
          <a:xfrm>
            <a:off x="3657600" y="2515870"/>
            <a:ext cx="5120640" cy="3840480"/>
          </a:xfrm>
          <a:prstGeom prst="rect">
            <a:avLst/>
          </a:prstGeom>
          <a:ln>
            <a:solidFill>
              <a:schemeClr val="tx1"/>
            </a:solidFill>
          </a:ln>
        </p:spPr>
      </p:pic>
      <p:pic>
        <p:nvPicPr>
          <p:cNvPr id="7" name="Picture 6"/>
          <p:cNvPicPr>
            <a:picLocks noChangeAspect="1"/>
          </p:cNvPicPr>
          <p:nvPr/>
        </p:nvPicPr>
        <p:blipFill>
          <a:blip r:embed="rId5"/>
          <a:stretch>
            <a:fillRect/>
          </a:stretch>
        </p:blipFill>
        <p:spPr>
          <a:xfrm>
            <a:off x="6489021" y="1473364"/>
            <a:ext cx="1969179" cy="1042506"/>
          </a:xfrm>
          <a:prstGeom prst="rect">
            <a:avLst/>
          </a:prstGeom>
        </p:spPr>
      </p:pic>
      <p:cxnSp>
        <p:nvCxnSpPr>
          <p:cNvPr id="11" name="Straight Arrow Connector 10"/>
          <p:cNvCxnSpPr/>
          <p:nvPr/>
        </p:nvCxnSpPr>
        <p:spPr>
          <a:xfrm flipH="1">
            <a:off x="5181600" y="2180492"/>
            <a:ext cx="1371600" cy="13597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8062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Add Students to Reading Lists</a:t>
            </a:r>
            <a:endParaRPr lang="en-US" dirty="0">
              <a:solidFill>
                <a:schemeClr val="bg1"/>
              </a:solidFill>
            </a:endParaRPr>
          </a:p>
        </p:txBody>
      </p:sp>
      <p:pic>
        <p:nvPicPr>
          <p:cNvPr id="5" name="Content Placeholder 4" descr="Image of how to add students to a Reading List."/>
          <p:cNvPicPr>
            <a:picLocks noGrp="1" noChangeAspect="1"/>
          </p:cNvPicPr>
          <p:nvPr>
            <p:ph idx="1"/>
          </p:nvPr>
        </p:nvPicPr>
        <p:blipFill rotWithShape="1">
          <a:blip r:embed="rId3">
            <a:extLst>
              <a:ext uri="{28A0092B-C50C-407E-A947-70E740481C1C}">
                <a14:useLocalDpi xmlns:a14="http://schemas.microsoft.com/office/drawing/2010/main" val="0"/>
              </a:ext>
            </a:extLst>
          </a:blip>
          <a:srcRect r="12456"/>
          <a:stretch/>
        </p:blipFill>
        <p:spPr>
          <a:xfrm>
            <a:off x="547794" y="1371600"/>
            <a:ext cx="8048412" cy="4480560"/>
          </a:xfrm>
          <a:ln>
            <a:solidFill>
              <a:schemeClr val="tx1"/>
            </a:solidFill>
          </a:ln>
        </p:spPr>
      </p:pic>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74</a:t>
            </a:fld>
            <a:endParaRPr lang="en-US"/>
          </a:p>
        </p:txBody>
      </p:sp>
      <p:sp>
        <p:nvSpPr>
          <p:cNvPr id="6" name="TextBox 5"/>
          <p:cNvSpPr txBox="1"/>
          <p:nvPr/>
        </p:nvSpPr>
        <p:spPr>
          <a:xfrm>
            <a:off x="533400" y="6107668"/>
            <a:ext cx="2514600" cy="369332"/>
          </a:xfrm>
          <a:prstGeom prst="rect">
            <a:avLst/>
          </a:prstGeom>
          <a:noFill/>
          <a:ln>
            <a:solidFill>
              <a:srgbClr val="FF0000"/>
            </a:solidFill>
          </a:ln>
        </p:spPr>
        <p:txBody>
          <a:bodyPr wrap="square" rtlCol="0">
            <a:spAutoFit/>
          </a:bodyPr>
          <a:lstStyle/>
          <a:p>
            <a:r>
              <a:rPr lang="en-US" dirty="0" smtClean="0"/>
              <a:t>Select “Add Members”</a:t>
            </a:r>
            <a:endParaRPr lang="en-US" dirty="0"/>
          </a:p>
        </p:txBody>
      </p:sp>
      <p:sp>
        <p:nvSpPr>
          <p:cNvPr id="7" name="Oval 6"/>
          <p:cNvSpPr/>
          <p:nvPr/>
        </p:nvSpPr>
        <p:spPr>
          <a:xfrm>
            <a:off x="2514600" y="5410200"/>
            <a:ext cx="1066800" cy="441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2286000" y="5852160"/>
            <a:ext cx="533400" cy="2438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2991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505826"/>
            <a:ext cx="7772400" cy="990600"/>
          </a:xfrm>
        </p:spPr>
        <p:txBody>
          <a:bodyPr>
            <a:normAutofit fontScale="90000"/>
          </a:bodyPr>
          <a:lstStyle/>
          <a:p>
            <a:r>
              <a:rPr lang="en-US" dirty="0" smtClean="0">
                <a:solidFill>
                  <a:schemeClr val="bg1"/>
                </a:solidFill>
              </a:rPr>
              <a:t>Sharing Reading List with a Student</a:t>
            </a:r>
            <a:endParaRPr lang="en-US" dirty="0">
              <a:solidFill>
                <a:schemeClr val="bg1"/>
              </a:solidFill>
            </a:endParaRPr>
          </a:p>
        </p:txBody>
      </p:sp>
      <p:pic>
        <p:nvPicPr>
          <p:cNvPr id="5" name="Content Placeholder 4" descr="Image of how to share a Reading List with student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736609"/>
            <a:ext cx="7772400" cy="2849880"/>
          </a:xfrm>
          <a:ln>
            <a:solidFill>
              <a:schemeClr val="tx1"/>
            </a:solidFill>
          </a:ln>
        </p:spPr>
      </p:pic>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75</a:t>
            </a:fld>
            <a:endParaRPr lang="en-US"/>
          </a:p>
        </p:txBody>
      </p:sp>
      <p:sp>
        <p:nvSpPr>
          <p:cNvPr id="6" name="TextBox 5"/>
          <p:cNvSpPr txBox="1"/>
          <p:nvPr/>
        </p:nvSpPr>
        <p:spPr>
          <a:xfrm>
            <a:off x="609600" y="4927882"/>
            <a:ext cx="1981200" cy="861774"/>
          </a:xfrm>
          <a:prstGeom prst="rect">
            <a:avLst/>
          </a:prstGeom>
          <a:noFill/>
          <a:ln>
            <a:solidFill>
              <a:srgbClr val="FF0000"/>
            </a:solidFill>
          </a:ln>
        </p:spPr>
        <p:txBody>
          <a:bodyPr wrap="square" rtlCol="0">
            <a:spAutoFit/>
          </a:bodyPr>
          <a:lstStyle/>
          <a:p>
            <a:r>
              <a:rPr lang="en-US" sz="1600" dirty="0" smtClean="0"/>
              <a:t>Select the student(s) you want to share with</a:t>
            </a:r>
            <a:r>
              <a:rPr lang="en-US" dirty="0" smtClean="0"/>
              <a:t>.</a:t>
            </a:r>
            <a:endParaRPr lang="en-US" dirty="0"/>
          </a:p>
        </p:txBody>
      </p:sp>
      <p:cxnSp>
        <p:nvCxnSpPr>
          <p:cNvPr id="9" name="Straight Arrow Connector 8"/>
          <p:cNvCxnSpPr/>
          <p:nvPr/>
        </p:nvCxnSpPr>
        <p:spPr>
          <a:xfrm flipV="1">
            <a:off x="1960098" y="4509870"/>
            <a:ext cx="609600" cy="3599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284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381000"/>
            <a:ext cx="7772400" cy="990600"/>
          </a:xfrm>
        </p:spPr>
        <p:txBody>
          <a:bodyPr/>
          <a:lstStyle/>
          <a:p>
            <a:r>
              <a:rPr lang="en-US" sz="4400" dirty="0" smtClean="0">
                <a:solidFill>
                  <a:schemeClr val="bg1"/>
                </a:solidFill>
              </a:rPr>
              <a:t>Practice</a:t>
            </a:r>
            <a:endParaRPr lang="en-US" sz="4400" dirty="0">
              <a:solidFill>
                <a:schemeClr val="bg1"/>
              </a:solidFill>
            </a:endParaRPr>
          </a:p>
        </p:txBody>
      </p:sp>
      <p:sp>
        <p:nvSpPr>
          <p:cNvPr id="4" name="Content Placeholder 3"/>
          <p:cNvSpPr>
            <a:spLocks noGrp="1"/>
          </p:cNvSpPr>
          <p:nvPr>
            <p:ph idx="1"/>
          </p:nvPr>
        </p:nvSpPr>
        <p:spPr>
          <a:xfrm>
            <a:off x="685800" y="1219200"/>
            <a:ext cx="7772400" cy="5257800"/>
          </a:xfrm>
        </p:spPr>
        <p:txBody>
          <a:bodyPr/>
          <a:lstStyle/>
          <a:p>
            <a:endParaRPr lang="en-US" sz="3200" dirty="0" smtClean="0"/>
          </a:p>
          <a:p>
            <a:endParaRPr lang="en-US" dirty="0"/>
          </a:p>
        </p:txBody>
      </p:sp>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76</a:t>
            </a:fld>
            <a:endParaRPr lang="en-US"/>
          </a:p>
        </p:txBody>
      </p:sp>
      <p:sp>
        <p:nvSpPr>
          <p:cNvPr id="5" name="Content Placeholder 7"/>
          <p:cNvSpPr txBox="1">
            <a:spLocks/>
          </p:cNvSpPr>
          <p:nvPr/>
        </p:nvSpPr>
        <p:spPr bwMode="auto">
          <a:xfrm>
            <a:off x="609600" y="1375117"/>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68313" marR="0" lvl="0" indent="-468313" algn="l" defTabSz="914400" rtl="0" eaLnBrk="0" fontAlgn="base" latinLnBrk="0" hangingPunct="0">
              <a:lnSpc>
                <a:spcPct val="100000"/>
              </a:lnSpc>
              <a:spcBef>
                <a:spcPct val="20000"/>
              </a:spcBef>
              <a:spcAft>
                <a:spcPct val="0"/>
              </a:spcAft>
              <a:buClrTx/>
              <a:buSzTx/>
              <a:buFont typeface="Wingdings" pitchFamily="2" charset="2"/>
              <a:buChar char="&amp;"/>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468313" marR="0" lvl="0" indent="-468313" algn="l" defTabSz="914400" rtl="0" eaLnBrk="0" fontAlgn="base" latinLnBrk="0" hangingPunct="0">
              <a:lnSpc>
                <a:spcPct val="100000"/>
              </a:lnSpc>
              <a:spcBef>
                <a:spcPct val="20000"/>
              </a:spcBef>
              <a:spcAft>
                <a:spcPct val="0"/>
              </a:spcAft>
              <a:buClrTx/>
              <a:buSzTx/>
              <a:buFont typeface="Wingdings" pitchFamily="2" charset="2"/>
              <a:buChar char="&amp;"/>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Set up</a:t>
            </a:r>
            <a:r>
              <a:rPr lang="en-US" sz="2400" kern="0" noProof="0" dirty="0" smtClean="0">
                <a:latin typeface="+mn-lt"/>
                <a:ea typeface="+mn-ea"/>
                <a:cs typeface="+mn-cs"/>
              </a:rPr>
              <a:t> a </a:t>
            </a:r>
            <a:r>
              <a:rPr lang="en-US" sz="2400" kern="0" dirty="0" smtClean="0">
                <a:latin typeface="+mn-lt"/>
                <a:ea typeface="+mn-ea"/>
                <a:cs typeface="+mn-cs"/>
              </a:rPr>
              <a:t>Reading List for your students</a:t>
            </a:r>
          </a:p>
          <a:p>
            <a:pPr marL="468313" marR="0" lvl="0" indent="-468313" algn="l" defTabSz="914400" rtl="0" eaLnBrk="0" fontAlgn="base" latinLnBrk="0" hangingPunct="0">
              <a:lnSpc>
                <a:spcPct val="100000"/>
              </a:lnSpc>
              <a:spcBef>
                <a:spcPct val="20000"/>
              </a:spcBef>
              <a:spcAft>
                <a:spcPct val="0"/>
              </a:spcAft>
              <a:buClrTx/>
              <a:buSzTx/>
              <a:buFont typeface="Wingdings" pitchFamily="2" charset="2"/>
              <a:buChar char="&amp;"/>
              <a:tabLst/>
              <a:defRPr/>
            </a:pPr>
            <a:endParaRPr lang="en-US" sz="2400" kern="0" dirty="0" smtClean="0">
              <a:latin typeface="+mn-lt"/>
              <a:ea typeface="+mn-ea"/>
              <a:cs typeface="+mn-cs"/>
            </a:endParaRPr>
          </a:p>
          <a:p>
            <a:pPr marL="468313" marR="0" lvl="0" indent="-468313" algn="l" defTabSz="914400" rtl="0" eaLnBrk="0" fontAlgn="base" latinLnBrk="0" hangingPunct="0">
              <a:lnSpc>
                <a:spcPct val="100000"/>
              </a:lnSpc>
              <a:spcBef>
                <a:spcPct val="20000"/>
              </a:spcBef>
              <a:spcAft>
                <a:spcPct val="0"/>
              </a:spcAft>
              <a:buClrTx/>
              <a:buSzTx/>
              <a:buFont typeface="Wingdings" pitchFamily="2" charset="2"/>
              <a:buChar char="&amp;"/>
              <a:tabLst/>
              <a:defRPr/>
            </a:pPr>
            <a:endParaRPr kumimoji="0" lang="en-US" sz="2400" b="1" i="0" u="none" strike="noStrike" kern="0" cap="none" spc="0" normalizeH="0" baseline="0" noProof="0" dirty="0" smtClean="0">
              <a:ln>
                <a:noFill/>
              </a:ln>
              <a:solidFill>
                <a:schemeClr val="tx1"/>
              </a:solidFill>
              <a:effectLst/>
              <a:uLnTx/>
              <a:uFillTx/>
              <a:latin typeface="+mn-lt"/>
              <a:ea typeface="+mn-ea"/>
              <a:cs typeface="+mn-cs"/>
            </a:endParaRPr>
          </a:p>
          <a:p>
            <a:pPr marL="468313" marR="0" lvl="0" indent="-468313" algn="l" defTabSz="914400" rtl="0" eaLnBrk="0" fontAlgn="base" latinLnBrk="0" hangingPunct="0">
              <a:lnSpc>
                <a:spcPct val="100000"/>
              </a:lnSpc>
              <a:spcBef>
                <a:spcPct val="20000"/>
              </a:spcBef>
              <a:spcAft>
                <a:spcPct val="0"/>
              </a:spcAft>
              <a:buClrTx/>
              <a:buSzTx/>
              <a:buFont typeface="Wingdings" pitchFamily="2" charset="2"/>
              <a:buChar char="&amp;"/>
              <a:tabLst/>
              <a:defRPr/>
            </a:pP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sp>
        <p:nvSpPr>
          <p:cNvPr id="6" name="TextBox 5"/>
          <p:cNvSpPr txBox="1"/>
          <p:nvPr/>
        </p:nvSpPr>
        <p:spPr>
          <a:xfrm>
            <a:off x="457200" y="3848100"/>
            <a:ext cx="7772400" cy="2154436"/>
          </a:xfrm>
          <a:prstGeom prst="rect">
            <a:avLst/>
          </a:prstGeom>
          <a:noFill/>
          <a:ln>
            <a:solidFill>
              <a:schemeClr val="tx1"/>
            </a:solidFill>
          </a:ln>
        </p:spPr>
        <p:txBody>
          <a:bodyPr wrap="square" rtlCol="0">
            <a:spAutoFit/>
          </a:bodyPr>
          <a:lstStyle/>
          <a:p>
            <a:pPr marL="342900" indent="-342900" fontAlgn="base">
              <a:spcBef>
                <a:spcPts val="1176"/>
              </a:spcBef>
              <a:spcAft>
                <a:spcPct val="0"/>
              </a:spcAft>
              <a:buFont typeface="Arial"/>
              <a:buChar char="•"/>
              <a:defRPr/>
            </a:pPr>
            <a:r>
              <a:rPr lang="en-US" sz="2400" b="1" dirty="0"/>
              <a:t>If Using Demo Account: </a:t>
            </a:r>
          </a:p>
          <a:p>
            <a:pPr marL="742950" lvl="1" indent="-285750">
              <a:spcBef>
                <a:spcPts val="1176"/>
              </a:spcBef>
              <a:buFont typeface="Courier New"/>
              <a:buChar char="o"/>
              <a:defRPr/>
            </a:pPr>
            <a:r>
              <a:rPr lang="en-US" sz="2000" dirty="0"/>
              <a:t>Log in - </a:t>
            </a:r>
            <a:r>
              <a:rPr lang="en-US" sz="2000" dirty="0">
                <a:solidFill>
                  <a:srgbClr val="FF0000"/>
                </a:solidFill>
                <a:hlinkClick r:id="rId3"/>
              </a:rPr>
              <a:t>orgdemo@bookshare.org</a:t>
            </a:r>
            <a:r>
              <a:rPr lang="en-US" sz="2000" dirty="0">
                <a:solidFill>
                  <a:srgbClr val="FF0000"/>
                </a:solidFill>
              </a:rPr>
              <a:t> </a:t>
            </a:r>
            <a:r>
              <a:rPr lang="en-US" sz="2000" dirty="0"/>
              <a:t>Password - demo480</a:t>
            </a:r>
          </a:p>
          <a:p>
            <a:pPr marL="742950" lvl="1" indent="-285750">
              <a:spcBef>
                <a:spcPts val="1176"/>
              </a:spcBef>
              <a:buFont typeface="Courier New"/>
              <a:buChar char="o"/>
              <a:defRPr/>
            </a:pPr>
            <a:r>
              <a:rPr lang="en-US" sz="2000" dirty="0"/>
              <a:t>Go to Browse &amp; select Demo books</a:t>
            </a:r>
          </a:p>
          <a:p>
            <a:pPr marL="742950" lvl="1" indent="-285750">
              <a:spcBef>
                <a:spcPts val="1176"/>
              </a:spcBef>
              <a:buFont typeface="Courier New"/>
              <a:buChar char="o"/>
              <a:defRPr/>
            </a:pPr>
            <a:r>
              <a:rPr lang="en-US" sz="2000" dirty="0"/>
              <a:t>Within Advance search select Freely Available Books from Books to </a:t>
            </a:r>
            <a:r>
              <a:rPr lang="en-US" sz="2000" dirty="0" smtClean="0"/>
              <a:t>Search</a:t>
            </a:r>
            <a:endParaRPr lang="en-US" dirty="0"/>
          </a:p>
        </p:txBody>
      </p:sp>
    </p:spTree>
    <p:extLst>
      <p:ext uri="{BB962C8B-B14F-4D97-AF65-F5344CB8AC3E}">
        <p14:creationId xmlns:p14="http://schemas.microsoft.com/office/powerpoint/2010/main" val="27554386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5F68D7-AD0F-42C9-8958-00FB5B5BFB71}" type="slidenum">
              <a:rPr lang="en-US" smtClean="0"/>
              <a:pPr>
                <a:defRPr/>
              </a:pPr>
              <a:t>77</a:t>
            </a:fld>
            <a:endParaRPr lang="en-US"/>
          </a:p>
        </p:txBody>
      </p:sp>
      <p:sp>
        <p:nvSpPr>
          <p:cNvPr id="7" name="Title 6"/>
          <p:cNvSpPr>
            <a:spLocks noGrp="1"/>
          </p:cNvSpPr>
          <p:nvPr>
            <p:ph type="title" idx="4294967295"/>
          </p:nvPr>
        </p:nvSpPr>
        <p:spPr>
          <a:xfrm>
            <a:off x="990600" y="228600"/>
            <a:ext cx="7086600" cy="990600"/>
          </a:xfrm>
        </p:spPr>
        <p:txBody>
          <a:bodyPr/>
          <a:lstStyle/>
          <a:p>
            <a:r>
              <a:rPr lang="en-US" dirty="0" smtClean="0">
                <a:solidFill>
                  <a:schemeClr val="bg1"/>
                </a:solidFill>
              </a:rPr>
              <a:t>Requesting a Book</a:t>
            </a:r>
            <a:endParaRPr lang="en-US" dirty="0">
              <a:solidFill>
                <a:schemeClr val="bg1"/>
              </a:solidFill>
            </a:endParaRPr>
          </a:p>
        </p:txBody>
      </p:sp>
      <p:sp>
        <p:nvSpPr>
          <p:cNvPr id="8" name="Content Placeholder 7"/>
          <p:cNvSpPr>
            <a:spLocks noGrp="1"/>
          </p:cNvSpPr>
          <p:nvPr>
            <p:ph idx="4294967295"/>
          </p:nvPr>
        </p:nvSpPr>
        <p:spPr>
          <a:xfrm>
            <a:off x="0" y="5562600"/>
            <a:ext cx="7772400" cy="1828800"/>
          </a:xfrm>
          <a:prstGeom prst="rect">
            <a:avLst/>
          </a:prstGeom>
        </p:spPr>
        <p:txBody>
          <a:bodyPr/>
          <a:lstStyle/>
          <a:p>
            <a:endParaRPr lang="en-US" sz="2400" dirty="0" smtClean="0"/>
          </a:p>
          <a:p>
            <a:endParaRPr lang="en-US" sz="2400" dirty="0"/>
          </a:p>
          <a:p>
            <a:endParaRPr lang="en-US" sz="2400" dirty="0" smtClean="0"/>
          </a:p>
          <a:p>
            <a:pPr marL="582613" lvl="1" indent="0">
              <a:buNone/>
            </a:pPr>
            <a:endParaRPr lang="en-US" sz="2400" dirty="0" smtClean="0"/>
          </a:p>
          <a:p>
            <a:pPr marL="0" indent="0">
              <a:buNone/>
            </a:pPr>
            <a:endParaRPr lang="en-US" sz="2400" dirty="0"/>
          </a:p>
          <a:p>
            <a:endParaRPr lang="en-US" dirty="0"/>
          </a:p>
        </p:txBody>
      </p:sp>
      <p:pic>
        <p:nvPicPr>
          <p:cNvPr id="3" name="Picture 2" descr="Image of where to request a book from Bookshare in How to Find Books."/>
          <p:cNvPicPr>
            <a:picLocks/>
          </p:cNvPicPr>
          <p:nvPr/>
        </p:nvPicPr>
        <p:blipFill rotWithShape="1">
          <a:blip r:embed="rId3"/>
          <a:srcRect l="842" b="21055"/>
          <a:stretch/>
        </p:blipFill>
        <p:spPr>
          <a:xfrm>
            <a:off x="190500" y="2934970"/>
            <a:ext cx="8686800" cy="3383280"/>
          </a:xfrm>
          <a:prstGeom prst="rect">
            <a:avLst/>
          </a:prstGeom>
          <a:ln>
            <a:solidFill>
              <a:schemeClr val="tx1"/>
            </a:solidFill>
          </a:ln>
        </p:spPr>
      </p:pic>
      <p:sp>
        <p:nvSpPr>
          <p:cNvPr id="4" name="Rectangle 3"/>
          <p:cNvSpPr/>
          <p:nvPr/>
        </p:nvSpPr>
        <p:spPr>
          <a:xfrm>
            <a:off x="609600" y="1535331"/>
            <a:ext cx="7543800" cy="1323439"/>
          </a:xfrm>
          <a:prstGeom prst="rect">
            <a:avLst/>
          </a:prstGeom>
        </p:spPr>
        <p:txBody>
          <a:bodyPr wrap="square">
            <a:spAutoFit/>
          </a:bodyPr>
          <a:lstStyle/>
          <a:p>
            <a:pPr marL="285750" indent="-285750">
              <a:buFont typeface="Arial" panose="020B0604020202020204" pitchFamily="34" charset="0"/>
              <a:buChar char="•"/>
            </a:pPr>
            <a:r>
              <a:rPr lang="en-US" sz="2000" dirty="0"/>
              <a:t>Under the </a:t>
            </a:r>
            <a:r>
              <a:rPr lang="en-US" sz="2000" dirty="0" smtClean="0"/>
              <a:t>“Get Started” </a:t>
            </a:r>
            <a:r>
              <a:rPr lang="en-US" sz="2000" dirty="0"/>
              <a:t>Tab</a:t>
            </a:r>
          </a:p>
          <a:p>
            <a:pPr marL="742950" lvl="1" indent="-285750">
              <a:buFont typeface="Arial" panose="020B0604020202020204" pitchFamily="34" charset="0"/>
              <a:buChar char="•"/>
            </a:pPr>
            <a:r>
              <a:rPr lang="en-US" sz="2000" dirty="0"/>
              <a:t>Select </a:t>
            </a:r>
            <a:r>
              <a:rPr lang="en-US" sz="2000" dirty="0" smtClean="0"/>
              <a:t>“How to Find Books</a:t>
            </a:r>
            <a:r>
              <a:rPr lang="en-US" sz="2000" dirty="0"/>
              <a:t>”</a:t>
            </a:r>
          </a:p>
          <a:p>
            <a:pPr marL="742950" lvl="1" indent="-285750">
              <a:buFont typeface="Arial" panose="020B0604020202020204" pitchFamily="34" charset="0"/>
              <a:buChar char="•"/>
            </a:pPr>
            <a:r>
              <a:rPr lang="en-US" sz="2000" dirty="0"/>
              <a:t>Select “request to add new books</a:t>
            </a:r>
            <a:r>
              <a:rPr lang="en-US" sz="2000" dirty="0" smtClean="0"/>
              <a:t>”</a:t>
            </a:r>
          </a:p>
          <a:p>
            <a:pPr marL="742950" lvl="1" indent="-285750">
              <a:buFont typeface="Arial" panose="020B0604020202020204" pitchFamily="34" charset="0"/>
              <a:buChar char="•"/>
            </a:pPr>
            <a:r>
              <a:rPr lang="en-US" sz="2000" dirty="0" smtClean="0"/>
              <a:t>Fill out request form</a:t>
            </a:r>
            <a:endParaRPr lang="en-US" sz="2000" dirty="0"/>
          </a:p>
        </p:txBody>
      </p:sp>
      <p:sp>
        <p:nvSpPr>
          <p:cNvPr id="5" name="Oval 4"/>
          <p:cNvSpPr/>
          <p:nvPr/>
        </p:nvSpPr>
        <p:spPr>
          <a:xfrm>
            <a:off x="6629400" y="5715000"/>
            <a:ext cx="1981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812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Book Request Form</a:t>
            </a:r>
            <a:endParaRPr lang="en-US" dirty="0">
              <a:solidFill>
                <a:schemeClr val="bg1"/>
              </a:solidFill>
            </a:endParaRPr>
          </a:p>
        </p:txBody>
      </p:sp>
      <p:pic>
        <p:nvPicPr>
          <p:cNvPr id="5" name="Content Placeholder 4" descr="Image of Bookshare online book request form."/>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1679697"/>
            <a:ext cx="7390482" cy="4846320"/>
          </a:xfrm>
          <a:ln>
            <a:solidFill>
              <a:schemeClr val="tx1"/>
            </a:solidFill>
          </a:ln>
        </p:spPr>
      </p:pic>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78</a:t>
            </a:fld>
            <a:endParaRPr lang="en-US"/>
          </a:p>
        </p:txBody>
      </p:sp>
    </p:spTree>
    <p:extLst>
      <p:ext uri="{BB962C8B-B14F-4D97-AF65-F5344CB8AC3E}">
        <p14:creationId xmlns:p14="http://schemas.microsoft.com/office/powerpoint/2010/main" val="909054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40545" y="1981200"/>
            <a:ext cx="7772400" cy="3276600"/>
          </a:xfrm>
        </p:spPr>
        <p:txBody>
          <a:bodyPr/>
          <a:lstStyle/>
          <a:p>
            <a:r>
              <a:rPr lang="en-US" sz="4400" dirty="0" smtClean="0"/>
              <a:t>Module </a:t>
            </a:r>
            <a:r>
              <a:rPr lang="en-US" sz="4400" dirty="0"/>
              <a:t>3: </a:t>
            </a:r>
            <a:r>
              <a:rPr lang="en-US" sz="4400" dirty="0" smtClean="0"/>
              <a:t/>
            </a:r>
            <a:br>
              <a:rPr lang="en-US" sz="4400" dirty="0" smtClean="0"/>
            </a:br>
            <a:r>
              <a:rPr lang="en-US" sz="4400" dirty="0" smtClean="0"/>
              <a:t>How </a:t>
            </a:r>
            <a:r>
              <a:rPr lang="en-US" sz="4400" dirty="0"/>
              <a:t>to find the right tools for your </a:t>
            </a:r>
            <a:r>
              <a:rPr lang="en-US" sz="4400" dirty="0" smtClean="0"/>
              <a:t>students?</a:t>
            </a:r>
            <a:r>
              <a:rPr lang="en-US" sz="4400" dirty="0"/>
              <a:t/>
            </a:r>
            <a:br>
              <a:rPr lang="en-US" sz="4400" dirty="0"/>
            </a:br>
            <a:endParaRPr lang="en-US" sz="4400" dirty="0"/>
          </a:p>
        </p:txBody>
      </p:sp>
      <p:sp>
        <p:nvSpPr>
          <p:cNvPr id="8" name="Content Placeholder 7"/>
          <p:cNvSpPr>
            <a:spLocks noGrp="1"/>
          </p:cNvSpPr>
          <p:nvPr>
            <p:ph idx="1"/>
          </p:nvPr>
        </p:nvSpPr>
        <p:spPr>
          <a:xfrm>
            <a:off x="685800" y="914400"/>
            <a:ext cx="7772400" cy="5410200"/>
          </a:xfrm>
        </p:spPr>
        <p:txBody>
          <a:bodyPr/>
          <a:lstStyle/>
          <a:p>
            <a:endParaRPr lang="en-US" sz="2400" dirty="0"/>
          </a:p>
          <a:p>
            <a:endParaRPr lang="en-US" dirty="0"/>
          </a:p>
        </p:txBody>
      </p:sp>
      <p:sp>
        <p:nvSpPr>
          <p:cNvPr id="6" name="Slide Number Placeholder 5"/>
          <p:cNvSpPr>
            <a:spLocks noGrp="1"/>
          </p:cNvSpPr>
          <p:nvPr>
            <p:ph type="sldNum" sz="quarter" idx="12"/>
          </p:nvPr>
        </p:nvSpPr>
        <p:spPr/>
        <p:txBody>
          <a:bodyPr/>
          <a:lstStyle/>
          <a:p>
            <a:pPr>
              <a:defRPr/>
            </a:pPr>
            <a:fld id="{175F68D7-AD0F-42C9-8958-00FB5B5BFB71}" type="slidenum">
              <a:rPr lang="en-US" smtClean="0"/>
              <a:pPr>
                <a:defRPr/>
              </a:pPr>
              <a:t>79</a:t>
            </a:fld>
            <a:endParaRPr lang="en-US"/>
          </a:p>
        </p:txBody>
      </p:sp>
    </p:spTree>
    <p:extLst>
      <p:ext uri="{BB962C8B-B14F-4D97-AF65-F5344CB8AC3E}">
        <p14:creationId xmlns:p14="http://schemas.microsoft.com/office/powerpoint/2010/main" val="1348061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is </a:t>
            </a:r>
            <a:r>
              <a:rPr lang="en-US" dirty="0" err="1" smtClean="0"/>
              <a:t>Bookshare</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8</a:t>
            </a:fld>
            <a:endParaRPr lang="en-US"/>
          </a:p>
        </p:txBody>
      </p:sp>
    </p:spTree>
    <p:extLst>
      <p:ext uri="{BB962C8B-B14F-4D97-AF65-F5344CB8AC3E}">
        <p14:creationId xmlns:p14="http://schemas.microsoft.com/office/powerpoint/2010/main" val="269130694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444036"/>
            <a:ext cx="8686800" cy="1105243"/>
          </a:xfrm>
        </p:spPr>
        <p:txBody>
          <a:bodyPr/>
          <a:lstStyle/>
          <a:p>
            <a:r>
              <a:rPr lang="en-US" dirty="0" smtClean="0">
                <a:solidFill>
                  <a:schemeClr val="bg1"/>
                </a:solidFill>
              </a:rPr>
              <a:t>Reading Technology Partners</a:t>
            </a:r>
            <a:r>
              <a:rPr lang="en-US" dirty="0" smtClean="0"/>
              <a:t/>
            </a:r>
            <a:br>
              <a:rPr lang="en-US" dirty="0" smtClean="0"/>
            </a:br>
            <a:endParaRPr lang="en-US" sz="2000" dirty="0" smtClean="0">
              <a:solidFill>
                <a:srgbClr val="0000FF"/>
              </a:solidFill>
            </a:endParaRPr>
          </a:p>
        </p:txBody>
      </p:sp>
      <p:sp>
        <p:nvSpPr>
          <p:cNvPr id="20483" name="Content Placeholder 2"/>
          <p:cNvSpPr>
            <a:spLocks noGrp="1"/>
          </p:cNvSpPr>
          <p:nvPr>
            <p:ph idx="1"/>
          </p:nvPr>
        </p:nvSpPr>
        <p:spPr>
          <a:xfrm>
            <a:off x="457200" y="1577414"/>
            <a:ext cx="7780338" cy="5154612"/>
          </a:xfrm>
        </p:spPr>
        <p:txBody>
          <a:bodyPr/>
          <a:lstStyle/>
          <a:p>
            <a:r>
              <a:rPr lang="en-US" sz="2400" dirty="0" smtClean="0"/>
              <a:t>Kurzweil - </a:t>
            </a:r>
            <a:r>
              <a:rPr lang="en-US" sz="2400" dirty="0" smtClean="0">
                <a:hlinkClick r:id="rId3"/>
              </a:rPr>
              <a:t>www.cambiumlearningtechnologies.com</a:t>
            </a:r>
            <a:endParaRPr lang="en-US" sz="2400" dirty="0" smtClean="0"/>
          </a:p>
          <a:p>
            <a:r>
              <a:rPr lang="en-US" sz="2400" dirty="0" err="1" smtClean="0"/>
              <a:t>TextHelp</a:t>
            </a:r>
            <a:r>
              <a:rPr lang="en-US" sz="2400" dirty="0" smtClean="0"/>
              <a:t> </a:t>
            </a:r>
            <a:r>
              <a:rPr lang="en-US" sz="2400" dirty="0" err="1" smtClean="0"/>
              <a:t>Read&amp;Write</a:t>
            </a:r>
            <a:r>
              <a:rPr lang="en-US" sz="2400" dirty="0" smtClean="0"/>
              <a:t> Gold - </a:t>
            </a:r>
            <a:r>
              <a:rPr lang="en-US" sz="2400" dirty="0" smtClean="0">
                <a:hlinkClick r:id="rId4"/>
              </a:rPr>
              <a:t>www.texthelp.com</a:t>
            </a:r>
            <a:endParaRPr lang="en-US" sz="2400" dirty="0" smtClean="0"/>
          </a:p>
          <a:p>
            <a:r>
              <a:rPr lang="en-US" sz="2400" dirty="0" err="1" smtClean="0"/>
              <a:t>HumanWare</a:t>
            </a:r>
            <a:r>
              <a:rPr lang="en-US" sz="2400" dirty="0" smtClean="0"/>
              <a:t> – </a:t>
            </a:r>
            <a:r>
              <a:rPr lang="en-US" sz="2400" dirty="0" smtClean="0">
                <a:hlinkClick r:id="rId5"/>
              </a:rPr>
              <a:t>www.humanware.com</a:t>
            </a:r>
            <a:endParaRPr lang="en-US" sz="2400" dirty="0" smtClean="0"/>
          </a:p>
          <a:p>
            <a:r>
              <a:rPr lang="en-US" sz="2400" dirty="0" smtClean="0"/>
              <a:t>HIMS </a:t>
            </a:r>
            <a:r>
              <a:rPr lang="en-US" sz="2400" dirty="0" err="1" smtClean="0"/>
              <a:t>BookSense</a:t>
            </a:r>
            <a:r>
              <a:rPr lang="en-US" sz="2400" dirty="0" smtClean="0"/>
              <a:t> - </a:t>
            </a:r>
            <a:r>
              <a:rPr lang="en-US" sz="2400" dirty="0" smtClean="0">
                <a:hlinkClick r:id="rId6"/>
              </a:rPr>
              <a:t>www.hims-inc.com</a:t>
            </a:r>
            <a:endParaRPr lang="en-US" sz="2400" dirty="0" smtClean="0"/>
          </a:p>
          <a:p>
            <a:r>
              <a:rPr lang="en-US" sz="2400" dirty="0" smtClean="0"/>
              <a:t>APH Book Port DT - </a:t>
            </a:r>
            <a:r>
              <a:rPr lang="en-US" sz="2400" dirty="0" smtClean="0">
                <a:hlinkClick r:id="rId7"/>
              </a:rPr>
              <a:t>www.aph.org</a:t>
            </a:r>
            <a:endParaRPr lang="en-US" sz="2400" dirty="0" smtClean="0"/>
          </a:p>
          <a:p>
            <a:r>
              <a:rPr lang="en-US" sz="2400" dirty="0" smtClean="0"/>
              <a:t>Freedom Scientific - </a:t>
            </a:r>
            <a:r>
              <a:rPr lang="en-US" sz="2400" dirty="0" smtClean="0">
                <a:hlinkClick r:id="rId8"/>
              </a:rPr>
              <a:t>www.freedomscientific.com</a:t>
            </a:r>
            <a:endParaRPr lang="en-US" sz="2400" dirty="0" smtClean="0"/>
          </a:p>
          <a:p>
            <a:r>
              <a:rPr lang="en-US" sz="2400" dirty="0" smtClean="0"/>
              <a:t>Dolphin – </a:t>
            </a:r>
            <a:r>
              <a:rPr lang="en-US" sz="2400" dirty="0" smtClean="0">
                <a:hlinkClick r:id="rId9"/>
              </a:rPr>
              <a:t>www.yourdolphin.com</a:t>
            </a:r>
            <a:endParaRPr lang="en-US" sz="2400" dirty="0" smtClean="0"/>
          </a:p>
          <a:p>
            <a:r>
              <a:rPr lang="en-US" sz="2400" dirty="0" err="1" smtClean="0"/>
              <a:t>Dynavox</a:t>
            </a:r>
            <a:r>
              <a:rPr lang="en-US" sz="2400" dirty="0" smtClean="0"/>
              <a:t> - </a:t>
            </a:r>
            <a:r>
              <a:rPr lang="en-US" sz="2400" dirty="0" smtClean="0">
                <a:hlinkClick r:id="rId10"/>
              </a:rPr>
              <a:t>www.dynavoxtech.com</a:t>
            </a:r>
            <a:endParaRPr lang="en-US" sz="2400" dirty="0" smtClean="0"/>
          </a:p>
          <a:p>
            <a:r>
              <a:rPr lang="en-US" sz="2400" dirty="0" smtClean="0"/>
              <a:t>Voice Dream - </a:t>
            </a:r>
            <a:r>
              <a:rPr lang="en-US" sz="2400" dirty="0" smtClean="0">
                <a:hlinkClick r:id="rId11"/>
              </a:rPr>
              <a:t>www.voicedream.com</a:t>
            </a:r>
            <a:endParaRPr lang="en-US" sz="2400" dirty="0" smtClean="0"/>
          </a:p>
          <a:p>
            <a:r>
              <a:rPr lang="en-US" sz="2400" dirty="0" err="1" smtClean="0"/>
              <a:t>AccessText</a:t>
            </a:r>
            <a:r>
              <a:rPr lang="en-US" sz="2400" dirty="0" smtClean="0"/>
              <a:t> Network - </a:t>
            </a:r>
            <a:r>
              <a:rPr lang="en-US" sz="2400" dirty="0" smtClean="0">
                <a:hlinkClick r:id="rId12"/>
              </a:rPr>
              <a:t>www.accesstext.org</a:t>
            </a:r>
            <a:endParaRPr lang="en-US" sz="2400" dirty="0" smtClean="0"/>
          </a:p>
          <a:p>
            <a:pPr>
              <a:buFont typeface="Wingdings" pitchFamily="2" charset="2"/>
              <a:buNone/>
            </a:pPr>
            <a:endParaRPr lang="en-US" dirty="0" smtClean="0"/>
          </a:p>
        </p:txBody>
      </p:sp>
    </p:spTree>
    <p:extLst>
      <p:ext uri="{BB962C8B-B14F-4D97-AF65-F5344CB8AC3E}">
        <p14:creationId xmlns:p14="http://schemas.microsoft.com/office/powerpoint/2010/main" val="328867663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71" y="108894"/>
            <a:ext cx="8686800" cy="1105243"/>
          </a:xfrm>
        </p:spPr>
        <p:txBody>
          <a:bodyPr/>
          <a:lstStyle/>
          <a:p>
            <a:r>
              <a:rPr lang="en-US" dirty="0" err="1">
                <a:solidFill>
                  <a:schemeClr val="bg1"/>
                </a:solidFill>
              </a:rPr>
              <a:t>Bookshare</a:t>
            </a:r>
            <a:r>
              <a:rPr lang="en-US" dirty="0">
                <a:solidFill>
                  <a:schemeClr val="bg1"/>
                </a:solidFill>
              </a:rPr>
              <a:t> Reading Options</a:t>
            </a: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81</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81175"/>
            <a:ext cx="8001000"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614273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on The Computer</a:t>
            </a:r>
            <a:endParaRPr lang="en-US" dirty="0"/>
          </a:p>
        </p:txBody>
      </p:sp>
      <p:sp>
        <p:nvSpPr>
          <p:cNvPr id="5" name="Text Placeholder 4"/>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82</a:t>
            </a:fld>
            <a:endParaRPr lang="en-US"/>
          </a:p>
        </p:txBody>
      </p:sp>
    </p:spTree>
    <p:extLst>
      <p:ext uri="{BB962C8B-B14F-4D97-AF65-F5344CB8AC3E}">
        <p14:creationId xmlns:p14="http://schemas.microsoft.com/office/powerpoint/2010/main" val="248758006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Ways to Read on the Computer</a:t>
            </a:r>
            <a:endParaRPr lang="en-US" dirty="0">
              <a:solidFill>
                <a:schemeClr val="bg1"/>
              </a:solidFill>
            </a:endParaRPr>
          </a:p>
        </p:txBody>
      </p:sp>
      <p:sp>
        <p:nvSpPr>
          <p:cNvPr id="7" name="Text Placeholder 6"/>
          <p:cNvSpPr>
            <a:spLocks noGrp="1"/>
          </p:cNvSpPr>
          <p:nvPr>
            <p:ph type="body" idx="1"/>
          </p:nvPr>
        </p:nvSpPr>
        <p:spPr/>
        <p:txBody>
          <a:bodyPr/>
          <a:lstStyle/>
          <a:p>
            <a:r>
              <a:rPr lang="en-US" dirty="0" smtClean="0"/>
              <a:t>Web Reader</a:t>
            </a:r>
            <a:endParaRPr lang="en-US" dirty="0"/>
          </a:p>
        </p:txBody>
      </p:sp>
      <p:sp>
        <p:nvSpPr>
          <p:cNvPr id="8" name="Content Placeholder 7"/>
          <p:cNvSpPr>
            <a:spLocks noGrp="1"/>
          </p:cNvSpPr>
          <p:nvPr>
            <p:ph sz="half" idx="2"/>
          </p:nvPr>
        </p:nvSpPr>
        <p:spPr/>
        <p:txBody>
          <a:bodyPr/>
          <a:lstStyle/>
          <a:p>
            <a:r>
              <a:rPr lang="en-US" dirty="0" smtClean="0"/>
              <a:t>Available freely from </a:t>
            </a:r>
            <a:r>
              <a:rPr lang="en-US" dirty="0" err="1" smtClean="0"/>
              <a:t>Bookshare</a:t>
            </a:r>
            <a:endParaRPr lang="en-US" dirty="0" smtClean="0"/>
          </a:p>
          <a:p>
            <a:r>
              <a:rPr lang="en-US" dirty="0" smtClean="0"/>
              <a:t>Read directly on web browser (no software required)</a:t>
            </a:r>
          </a:p>
          <a:p>
            <a:r>
              <a:rPr lang="en-US" dirty="0" smtClean="0"/>
              <a:t>Compatible with </a:t>
            </a:r>
            <a:r>
              <a:rPr lang="en-US" dirty="0" err="1" smtClean="0"/>
              <a:t>chromebooks</a:t>
            </a:r>
            <a:r>
              <a:rPr lang="en-US" dirty="0" smtClean="0"/>
              <a:t> and other notebooks</a:t>
            </a:r>
          </a:p>
        </p:txBody>
      </p:sp>
      <p:sp>
        <p:nvSpPr>
          <p:cNvPr id="9" name="Text Placeholder 8"/>
          <p:cNvSpPr>
            <a:spLocks noGrp="1"/>
          </p:cNvSpPr>
          <p:nvPr>
            <p:ph type="body" sz="quarter" idx="3"/>
          </p:nvPr>
        </p:nvSpPr>
        <p:spPr/>
        <p:txBody>
          <a:bodyPr/>
          <a:lstStyle/>
          <a:p>
            <a:r>
              <a:rPr lang="en-US" dirty="0" smtClean="0"/>
              <a:t>Software on Computer</a:t>
            </a:r>
            <a:endParaRPr lang="en-US" dirty="0"/>
          </a:p>
        </p:txBody>
      </p:sp>
      <p:sp>
        <p:nvSpPr>
          <p:cNvPr id="10" name="Content Placeholder 9"/>
          <p:cNvSpPr>
            <a:spLocks noGrp="1"/>
          </p:cNvSpPr>
          <p:nvPr>
            <p:ph sz="quarter" idx="4"/>
          </p:nvPr>
        </p:nvSpPr>
        <p:spPr/>
        <p:txBody>
          <a:bodyPr/>
          <a:lstStyle/>
          <a:p>
            <a:r>
              <a:rPr lang="en-US" dirty="0" smtClean="0"/>
              <a:t>Numerous compatible software programs available </a:t>
            </a:r>
          </a:p>
          <a:p>
            <a:r>
              <a:rPr lang="en-US" dirty="0" smtClean="0"/>
              <a:t>Download and read books from </a:t>
            </a:r>
            <a:r>
              <a:rPr lang="en-US" dirty="0" err="1" smtClean="0"/>
              <a:t>Bookshare</a:t>
            </a:r>
            <a:r>
              <a:rPr lang="en-US" dirty="0" smtClean="0"/>
              <a:t> website through the software programs</a:t>
            </a:r>
          </a:p>
          <a:p>
            <a:r>
              <a:rPr lang="en-US" dirty="0" smtClean="0"/>
              <a:t>Some are freely available</a:t>
            </a:r>
            <a:endParaRPr lang="en-US" dirty="0"/>
          </a:p>
        </p:txBody>
      </p:sp>
      <p:sp>
        <p:nvSpPr>
          <p:cNvPr id="4" name="Slide Number Placeholder 3"/>
          <p:cNvSpPr>
            <a:spLocks noGrp="1"/>
          </p:cNvSpPr>
          <p:nvPr>
            <p:ph type="sldNum" sz="quarter" idx="12"/>
          </p:nvPr>
        </p:nvSpPr>
        <p:spPr/>
        <p:txBody>
          <a:bodyPr/>
          <a:lstStyle/>
          <a:p>
            <a:pPr>
              <a:defRPr/>
            </a:pPr>
            <a:fld id="{6A97002E-A023-479E-B1F3-1EE54F81754F}" type="slidenum">
              <a:rPr lang="en-US" smtClean="0"/>
              <a:pPr>
                <a:defRPr/>
              </a:pPr>
              <a:t>83</a:t>
            </a:fld>
            <a:endParaRPr lang="en-US"/>
          </a:p>
        </p:txBody>
      </p:sp>
    </p:spTree>
    <p:extLst>
      <p:ext uri="{BB962C8B-B14F-4D97-AF65-F5344CB8AC3E}">
        <p14:creationId xmlns:p14="http://schemas.microsoft.com/office/powerpoint/2010/main" val="57692770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7" y="183402"/>
            <a:ext cx="8534400" cy="990600"/>
          </a:xfrm>
        </p:spPr>
        <p:txBody>
          <a:bodyPr>
            <a:normAutofit fontScale="90000"/>
          </a:bodyPr>
          <a:lstStyle/>
          <a:p>
            <a:r>
              <a:rPr lang="en-US" dirty="0">
                <a:solidFill>
                  <a:schemeClr val="bg1"/>
                </a:solidFill>
              </a:rPr>
              <a:t>Web </a:t>
            </a:r>
            <a:r>
              <a:rPr lang="en-US" dirty="0" smtClean="0">
                <a:solidFill>
                  <a:schemeClr val="bg1"/>
                </a:solidFill>
              </a:rPr>
              <a:t>Reader: Reading </a:t>
            </a:r>
            <a:r>
              <a:rPr lang="en-US" dirty="0" err="1">
                <a:solidFill>
                  <a:schemeClr val="bg1"/>
                </a:solidFill>
              </a:rPr>
              <a:t>Bookshare</a:t>
            </a:r>
            <a:r>
              <a:rPr lang="en-US" dirty="0">
                <a:solidFill>
                  <a:schemeClr val="bg1"/>
                </a:solidFill>
              </a:rPr>
              <a:t> Books on the </a:t>
            </a:r>
            <a:r>
              <a:rPr lang="en-US" dirty="0" smtClean="0">
                <a:solidFill>
                  <a:schemeClr val="bg1"/>
                </a:solidFill>
              </a:rPr>
              <a:t>Web </a:t>
            </a:r>
            <a:endParaRPr lang="en-US" sz="4000" dirty="0">
              <a:solidFill>
                <a:schemeClr val="bg1"/>
              </a:solidFill>
            </a:endParaRPr>
          </a:p>
        </p:txBody>
      </p:sp>
      <p:sp>
        <p:nvSpPr>
          <p:cNvPr id="3" name="Content Placeholder 2"/>
          <p:cNvSpPr>
            <a:spLocks noGrp="1"/>
          </p:cNvSpPr>
          <p:nvPr>
            <p:ph idx="1"/>
          </p:nvPr>
        </p:nvSpPr>
        <p:spPr>
          <a:xfrm>
            <a:off x="914400" y="1650284"/>
            <a:ext cx="7924800" cy="4572000"/>
          </a:xfrm>
        </p:spPr>
        <p:txBody>
          <a:bodyPr/>
          <a:lstStyle/>
          <a:p>
            <a:r>
              <a:rPr lang="en-US" sz="2400" dirty="0" smtClean="0"/>
              <a:t>Members can read books in their Internet browser!</a:t>
            </a:r>
          </a:p>
          <a:p>
            <a:r>
              <a:rPr lang="en-US" sz="2400" dirty="0" smtClean="0"/>
              <a:t>No downloading necessary</a:t>
            </a:r>
          </a:p>
          <a:p>
            <a:pPr lvl="1">
              <a:buFont typeface="Courier New" pitchFamily="49" charset="0"/>
              <a:buChar char="o"/>
            </a:pPr>
            <a:r>
              <a:rPr lang="en-US" sz="2400" dirty="0" smtClean="0"/>
              <a:t>No need to use specialized reading tools</a:t>
            </a:r>
          </a:p>
          <a:p>
            <a:r>
              <a:rPr lang="en-US" sz="2400" dirty="0" smtClean="0"/>
              <a:t>Takes advantage of Google Chrome </a:t>
            </a:r>
            <a:r>
              <a:rPr lang="en-US" dirty="0" smtClean="0"/>
              <a:t>and Safari </a:t>
            </a:r>
            <a:r>
              <a:rPr lang="en-US" sz="2400" dirty="0" smtClean="0"/>
              <a:t>accessibility features – text to speech and word highlighting</a:t>
            </a:r>
          </a:p>
          <a:p>
            <a:pPr lvl="1">
              <a:buFont typeface="Courier New" pitchFamily="49" charset="0"/>
              <a:buChar char="o"/>
            </a:pPr>
            <a:r>
              <a:rPr lang="en-US" sz="2400" dirty="0" smtClean="0"/>
              <a:t>TTS is in whatever voice is installed on computer</a:t>
            </a:r>
          </a:p>
          <a:p>
            <a:pPr lvl="1">
              <a:buFont typeface="Courier New"/>
              <a:buChar char="o"/>
            </a:pPr>
            <a:r>
              <a:rPr lang="en-US" sz="2400" dirty="0"/>
              <a:t>Can also use Internet </a:t>
            </a:r>
            <a:r>
              <a:rPr lang="en-US" sz="2400" dirty="0" smtClean="0"/>
              <a:t>Explorer</a:t>
            </a:r>
            <a:r>
              <a:rPr lang="en-US" dirty="0"/>
              <a:t> </a:t>
            </a:r>
            <a:r>
              <a:rPr lang="en-US" dirty="0" smtClean="0"/>
              <a:t>and Firefox</a:t>
            </a:r>
            <a:r>
              <a:rPr lang="en-US" dirty="0"/>
              <a:t> </a:t>
            </a:r>
            <a:r>
              <a:rPr lang="en-US" sz="2400" dirty="0" smtClean="0"/>
              <a:t>(need </a:t>
            </a:r>
            <a:r>
              <a:rPr lang="en-US" sz="2400" dirty="0"/>
              <a:t>screen reader, no word highlighting</a:t>
            </a:r>
            <a:r>
              <a:rPr lang="en-US" sz="2400" dirty="0" smtClean="0"/>
              <a:t>)</a:t>
            </a:r>
          </a:p>
          <a:p>
            <a:pPr marL="1033462" lvl="2" indent="0">
              <a:buNone/>
            </a:pPr>
            <a:endParaRPr lang="en-US" sz="2000" dirty="0" smtClean="0"/>
          </a:p>
          <a:p>
            <a:pPr lvl="1">
              <a:buFont typeface="Courier New"/>
              <a:buChar char="o"/>
            </a:pPr>
            <a:endParaRPr lang="en-US" sz="2400" dirty="0"/>
          </a:p>
          <a:p>
            <a:pPr lvl="1"/>
            <a:endParaRPr lang="en-US" dirty="0" smtClean="0"/>
          </a:p>
          <a:p>
            <a:endParaRPr lang="en-US" dirty="0"/>
          </a:p>
          <a:p>
            <a:endParaRPr lang="en-US" dirty="0"/>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p>
            <a:pPr>
              <a:defRPr/>
            </a:pPr>
            <a:fld id="{4FFA8EF1-D189-4935-90AF-EB8E298F4BB3}" type="slidenum">
              <a:rPr lang="en-US" smtClean="0"/>
              <a:pPr>
                <a:defRPr/>
              </a:pPr>
              <a:t>84</a:t>
            </a:fld>
            <a:endParaRPr lang="en-US"/>
          </a:p>
        </p:txBody>
      </p:sp>
      <p:pic>
        <p:nvPicPr>
          <p:cNvPr id="5" name="Content Placeholder 4" descr="MP910220930.JPG"/>
          <p:cNvPicPr>
            <a:picLocks noChangeAspect="1"/>
          </p:cNvPicPr>
          <p:nvPr/>
        </p:nvPicPr>
        <p:blipFill>
          <a:blip r:embed="rId3" cstate="print">
            <a:clrChange>
              <a:clrFrom>
                <a:srgbClr val="FCFCFC"/>
              </a:clrFrom>
              <a:clrTo>
                <a:srgbClr val="FCFCFC">
                  <a:alpha val="0"/>
                </a:srgbClr>
              </a:clrTo>
            </a:clrChange>
            <a:extLst>
              <a:ext uri="{28A0092B-C50C-407E-A947-70E740481C1C}">
                <a14:useLocalDpi xmlns:a14="http://schemas.microsoft.com/office/drawing/2010/main" val="0"/>
              </a:ext>
            </a:extLst>
          </a:blip>
          <a:srcRect l="-34939" r="-34939"/>
          <a:stretch>
            <a:fillRect/>
          </a:stretch>
        </p:blipFill>
        <p:spPr bwMode="auto">
          <a:xfrm>
            <a:off x="-732692" y="4919134"/>
            <a:ext cx="3036992" cy="1786466"/>
          </a:xfrm>
          <a:prstGeom prst="rect">
            <a:avLst/>
          </a:prstGeom>
          <a:noFill/>
          <a:ln w="9525">
            <a:noFill/>
            <a:miter lim="800000"/>
            <a:headEnd/>
            <a:tailEnd/>
          </a:ln>
        </p:spPr>
      </p:pic>
    </p:spTree>
    <p:extLst>
      <p:ext uri="{BB962C8B-B14F-4D97-AF65-F5344CB8AC3E}">
        <p14:creationId xmlns:p14="http://schemas.microsoft.com/office/powerpoint/2010/main" val="336244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458200" cy="990600"/>
          </a:xfrm>
        </p:spPr>
        <p:txBody>
          <a:bodyPr>
            <a:noAutofit/>
          </a:bodyPr>
          <a:lstStyle/>
          <a:p>
            <a:r>
              <a:rPr lang="en-US" dirty="0" smtClean="0">
                <a:solidFill>
                  <a:schemeClr val="bg1"/>
                </a:solidFill>
              </a:rPr>
              <a:t>Browser Information </a:t>
            </a:r>
            <a:r>
              <a:rPr lang="en-US" dirty="0" err="1" smtClean="0">
                <a:solidFill>
                  <a:schemeClr val="bg1"/>
                </a:solidFill>
              </a:rPr>
              <a:t>Bookshare</a:t>
            </a:r>
            <a:r>
              <a:rPr lang="en-US" dirty="0" smtClean="0">
                <a:solidFill>
                  <a:schemeClr val="bg1"/>
                </a:solidFill>
              </a:rPr>
              <a:t> Web Reader</a:t>
            </a:r>
            <a:endParaRPr lang="en-US" dirty="0">
              <a:solidFill>
                <a:schemeClr val="bg1"/>
              </a:solidFill>
            </a:endParaRPr>
          </a:p>
        </p:txBody>
      </p:sp>
      <p:sp>
        <p:nvSpPr>
          <p:cNvPr id="3" name="Content Placeholder 2"/>
          <p:cNvSpPr>
            <a:spLocks noGrp="1"/>
          </p:cNvSpPr>
          <p:nvPr>
            <p:ph idx="1"/>
          </p:nvPr>
        </p:nvSpPr>
        <p:spPr>
          <a:xfrm>
            <a:off x="533400" y="1523999"/>
            <a:ext cx="8229600" cy="5197475"/>
          </a:xfrm>
          <a:solidFill>
            <a:schemeClr val="bg1"/>
          </a:solidFill>
        </p:spPr>
        <p:txBody>
          <a:bodyPr/>
          <a:lstStyle/>
          <a:p>
            <a:r>
              <a:rPr lang="en-US" sz="1800" dirty="0"/>
              <a:t>Fully supported browsers with built in text-to-speech (TTS) and word-level highlighting: </a:t>
            </a:r>
            <a:endParaRPr lang="en-US" sz="1800" dirty="0" smtClean="0"/>
          </a:p>
          <a:p>
            <a:pPr lvl="1"/>
            <a:r>
              <a:rPr lang="en-US" sz="1800" dirty="0"/>
              <a:t>Google Chrome version 33</a:t>
            </a:r>
            <a:r>
              <a:rPr lang="en-US" sz="1800" dirty="0" smtClean="0"/>
              <a:t>+</a:t>
            </a:r>
          </a:p>
          <a:p>
            <a:pPr lvl="2"/>
            <a:r>
              <a:rPr lang="en-US" sz="1600" i="1" dirty="0"/>
              <a:t>Google Chrome versions 14-32  </a:t>
            </a:r>
            <a:r>
              <a:rPr lang="en-US" sz="1600" i="1" dirty="0" smtClean="0"/>
              <a:t>with </a:t>
            </a:r>
            <a:r>
              <a:rPr lang="en-US" sz="1600" i="1" dirty="0" err="1" smtClean="0"/>
              <a:t>Bookshare</a:t>
            </a:r>
            <a:r>
              <a:rPr lang="en-US" sz="1600" i="1" dirty="0" smtClean="0"/>
              <a:t> </a:t>
            </a:r>
            <a:r>
              <a:rPr lang="en-US" sz="1600" i="1" dirty="0"/>
              <a:t>Chrome Extension </a:t>
            </a:r>
            <a:r>
              <a:rPr lang="en-US" sz="1600" i="1" dirty="0" smtClean="0"/>
              <a:t>installation</a:t>
            </a:r>
            <a:endParaRPr lang="en-US" sz="1600" i="1" dirty="0"/>
          </a:p>
          <a:p>
            <a:pPr lvl="1"/>
            <a:r>
              <a:rPr lang="en-US" sz="1800" dirty="0" smtClean="0"/>
              <a:t>Safari </a:t>
            </a:r>
            <a:r>
              <a:rPr lang="en-US" sz="1800" dirty="0"/>
              <a:t>version 6.1+</a:t>
            </a:r>
          </a:p>
          <a:p>
            <a:pPr lvl="1"/>
            <a:r>
              <a:rPr lang="en-US" sz="1800" dirty="0" smtClean="0"/>
              <a:t>Chromebooks </a:t>
            </a:r>
            <a:r>
              <a:rPr lang="en-US" sz="1800" dirty="0"/>
              <a:t>version 14+ </a:t>
            </a:r>
            <a:r>
              <a:rPr lang="en-US" sz="1800" dirty="0" smtClean="0"/>
              <a:t> with </a:t>
            </a:r>
            <a:r>
              <a:rPr lang="en-US" sz="1800" dirty="0" err="1" smtClean="0"/>
              <a:t>Bookshare</a:t>
            </a:r>
            <a:r>
              <a:rPr lang="en-US" sz="1800" dirty="0" smtClean="0"/>
              <a:t> </a:t>
            </a:r>
            <a:r>
              <a:rPr lang="en-US" sz="1800" dirty="0"/>
              <a:t>Chrome Extension installation </a:t>
            </a:r>
          </a:p>
          <a:p>
            <a:r>
              <a:rPr lang="en-US" sz="1800" dirty="0" smtClean="0"/>
              <a:t>Supported </a:t>
            </a:r>
            <a:r>
              <a:rPr lang="en-US" sz="1800" dirty="0"/>
              <a:t>browsers for displaying books and reading with screen readers: </a:t>
            </a:r>
          </a:p>
          <a:p>
            <a:pPr lvl="1"/>
            <a:r>
              <a:rPr lang="en-US" sz="1800" dirty="0"/>
              <a:t>Mozilla Firefox version 17</a:t>
            </a:r>
          </a:p>
          <a:p>
            <a:pPr lvl="1"/>
            <a:r>
              <a:rPr lang="en-US" sz="1800" dirty="0" smtClean="0"/>
              <a:t>Internet </a:t>
            </a:r>
            <a:r>
              <a:rPr lang="en-US" sz="1800" dirty="0"/>
              <a:t>Explorer version 9 </a:t>
            </a:r>
          </a:p>
          <a:p>
            <a:r>
              <a:rPr lang="en-US" sz="1800" dirty="0" smtClean="0"/>
              <a:t>Compatible with Chromebooks</a:t>
            </a:r>
          </a:p>
          <a:p>
            <a:r>
              <a:rPr lang="en-US" sz="1800" dirty="0" smtClean="0"/>
              <a:t>Note </a:t>
            </a:r>
            <a:r>
              <a:rPr lang="en-US" sz="1800" dirty="0"/>
              <a:t>that mobile browsers such as Safari for the Apple iPad, iPhone, or iPod Touch are not currently compatible. </a:t>
            </a:r>
          </a:p>
          <a:p>
            <a:endParaRPr lang="en-US" sz="2400" dirty="0"/>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85</a:t>
            </a:fld>
            <a:endParaRPr lang="en-US" dirty="0"/>
          </a:p>
        </p:txBody>
      </p:sp>
    </p:spTree>
    <p:extLst>
      <p:ext uri="{BB962C8B-B14F-4D97-AF65-F5344CB8AC3E}">
        <p14:creationId xmlns:p14="http://schemas.microsoft.com/office/powerpoint/2010/main" val="108845806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bg1"/>
                </a:solidFill>
              </a:rPr>
              <a:t>Bookshare</a:t>
            </a:r>
            <a:r>
              <a:rPr lang="en-US" dirty="0" smtClean="0">
                <a:solidFill>
                  <a:schemeClr val="bg1"/>
                </a:solidFill>
              </a:rPr>
              <a:t> Web Reader</a:t>
            </a:r>
            <a:endParaRPr lang="en-US" dirty="0">
              <a:solidFill>
                <a:schemeClr val="bg1"/>
              </a:solidFill>
            </a:endParaRPr>
          </a:p>
        </p:txBody>
      </p:sp>
      <p:sp>
        <p:nvSpPr>
          <p:cNvPr id="3" name="Content Placeholder 2"/>
          <p:cNvSpPr>
            <a:spLocks noGrp="1"/>
          </p:cNvSpPr>
          <p:nvPr>
            <p:ph idx="1"/>
          </p:nvPr>
        </p:nvSpPr>
        <p:spPr>
          <a:xfrm>
            <a:off x="457200" y="1851852"/>
            <a:ext cx="8001000" cy="4504498"/>
          </a:xfrm>
        </p:spPr>
        <p:txBody>
          <a:bodyPr/>
          <a:lstStyle/>
          <a:p>
            <a:pPr marL="0" indent="0">
              <a:buNone/>
            </a:pPr>
            <a:r>
              <a:rPr lang="en-US" b="1" dirty="0" smtClean="0"/>
              <a:t>Students Access Books from a shared Reading List or My History</a:t>
            </a:r>
          </a:p>
          <a:p>
            <a:pPr marL="0" indent="0">
              <a:buNone/>
            </a:pPr>
            <a:endParaRPr lang="en-US" dirty="0"/>
          </a:p>
          <a:p>
            <a:pPr marL="0" indent="0">
              <a:buNone/>
            </a:pPr>
            <a:endParaRPr lang="en-US" sz="1800" b="1" dirty="0" smtClean="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86</a:t>
            </a:fld>
            <a:endParaRPr lang="en-US"/>
          </a:p>
        </p:txBody>
      </p:sp>
      <p:pic>
        <p:nvPicPr>
          <p:cNvPr id="5" name="Picture 4" descr="My Bookshare for Individual Members with My History and My Reading Lists highlighted." title="My Bookshare page image"/>
          <p:cNvPicPr/>
          <p:nvPr/>
        </p:nvPicPr>
        <p:blipFill rotWithShape="1">
          <a:blip r:embed="rId3">
            <a:extLst>
              <a:ext uri="{28A0092B-C50C-407E-A947-70E740481C1C}">
                <a14:useLocalDpi xmlns:a14="http://schemas.microsoft.com/office/drawing/2010/main" val="0"/>
              </a:ext>
            </a:extLst>
          </a:blip>
          <a:srcRect r="4994"/>
          <a:stretch/>
        </p:blipFill>
        <p:spPr bwMode="auto">
          <a:xfrm>
            <a:off x="685800" y="2960137"/>
            <a:ext cx="6515100" cy="3200400"/>
          </a:xfrm>
          <a:prstGeom prst="rect">
            <a:avLst/>
          </a:prstGeom>
          <a:noFill/>
          <a:ln w="28575" cap="flat" cmpd="sng" algn="ctr">
            <a:no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37162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809"/>
            <a:ext cx="8458200" cy="990600"/>
          </a:xfrm>
        </p:spPr>
        <p:txBody>
          <a:bodyPr>
            <a:normAutofit fontScale="90000"/>
          </a:bodyPr>
          <a:lstStyle/>
          <a:p>
            <a:r>
              <a:rPr lang="en-US" dirty="0" smtClean="0">
                <a:solidFill>
                  <a:schemeClr val="bg1"/>
                </a:solidFill>
              </a:rPr>
              <a:t>Reading in </a:t>
            </a:r>
            <a:r>
              <a:rPr lang="en-US" dirty="0" err="1" smtClean="0">
                <a:solidFill>
                  <a:schemeClr val="bg1"/>
                </a:solidFill>
              </a:rPr>
              <a:t>Bookshare</a:t>
            </a:r>
            <a:r>
              <a:rPr lang="en-US" dirty="0" smtClean="0">
                <a:solidFill>
                  <a:schemeClr val="bg1"/>
                </a:solidFill>
              </a:rPr>
              <a:t> Web Reader</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endParaRPr lang="en-US" dirty="0" smtClean="0"/>
          </a:p>
          <a:p>
            <a:r>
              <a:rPr lang="en-US" dirty="0" smtClean="0"/>
              <a:t>Just find a book and select “Read Now”</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87</a:t>
            </a:fld>
            <a:endParaRPr lang="en-US"/>
          </a:p>
        </p:txBody>
      </p:sp>
      <p:pic>
        <p:nvPicPr>
          <p:cNvPr id="9" name="Picture 8" descr="Image of Read Now on a download p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900" y="2895600"/>
            <a:ext cx="3698674" cy="2834640"/>
          </a:xfrm>
          <a:prstGeom prst="rect">
            <a:avLst/>
          </a:prstGeom>
        </p:spPr>
      </p:pic>
      <p:sp>
        <p:nvSpPr>
          <p:cNvPr id="10" name="Oval 9"/>
          <p:cNvSpPr/>
          <p:nvPr/>
        </p:nvSpPr>
        <p:spPr>
          <a:xfrm>
            <a:off x="2476500" y="4419600"/>
            <a:ext cx="12573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3912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957" y="234253"/>
            <a:ext cx="8686800" cy="1105243"/>
          </a:xfrm>
        </p:spPr>
        <p:txBody>
          <a:bodyPr/>
          <a:lstStyle/>
          <a:p>
            <a:r>
              <a:rPr lang="en-US" dirty="0" smtClean="0">
                <a:solidFill>
                  <a:schemeClr val="bg1"/>
                </a:solidFill>
              </a:rPr>
              <a:t>Opening the Book Directly in </a:t>
            </a:r>
            <a:r>
              <a:rPr lang="en-US" dirty="0" err="1" smtClean="0">
                <a:solidFill>
                  <a:schemeClr val="bg1"/>
                </a:solidFill>
              </a:rPr>
              <a:t>Bookshare</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88</a:t>
            </a:fld>
            <a:endParaRPr lang="en-US"/>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26" y="1950768"/>
            <a:ext cx="5523620" cy="149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Image of Web Rea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725" y="3624687"/>
            <a:ext cx="7990710" cy="237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52246" y="1596530"/>
            <a:ext cx="2734554" cy="1938992"/>
          </a:xfrm>
          <a:prstGeom prst="rect">
            <a:avLst/>
          </a:prstGeom>
          <a:noFill/>
          <a:ln>
            <a:solidFill>
              <a:schemeClr val="tx1"/>
            </a:solidFill>
          </a:ln>
        </p:spPr>
        <p:txBody>
          <a:bodyPr wrap="square" rtlCol="0">
            <a:spAutoFit/>
          </a:bodyPr>
          <a:lstStyle/>
          <a:p>
            <a:r>
              <a:rPr lang="en-US" sz="2400" dirty="0" smtClean="0"/>
              <a:t>It may take a couple minutes but the book will automatically open in your browser</a:t>
            </a:r>
            <a:endParaRPr lang="en-US" sz="2400" dirty="0"/>
          </a:p>
        </p:txBody>
      </p:sp>
    </p:spTree>
    <p:extLst>
      <p:ext uri="{BB962C8B-B14F-4D97-AF65-F5344CB8AC3E}">
        <p14:creationId xmlns:p14="http://schemas.microsoft.com/office/powerpoint/2010/main" val="297516729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Navigating in the Book</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89</a:t>
            </a:fld>
            <a:endParaRPr lang="en-US"/>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4846" y="2982292"/>
            <a:ext cx="2240382" cy="3448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953000" y="4706385"/>
            <a:ext cx="3429000" cy="1200329"/>
          </a:xfrm>
          <a:prstGeom prst="rect">
            <a:avLst/>
          </a:prstGeom>
          <a:noFill/>
          <a:ln>
            <a:solidFill>
              <a:srgbClr val="FF0000"/>
            </a:solidFill>
          </a:ln>
        </p:spPr>
        <p:txBody>
          <a:bodyPr wrap="square" rtlCol="0">
            <a:spAutoFit/>
          </a:bodyPr>
          <a:lstStyle/>
          <a:p>
            <a:r>
              <a:rPr lang="en-US" dirty="0" smtClean="0"/>
              <a:t>Change settings including the  font size, the text and background color, the display format, and the margins</a:t>
            </a:r>
            <a:endParaRPr lang="en-US" dirty="0"/>
          </a:p>
        </p:txBody>
      </p:sp>
      <p:pic>
        <p:nvPicPr>
          <p:cNvPr id="3074" name="Picture 2" descr="Image of Web Reader tool b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2050" y="2211050"/>
            <a:ext cx="413385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62050" y="3201085"/>
            <a:ext cx="1276350" cy="646331"/>
          </a:xfrm>
          <a:prstGeom prst="rect">
            <a:avLst/>
          </a:prstGeom>
          <a:noFill/>
          <a:ln>
            <a:solidFill>
              <a:srgbClr val="FF0000"/>
            </a:solidFill>
          </a:ln>
        </p:spPr>
        <p:txBody>
          <a:bodyPr wrap="square" rtlCol="0">
            <a:spAutoFit/>
          </a:bodyPr>
          <a:lstStyle/>
          <a:p>
            <a:r>
              <a:rPr lang="en-US" dirty="0" smtClean="0"/>
              <a:t>Table of Contents</a:t>
            </a:r>
            <a:endParaRPr lang="en-US" dirty="0"/>
          </a:p>
        </p:txBody>
      </p:sp>
      <p:cxnSp>
        <p:nvCxnSpPr>
          <p:cNvPr id="9" name="Straight Connector 8"/>
          <p:cNvCxnSpPr>
            <a:endCxn id="7" idx="0"/>
          </p:cNvCxnSpPr>
          <p:nvPr/>
        </p:nvCxnSpPr>
        <p:spPr>
          <a:xfrm>
            <a:off x="1800225" y="2763500"/>
            <a:ext cx="0" cy="4375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90600" y="1524000"/>
            <a:ext cx="2965002" cy="646331"/>
          </a:xfrm>
          <a:prstGeom prst="rect">
            <a:avLst/>
          </a:prstGeom>
          <a:noFill/>
          <a:ln>
            <a:solidFill>
              <a:srgbClr val="FF0000"/>
            </a:solidFill>
          </a:ln>
        </p:spPr>
        <p:txBody>
          <a:bodyPr wrap="square" rtlCol="0">
            <a:spAutoFit/>
          </a:bodyPr>
          <a:lstStyle/>
          <a:p>
            <a:r>
              <a:rPr lang="en-US" dirty="0" smtClean="0"/>
              <a:t>Move page/section forward or backward</a:t>
            </a:r>
            <a:endParaRPr lang="en-US" dirty="0"/>
          </a:p>
        </p:txBody>
      </p:sp>
      <p:cxnSp>
        <p:nvCxnSpPr>
          <p:cNvPr id="14" name="Straight Connector 13"/>
          <p:cNvCxnSpPr/>
          <p:nvPr/>
        </p:nvCxnSpPr>
        <p:spPr>
          <a:xfrm flipH="1">
            <a:off x="2331925" y="2169081"/>
            <a:ext cx="122127" cy="3181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28975" y="2515991"/>
            <a:ext cx="191863" cy="4950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645037" y="2100545"/>
            <a:ext cx="850763" cy="3867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95800" y="1713816"/>
            <a:ext cx="3429000" cy="369332"/>
          </a:xfrm>
          <a:prstGeom prst="rect">
            <a:avLst/>
          </a:prstGeom>
          <a:noFill/>
          <a:ln>
            <a:solidFill>
              <a:srgbClr val="FF0000"/>
            </a:solidFill>
          </a:ln>
        </p:spPr>
        <p:txBody>
          <a:bodyPr wrap="square" rtlCol="0">
            <a:spAutoFit/>
          </a:bodyPr>
          <a:lstStyle/>
          <a:p>
            <a:r>
              <a:rPr lang="en-US" dirty="0" smtClean="0"/>
              <a:t>Change text/background color</a:t>
            </a:r>
            <a:endParaRPr lang="en-US" dirty="0"/>
          </a:p>
        </p:txBody>
      </p:sp>
      <p:sp>
        <p:nvSpPr>
          <p:cNvPr id="22" name="TextBox 21"/>
          <p:cNvSpPr txBox="1"/>
          <p:nvPr/>
        </p:nvSpPr>
        <p:spPr>
          <a:xfrm>
            <a:off x="6400800" y="2734783"/>
            <a:ext cx="1524000" cy="646331"/>
          </a:xfrm>
          <a:prstGeom prst="rect">
            <a:avLst/>
          </a:prstGeom>
          <a:noFill/>
          <a:ln>
            <a:solidFill>
              <a:srgbClr val="FF0000"/>
            </a:solidFill>
          </a:ln>
        </p:spPr>
        <p:txBody>
          <a:bodyPr wrap="square" rtlCol="0">
            <a:spAutoFit/>
          </a:bodyPr>
          <a:lstStyle/>
          <a:p>
            <a:r>
              <a:rPr lang="en-US" dirty="0" smtClean="0"/>
              <a:t>Additional information</a:t>
            </a:r>
            <a:endParaRPr lang="en-US" dirty="0"/>
          </a:p>
        </p:txBody>
      </p:sp>
      <p:cxnSp>
        <p:nvCxnSpPr>
          <p:cNvPr id="24" name="Straight Connector 23"/>
          <p:cNvCxnSpPr>
            <a:endCxn id="22" idx="1"/>
          </p:cNvCxnSpPr>
          <p:nvPr/>
        </p:nvCxnSpPr>
        <p:spPr>
          <a:xfrm>
            <a:off x="4495800" y="2487276"/>
            <a:ext cx="1905000" cy="5706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2" idx="2"/>
          </p:cNvCxnSpPr>
          <p:nvPr/>
        </p:nvCxnSpPr>
        <p:spPr>
          <a:xfrm>
            <a:off x="2473101" y="2170331"/>
            <a:ext cx="51745" cy="3169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602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6620"/>
            <a:ext cx="7772400" cy="1219200"/>
          </a:xfrm>
        </p:spPr>
        <p:txBody>
          <a:bodyPr>
            <a:normAutofit fontScale="90000"/>
          </a:bodyPr>
          <a:lstStyle/>
          <a:p>
            <a:r>
              <a:rPr lang="en-US" dirty="0" smtClean="0">
                <a:solidFill>
                  <a:schemeClr val="bg1"/>
                </a:solidFill>
              </a:rPr>
              <a:t>What are Accessible Educational </a:t>
            </a:r>
            <a:br>
              <a:rPr lang="en-US" dirty="0" smtClean="0">
                <a:solidFill>
                  <a:schemeClr val="bg1"/>
                </a:solidFill>
              </a:rPr>
            </a:br>
            <a:r>
              <a:rPr lang="en-US" dirty="0" smtClean="0">
                <a:solidFill>
                  <a:schemeClr val="bg1"/>
                </a:solidFill>
              </a:rPr>
              <a:t>Materials (AEM)?</a:t>
            </a:r>
            <a:endParaRPr lang="en-US" dirty="0">
              <a:solidFill>
                <a:schemeClr val="bg1"/>
              </a:solidFill>
            </a:endParaRPr>
          </a:p>
        </p:txBody>
      </p:sp>
      <p:sp>
        <p:nvSpPr>
          <p:cNvPr id="4" name="Content Placeholder 3"/>
          <p:cNvSpPr>
            <a:spLocks noGrp="1"/>
          </p:cNvSpPr>
          <p:nvPr>
            <p:ph idx="1"/>
          </p:nvPr>
        </p:nvSpPr>
        <p:spPr>
          <a:xfrm>
            <a:off x="533400" y="1676400"/>
            <a:ext cx="8077200" cy="4648200"/>
          </a:xfrm>
        </p:spPr>
        <p:txBody>
          <a:bodyPr/>
          <a:lstStyle/>
          <a:p>
            <a:r>
              <a:rPr lang="en-US" sz="2200" dirty="0" smtClean="0"/>
              <a:t>AEM are specialized formats of core instructional materials that can be used by and with students with print disabilities. </a:t>
            </a:r>
          </a:p>
          <a:p>
            <a:r>
              <a:rPr lang="en-US" sz="2200" dirty="0" smtClean="0"/>
              <a:t>IDEA 2004 requires that all students with disabilities who need AEM should be provided with the instructional materials they need, in formats they need, at the time materials are needed. Some additional students served under Chapter 15 of the Rehabilitation Act of 1973 may also qualify as persons with print disabilities and need AEM.  </a:t>
            </a:r>
          </a:p>
          <a:p>
            <a:r>
              <a:rPr lang="en-US" sz="2200" dirty="0" smtClean="0"/>
              <a:t>Bookshare is an example of AEM.</a:t>
            </a:r>
          </a:p>
          <a:p>
            <a:r>
              <a:rPr lang="en-US" sz="2200" b="1" dirty="0" smtClean="0"/>
              <a:t>Important: </a:t>
            </a:r>
            <a:r>
              <a:rPr lang="en-US" sz="2200" dirty="0" smtClean="0"/>
              <a:t>Just because a student has an IEP or 504, does not mean they are eligible for Bookshare. </a:t>
            </a:r>
          </a:p>
          <a:p>
            <a:endParaRPr lang="en-US" sz="2400" dirty="0"/>
          </a:p>
        </p:txBody>
      </p:sp>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9</a:t>
            </a:fld>
            <a:endParaRPr lang="en-US" dirty="0"/>
          </a:p>
        </p:txBody>
      </p:sp>
    </p:spTree>
    <p:extLst>
      <p:ext uri="{BB962C8B-B14F-4D97-AF65-F5344CB8AC3E}">
        <p14:creationId xmlns:p14="http://schemas.microsoft.com/office/powerpoint/2010/main" val="63658243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300112"/>
            <a:ext cx="7772400" cy="923778"/>
          </a:xfrm>
        </p:spPr>
        <p:txBody>
          <a:bodyPr/>
          <a:lstStyle/>
          <a:p>
            <a:r>
              <a:rPr lang="en-US" sz="4000" dirty="0" smtClean="0">
                <a:solidFill>
                  <a:schemeClr val="bg1"/>
                </a:solidFill>
              </a:rPr>
              <a:t>Practice Downloading Books</a:t>
            </a:r>
            <a:endParaRPr lang="en-US" sz="4000" dirty="0">
              <a:solidFill>
                <a:schemeClr val="bg1"/>
              </a:solidFill>
            </a:endParaRPr>
          </a:p>
        </p:txBody>
      </p:sp>
      <p:sp>
        <p:nvSpPr>
          <p:cNvPr id="4" name="Content Placeholder 3"/>
          <p:cNvSpPr>
            <a:spLocks noGrp="1"/>
          </p:cNvSpPr>
          <p:nvPr>
            <p:ph idx="1"/>
          </p:nvPr>
        </p:nvSpPr>
        <p:spPr>
          <a:xfrm>
            <a:off x="685800" y="1657350"/>
            <a:ext cx="7772400" cy="539810"/>
          </a:xfrm>
        </p:spPr>
        <p:txBody>
          <a:bodyPr/>
          <a:lstStyle/>
          <a:p>
            <a:r>
              <a:rPr lang="en-US" sz="3200" dirty="0" smtClean="0"/>
              <a:t>Using Web Reader</a:t>
            </a:r>
            <a:endParaRPr lang="en-US" sz="3200" dirty="0"/>
          </a:p>
        </p:txBody>
      </p:sp>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90</a:t>
            </a:fld>
            <a:endParaRPr lang="en-US"/>
          </a:p>
        </p:txBody>
      </p:sp>
      <p:sp>
        <p:nvSpPr>
          <p:cNvPr id="5" name="TextBox 4"/>
          <p:cNvSpPr txBox="1"/>
          <p:nvPr/>
        </p:nvSpPr>
        <p:spPr>
          <a:xfrm>
            <a:off x="328612" y="2459012"/>
            <a:ext cx="8486775" cy="4093428"/>
          </a:xfrm>
          <a:prstGeom prst="rect">
            <a:avLst/>
          </a:prstGeom>
          <a:noFill/>
          <a:ln>
            <a:solidFill>
              <a:schemeClr val="tx1"/>
            </a:solidFill>
          </a:ln>
        </p:spPr>
        <p:txBody>
          <a:bodyPr wrap="square" rtlCol="0">
            <a:spAutoFit/>
          </a:bodyPr>
          <a:lstStyle/>
          <a:p>
            <a:pPr marL="0" lvl="1"/>
            <a:r>
              <a:rPr lang="en-US" sz="2000" b="1" dirty="0" smtClean="0"/>
              <a:t>Using Organizational Demo Account:</a:t>
            </a:r>
          </a:p>
          <a:p>
            <a:pPr marL="0" lvl="1"/>
            <a:r>
              <a:rPr lang="en-US" sz="2000" b="1" dirty="0" smtClean="0"/>
              <a:t>	Sponsor:</a:t>
            </a:r>
          </a:p>
          <a:p>
            <a:pPr marL="800100" lvl="2" indent="-342900">
              <a:buFont typeface="Arial" panose="020B0604020202020204" pitchFamily="34" charset="0"/>
              <a:buChar char="•"/>
            </a:pPr>
            <a:r>
              <a:rPr lang="en-US" sz="2000" dirty="0" smtClean="0"/>
              <a:t>Log in - </a:t>
            </a:r>
            <a:r>
              <a:rPr lang="en-US" sz="2000" u="sng" dirty="0">
                <a:hlinkClick r:id="rId3"/>
              </a:rPr>
              <a:t>orgdemo@bookshare.org</a:t>
            </a:r>
            <a:r>
              <a:rPr lang="en-US" sz="2000" dirty="0"/>
              <a:t> </a:t>
            </a:r>
            <a:endParaRPr lang="en-US" sz="2000" dirty="0" smtClean="0"/>
          </a:p>
          <a:p>
            <a:pPr marL="800100" lvl="2" indent="-342900">
              <a:buFont typeface="Arial" panose="020B0604020202020204" pitchFamily="34" charset="0"/>
              <a:buChar char="•"/>
            </a:pPr>
            <a:r>
              <a:rPr lang="en-US" sz="2000" dirty="0" smtClean="0"/>
              <a:t>Password - demo480</a:t>
            </a:r>
          </a:p>
          <a:p>
            <a:pPr marL="0" lvl="1"/>
            <a:r>
              <a:rPr lang="en-US" sz="2000" b="1" dirty="0" smtClean="0"/>
              <a:t> 	Student:</a:t>
            </a:r>
          </a:p>
          <a:p>
            <a:pPr marL="800100" lvl="2" indent="-342900">
              <a:buFont typeface="Arial" panose="020B0604020202020204" pitchFamily="34" charset="0"/>
              <a:buChar char="•"/>
            </a:pPr>
            <a:r>
              <a:rPr lang="en-US" sz="2000" dirty="0" smtClean="0"/>
              <a:t>Log in – </a:t>
            </a:r>
            <a:r>
              <a:rPr lang="en-US" sz="2000" dirty="0" err="1" smtClean="0"/>
              <a:t>StudentDemo</a:t>
            </a:r>
            <a:endParaRPr lang="en-US" sz="2000" dirty="0" smtClean="0"/>
          </a:p>
          <a:p>
            <a:pPr marL="800100" lvl="2" indent="-342900">
              <a:buFont typeface="Arial" panose="020B0604020202020204" pitchFamily="34" charset="0"/>
              <a:buChar char="•"/>
            </a:pPr>
            <a:r>
              <a:rPr lang="en-US" sz="2000" dirty="0" smtClean="0"/>
              <a:t>Password- </a:t>
            </a:r>
            <a:r>
              <a:rPr lang="en-US" sz="2000" dirty="0" err="1" smtClean="0"/>
              <a:t>Bookshare</a:t>
            </a:r>
            <a:endParaRPr lang="en-US" sz="2000" dirty="0"/>
          </a:p>
          <a:p>
            <a:pPr marL="800100" lvl="2" indent="-342900">
              <a:buFont typeface="Arial" panose="020B0604020202020204" pitchFamily="34" charset="0"/>
              <a:buChar char="•"/>
            </a:pPr>
            <a:endParaRPr lang="en-US" sz="2000" dirty="0"/>
          </a:p>
          <a:p>
            <a:pPr marL="342900" lvl="1" indent="-342900">
              <a:buFont typeface="Arial" panose="020B0604020202020204" pitchFamily="34" charset="0"/>
              <a:buChar char="•"/>
            </a:pPr>
            <a:r>
              <a:rPr lang="en-US" sz="2000" b="1" dirty="0" smtClean="0"/>
              <a:t>Using Individual Demo Account</a:t>
            </a:r>
            <a:br>
              <a:rPr lang="en-US" sz="2000" b="1" dirty="0" smtClean="0"/>
            </a:br>
            <a:r>
              <a:rPr lang="en-US" sz="2000" dirty="0" smtClean="0"/>
              <a:t>Log </a:t>
            </a:r>
            <a:r>
              <a:rPr lang="en-US" sz="2000" dirty="0"/>
              <a:t>In - </a:t>
            </a:r>
            <a:r>
              <a:rPr lang="en-US" sz="2000" dirty="0" smtClean="0">
                <a:solidFill>
                  <a:srgbClr val="FF0000"/>
                </a:solidFill>
                <a:hlinkClick r:id="rId4"/>
              </a:rPr>
              <a:t>individualdemo@bookshare.org</a:t>
            </a:r>
            <a:r>
              <a:rPr lang="en-US" sz="2000" dirty="0" smtClean="0">
                <a:solidFill>
                  <a:srgbClr val="FF0000"/>
                </a:solidFill>
              </a:rPr>
              <a:t/>
            </a:r>
            <a:br>
              <a:rPr lang="en-US" sz="2000" dirty="0" smtClean="0">
                <a:solidFill>
                  <a:srgbClr val="FF0000"/>
                </a:solidFill>
              </a:rPr>
            </a:br>
            <a:r>
              <a:rPr lang="en-US" sz="2000" dirty="0" smtClean="0"/>
              <a:t>Password – </a:t>
            </a:r>
            <a:r>
              <a:rPr lang="en-US" sz="2000" dirty="0" err="1" smtClean="0"/>
              <a:t>memberdemo</a:t>
            </a:r>
            <a:endParaRPr lang="en-US" sz="2000" dirty="0" smtClean="0"/>
          </a:p>
          <a:p>
            <a:pPr lvl="2" indent="-457200">
              <a:buFont typeface="+mj-lt"/>
              <a:buAutoNum type="arabicPeriod"/>
            </a:pPr>
            <a:r>
              <a:rPr lang="en-US" sz="2000" dirty="0" smtClean="0"/>
              <a:t>Go </a:t>
            </a:r>
            <a:r>
              <a:rPr lang="en-US" sz="2000" dirty="0"/>
              <a:t>to </a:t>
            </a:r>
            <a:r>
              <a:rPr lang="en-US" sz="2000" dirty="0" smtClean="0"/>
              <a:t>Browse</a:t>
            </a:r>
          </a:p>
          <a:p>
            <a:pPr lvl="2" indent="-457200">
              <a:buFont typeface="+mj-lt"/>
              <a:buAutoNum type="arabicPeriod"/>
            </a:pPr>
            <a:r>
              <a:rPr lang="en-US" sz="2000" dirty="0" smtClean="0"/>
              <a:t>Select </a:t>
            </a:r>
            <a:r>
              <a:rPr lang="en-US" sz="2000" dirty="0"/>
              <a:t>Demo </a:t>
            </a:r>
            <a:r>
              <a:rPr lang="en-US" sz="2000" dirty="0" smtClean="0"/>
              <a:t>books</a:t>
            </a:r>
            <a:endParaRPr lang="en-US" dirty="0"/>
          </a:p>
        </p:txBody>
      </p:sp>
    </p:spTree>
    <p:extLst>
      <p:ext uri="{BB962C8B-B14F-4D97-AF65-F5344CB8AC3E}">
        <p14:creationId xmlns:p14="http://schemas.microsoft.com/office/powerpoint/2010/main" val="67462991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type="sldNum" sz="quarter" idx="12"/>
          </p:nvPr>
        </p:nvSpPr>
        <p:spPr/>
        <p:txBody>
          <a:bodyPr/>
          <a:lstStyle/>
          <a:p>
            <a:pPr>
              <a:defRPr/>
            </a:pPr>
            <a:fld id="{D3302721-9226-4210-AC10-ECABB0A614DC}" type="slidenum">
              <a:rPr lang="en-US"/>
              <a:pPr>
                <a:defRPr/>
              </a:pPr>
              <a:t>91</a:t>
            </a:fld>
            <a:endParaRPr lang="en-US" dirty="0"/>
          </a:p>
        </p:txBody>
      </p:sp>
      <p:sp>
        <p:nvSpPr>
          <p:cNvPr id="122883" name="Rectangle 2"/>
          <p:cNvSpPr>
            <a:spLocks noGrp="1" noChangeArrowheads="1"/>
          </p:cNvSpPr>
          <p:nvPr>
            <p:ph type="title" idx="4294967295"/>
          </p:nvPr>
        </p:nvSpPr>
        <p:spPr>
          <a:xfrm>
            <a:off x="406790" y="140335"/>
            <a:ext cx="7772400" cy="990600"/>
          </a:xfrm>
        </p:spPr>
        <p:txBody>
          <a:bodyPr>
            <a:normAutofit fontScale="90000"/>
          </a:bodyPr>
          <a:lstStyle/>
          <a:p>
            <a:r>
              <a:rPr lang="en-US" sz="3600" dirty="0" smtClean="0">
                <a:solidFill>
                  <a:schemeClr val="bg1"/>
                </a:solidFill>
              </a:rPr>
              <a:t>Compatible AT Software: Reading </a:t>
            </a:r>
            <a:r>
              <a:rPr lang="en-US" sz="3600" dirty="0" err="1" smtClean="0">
                <a:solidFill>
                  <a:schemeClr val="bg1"/>
                </a:solidFill>
              </a:rPr>
              <a:t>Bookshare</a:t>
            </a:r>
            <a:r>
              <a:rPr lang="en-US" sz="3600" dirty="0">
                <a:solidFill>
                  <a:schemeClr val="bg1"/>
                </a:solidFill>
              </a:rPr>
              <a:t> </a:t>
            </a:r>
            <a:r>
              <a:rPr lang="en-US" sz="3600" dirty="0" smtClean="0">
                <a:solidFill>
                  <a:schemeClr val="bg1"/>
                </a:solidFill>
              </a:rPr>
              <a:t>Books on the Computer</a:t>
            </a:r>
          </a:p>
        </p:txBody>
      </p:sp>
      <p:sp>
        <p:nvSpPr>
          <p:cNvPr id="122882" name="AutoShape 7"/>
          <p:cNvSpPr>
            <a:spLocks noChangeArrowheads="1"/>
          </p:cNvSpPr>
          <p:nvPr/>
        </p:nvSpPr>
        <p:spPr bwMode="auto">
          <a:xfrm>
            <a:off x="6477000" y="2205330"/>
            <a:ext cx="1524000" cy="762000"/>
          </a:xfrm>
          <a:prstGeom prst="roundRect">
            <a:avLst>
              <a:gd name="adj" fmla="val 16667"/>
            </a:avLst>
          </a:prstGeom>
          <a:solidFill>
            <a:srgbClr val="F37E21"/>
          </a:solidFill>
          <a:ln w="28575">
            <a:solidFill>
              <a:schemeClr val="tx1"/>
            </a:solidFill>
            <a:round/>
            <a:headEnd/>
            <a:tailEnd/>
          </a:ln>
        </p:spPr>
        <p:txBody>
          <a:bodyPr/>
          <a:lstStyle/>
          <a:p>
            <a:pPr algn="ctr" eaLnBrk="0" hangingPunct="0"/>
            <a:endParaRPr lang="en-US" sz="1600">
              <a:cs typeface="ＭＳ Ｐゴシック"/>
            </a:endParaRPr>
          </a:p>
        </p:txBody>
      </p:sp>
      <p:sp>
        <p:nvSpPr>
          <p:cNvPr id="122884" name="Text Box 4"/>
          <p:cNvSpPr txBox="1">
            <a:spLocks noChangeArrowheads="1"/>
          </p:cNvSpPr>
          <p:nvPr/>
        </p:nvSpPr>
        <p:spPr bwMode="auto">
          <a:xfrm flipV="1">
            <a:off x="990600" y="2438400"/>
            <a:ext cx="7315200" cy="457200"/>
          </a:xfrm>
          <a:prstGeom prst="rect">
            <a:avLst/>
          </a:prstGeom>
          <a:noFill/>
          <a:ln w="9525">
            <a:noFill/>
            <a:miter lim="800000"/>
            <a:headEnd/>
            <a:tailEnd/>
          </a:ln>
        </p:spPr>
        <p:txBody>
          <a:bodyPr rot="10800000">
            <a:spAutoFit/>
          </a:bodyPr>
          <a:lstStyle/>
          <a:p>
            <a:pPr eaLnBrk="0" hangingPunct="0"/>
            <a:endParaRPr lang="en-US" sz="2400">
              <a:cs typeface="ＭＳ Ｐゴシック"/>
            </a:endParaRPr>
          </a:p>
        </p:txBody>
      </p:sp>
      <p:sp>
        <p:nvSpPr>
          <p:cNvPr id="122885" name="Rectangle 5"/>
          <p:cNvSpPr>
            <a:spLocks noChangeArrowheads="1"/>
          </p:cNvSpPr>
          <p:nvPr/>
        </p:nvSpPr>
        <p:spPr bwMode="auto">
          <a:xfrm>
            <a:off x="228600" y="1540021"/>
            <a:ext cx="8627170" cy="5041607"/>
          </a:xfrm>
          <a:prstGeom prst="rect">
            <a:avLst/>
          </a:prstGeom>
          <a:noFill/>
          <a:ln w="9525" algn="ctr">
            <a:noFill/>
            <a:miter lim="800000"/>
            <a:headEnd/>
            <a:tailEnd/>
          </a:ln>
        </p:spPr>
        <p:txBody>
          <a:bodyPr/>
          <a:lstStyle/>
          <a:p>
            <a:pPr marL="468313" indent="-468313">
              <a:spcBef>
                <a:spcPct val="20000"/>
              </a:spcBef>
              <a:spcAft>
                <a:spcPct val="20000"/>
              </a:spcAft>
              <a:buFont typeface="Wingdings" pitchFamily="2" charset="2"/>
              <a:buChar char="&amp;"/>
            </a:pPr>
            <a:r>
              <a:rPr lang="en-US" sz="2800" dirty="0">
                <a:cs typeface="ＭＳ Ｐゴシック"/>
              </a:rPr>
              <a:t>Any AT software supporting text-based files</a:t>
            </a:r>
          </a:p>
          <a:p>
            <a:pPr marL="919163" lvl="1" indent="-336550">
              <a:spcBef>
                <a:spcPct val="20000"/>
              </a:spcBef>
              <a:buFont typeface="Wingdings 2" pitchFamily="18" charset="2"/>
              <a:buChar char="*"/>
            </a:pPr>
            <a:r>
              <a:rPr lang="en-US" sz="1600" dirty="0" err="1">
                <a:cs typeface="ＭＳ Ｐゴシック"/>
              </a:rPr>
              <a:t>HumanWare</a:t>
            </a:r>
            <a:r>
              <a:rPr lang="en-US" sz="1600" dirty="0">
                <a:cs typeface="ＭＳ Ｐゴシック"/>
              </a:rPr>
              <a:t> Victor Reader Soft</a:t>
            </a:r>
          </a:p>
          <a:p>
            <a:pPr marL="868363" lvl="1" indent="-285750">
              <a:spcBef>
                <a:spcPct val="20000"/>
              </a:spcBef>
              <a:buFont typeface="Arial" pitchFamily="34" charset="0"/>
              <a:buChar char="•"/>
            </a:pPr>
            <a:r>
              <a:rPr lang="en-US" sz="1600" dirty="0">
                <a:cs typeface="ＭＳ Ｐゴシック"/>
              </a:rPr>
              <a:t>Don Johnston </a:t>
            </a:r>
            <a:r>
              <a:rPr lang="en-US" sz="1600" dirty="0" err="1">
                <a:cs typeface="ＭＳ Ｐゴシック"/>
              </a:rPr>
              <a:t>READ:OutLoud</a:t>
            </a:r>
            <a:r>
              <a:rPr lang="en-US" sz="1600" dirty="0">
                <a:cs typeface="ＭＳ Ｐゴシック"/>
              </a:rPr>
              <a:t/>
            </a:r>
            <a:br>
              <a:rPr lang="en-US" sz="1600" dirty="0">
                <a:cs typeface="ＭＳ Ｐゴシック"/>
              </a:rPr>
            </a:br>
            <a:r>
              <a:rPr lang="en-US" sz="1600" dirty="0">
                <a:cs typeface="ＭＳ Ｐゴシック"/>
              </a:rPr>
              <a:t>     Windows </a:t>
            </a:r>
            <a:endParaRPr lang="en-US" sz="1600" dirty="0" smtClean="0">
              <a:cs typeface="ＭＳ Ｐゴシック"/>
            </a:endParaRPr>
          </a:p>
          <a:p>
            <a:pPr marL="868363" lvl="1" indent="-285750">
              <a:spcBef>
                <a:spcPct val="20000"/>
              </a:spcBef>
              <a:buFont typeface="Arial" pitchFamily="34" charset="0"/>
              <a:buChar char="•"/>
            </a:pPr>
            <a:r>
              <a:rPr lang="en-US" sz="1600" dirty="0" smtClean="0">
                <a:cs typeface="ＭＳ Ｐゴシック"/>
              </a:rPr>
              <a:t>choose </a:t>
            </a:r>
            <a:r>
              <a:rPr lang="en-US" sz="1600" dirty="0">
                <a:cs typeface="ＭＳ Ｐゴシック"/>
              </a:rPr>
              <a:t>to install the free </a:t>
            </a:r>
            <a:r>
              <a:rPr lang="en-US" sz="1600" dirty="0" err="1">
                <a:cs typeface="ＭＳ Ｐゴシック"/>
              </a:rPr>
              <a:t>Acapela</a:t>
            </a:r>
            <a:r>
              <a:rPr lang="en-US" sz="1600" dirty="0">
                <a:cs typeface="ＭＳ Ｐゴシック"/>
              </a:rPr>
              <a:t> synthetic voices </a:t>
            </a:r>
          </a:p>
          <a:p>
            <a:pPr marL="919163" lvl="1" indent="-336550">
              <a:spcBef>
                <a:spcPct val="20000"/>
              </a:spcBef>
              <a:buFont typeface="Wingdings 2" pitchFamily="18" charset="2"/>
              <a:buChar char="*"/>
            </a:pPr>
            <a:r>
              <a:rPr lang="en-US" sz="1600" dirty="0">
                <a:cs typeface="ＭＳ Ｐゴシック"/>
              </a:rPr>
              <a:t>Kurzweil 3000, 1000</a:t>
            </a:r>
          </a:p>
          <a:p>
            <a:pPr marL="919163" lvl="1" indent="-336550">
              <a:spcBef>
                <a:spcPct val="20000"/>
              </a:spcBef>
              <a:buFont typeface="Wingdings 2" pitchFamily="18" charset="2"/>
              <a:buChar char="*"/>
            </a:pPr>
            <a:r>
              <a:rPr lang="en-US" sz="1600" dirty="0" err="1">
                <a:cs typeface="ＭＳ Ｐゴシック"/>
              </a:rPr>
              <a:t>TextHelp</a:t>
            </a:r>
            <a:r>
              <a:rPr lang="en-US" sz="1600" dirty="0">
                <a:cs typeface="ＭＳ Ｐゴシック"/>
              </a:rPr>
              <a:t> Read &amp; Write Gold</a:t>
            </a:r>
          </a:p>
          <a:p>
            <a:pPr marL="919163" lvl="1" indent="-336550">
              <a:spcBef>
                <a:spcPct val="20000"/>
              </a:spcBef>
              <a:buFont typeface="Wingdings 2" pitchFamily="18" charset="2"/>
              <a:buChar char="*"/>
            </a:pPr>
            <a:r>
              <a:rPr lang="en-US" sz="1600" dirty="0">
                <a:cs typeface="ＭＳ Ｐゴシック"/>
              </a:rPr>
              <a:t>Freedom Scientific WYNN</a:t>
            </a:r>
          </a:p>
          <a:p>
            <a:pPr marL="919163" lvl="1" indent="-336550">
              <a:spcBef>
                <a:spcPct val="20000"/>
              </a:spcBef>
              <a:buFont typeface="Wingdings 2" pitchFamily="18" charset="2"/>
              <a:buChar char="*"/>
            </a:pPr>
            <a:r>
              <a:rPr lang="en-US" sz="1600" dirty="0">
                <a:cs typeface="ＭＳ Ｐゴシック"/>
              </a:rPr>
              <a:t>Freedom Scientific </a:t>
            </a:r>
            <a:r>
              <a:rPr lang="en-US" sz="1600" dirty="0" err="1">
                <a:cs typeface="ＭＳ Ｐゴシック"/>
              </a:rPr>
              <a:t>OpenBook</a:t>
            </a:r>
            <a:endParaRPr lang="en-US" sz="1600" dirty="0">
              <a:cs typeface="ＭＳ Ｐゴシック"/>
            </a:endParaRPr>
          </a:p>
          <a:p>
            <a:pPr marL="919163" lvl="1" indent="-336550">
              <a:spcBef>
                <a:spcPct val="20000"/>
              </a:spcBef>
              <a:buFont typeface="Wingdings 2" pitchFamily="18" charset="2"/>
              <a:buChar char="*"/>
            </a:pPr>
            <a:r>
              <a:rPr lang="en-US" sz="1600" dirty="0" err="1">
                <a:cs typeface="ＭＳ Ｐゴシック"/>
              </a:rPr>
              <a:t>Gh</a:t>
            </a:r>
            <a:r>
              <a:rPr lang="en-US" sz="1600" dirty="0">
                <a:cs typeface="ＭＳ Ｐゴシック"/>
              </a:rPr>
              <a:t> Player</a:t>
            </a:r>
          </a:p>
          <a:p>
            <a:pPr marL="919163" lvl="1" indent="-336550">
              <a:spcBef>
                <a:spcPct val="20000"/>
              </a:spcBef>
              <a:buFont typeface="Wingdings 2" pitchFamily="18" charset="2"/>
              <a:buChar char="*"/>
            </a:pPr>
            <a:r>
              <a:rPr lang="en-US" sz="1600" dirty="0">
                <a:cs typeface="ＭＳ Ｐゴシック"/>
              </a:rPr>
              <a:t>Dolphin </a:t>
            </a:r>
            <a:r>
              <a:rPr lang="en-US" sz="1600" dirty="0" err="1">
                <a:cs typeface="ＭＳ Ｐゴシック"/>
              </a:rPr>
              <a:t>EasyReader</a:t>
            </a:r>
            <a:endParaRPr lang="en-US" sz="1600" dirty="0">
              <a:cs typeface="ＭＳ Ｐゴシック"/>
            </a:endParaRPr>
          </a:p>
          <a:p>
            <a:pPr marL="919163" lvl="1" indent="-336550">
              <a:spcBef>
                <a:spcPct val="20000"/>
              </a:spcBef>
              <a:buFont typeface="Wingdings 2" pitchFamily="18" charset="2"/>
              <a:buChar char="*"/>
            </a:pPr>
            <a:r>
              <a:rPr lang="en-US" sz="1600" dirty="0">
                <a:cs typeface="ＭＳ Ｐゴシック"/>
              </a:rPr>
              <a:t>DAISY Consortium AMIS</a:t>
            </a:r>
          </a:p>
          <a:p>
            <a:pPr marL="919163" lvl="1" indent="-336550">
              <a:spcBef>
                <a:spcPct val="20000"/>
              </a:spcBef>
              <a:buFont typeface="Wingdings 2" pitchFamily="18" charset="2"/>
              <a:buChar char="*"/>
            </a:pPr>
            <a:r>
              <a:rPr lang="en-US" sz="1600" dirty="0" err="1">
                <a:cs typeface="ＭＳ Ｐゴシック"/>
              </a:rPr>
              <a:t>Nextup</a:t>
            </a:r>
            <a:r>
              <a:rPr lang="en-US" sz="1600" dirty="0">
                <a:cs typeface="ＭＳ Ｐゴシック"/>
              </a:rPr>
              <a:t> </a:t>
            </a:r>
            <a:r>
              <a:rPr lang="en-US" sz="1600" dirty="0" err="1">
                <a:cs typeface="ＭＳ Ｐゴシック"/>
              </a:rPr>
              <a:t>TextAloud</a:t>
            </a:r>
            <a:endParaRPr lang="en-US" sz="1600" dirty="0">
              <a:cs typeface="ＭＳ Ｐゴシック"/>
            </a:endParaRPr>
          </a:p>
          <a:p>
            <a:pPr marL="919163" lvl="1" indent="-336550">
              <a:spcBef>
                <a:spcPct val="20000"/>
              </a:spcBef>
              <a:buFont typeface="Wingdings 2" pitchFamily="18" charset="2"/>
              <a:buChar char="*"/>
            </a:pPr>
            <a:r>
              <a:rPr lang="en-US" sz="1600" dirty="0">
                <a:cs typeface="ＭＳ Ｐゴシック"/>
              </a:rPr>
              <a:t>Innovative Rehabilitation Technology </a:t>
            </a:r>
            <a:r>
              <a:rPr lang="en-US" sz="1600" dirty="0" err="1">
                <a:cs typeface="ＭＳ Ｐゴシック"/>
              </a:rPr>
              <a:t>eClipseReader</a:t>
            </a:r>
            <a:endParaRPr lang="en-US" sz="1600" dirty="0">
              <a:cs typeface="ＭＳ Ｐゴシック"/>
            </a:endParaRPr>
          </a:p>
          <a:p>
            <a:pPr marL="468313" indent="-468313">
              <a:spcBef>
                <a:spcPct val="20000"/>
              </a:spcBef>
              <a:spcAft>
                <a:spcPct val="20000"/>
              </a:spcAft>
              <a:buFont typeface="Wingdings" pitchFamily="2" charset="2"/>
              <a:buChar char="&amp;"/>
            </a:pPr>
            <a:r>
              <a:rPr lang="en-US" sz="2000" dirty="0">
                <a:cs typeface="ＭＳ Ｐゴシック"/>
              </a:rPr>
              <a:t>DAISY software players - </a:t>
            </a:r>
            <a:r>
              <a:rPr lang="en-US" sz="1600" dirty="0">
                <a:cs typeface="ＭＳ Ｐゴシック"/>
              </a:rPr>
              <a:t>http://www.daisy.org/tools</a:t>
            </a:r>
            <a:r>
              <a:rPr lang="en-US" sz="1600" dirty="0" smtClean="0">
                <a:cs typeface="ＭＳ Ｐゴシック"/>
              </a:rPr>
              <a:t>/</a:t>
            </a:r>
            <a:endParaRPr lang="en-US" sz="1600" dirty="0">
              <a:cs typeface="ＭＳ Ｐゴシック"/>
            </a:endParaRPr>
          </a:p>
        </p:txBody>
      </p:sp>
      <p:sp>
        <p:nvSpPr>
          <p:cNvPr id="122886" name="Rectangle 8"/>
          <p:cNvSpPr>
            <a:spLocks noChangeArrowheads="1"/>
          </p:cNvSpPr>
          <p:nvPr/>
        </p:nvSpPr>
        <p:spPr bwMode="auto">
          <a:xfrm>
            <a:off x="5816990" y="2224087"/>
            <a:ext cx="2362200" cy="942975"/>
          </a:xfrm>
          <a:prstGeom prst="rect">
            <a:avLst/>
          </a:prstGeom>
          <a:noFill/>
          <a:ln w="9525">
            <a:noFill/>
            <a:miter lim="800000"/>
            <a:headEnd/>
            <a:tailEnd/>
          </a:ln>
        </p:spPr>
        <p:txBody>
          <a:bodyPr>
            <a:spAutoFit/>
          </a:bodyPr>
          <a:lstStyle/>
          <a:p>
            <a:pPr lvl="1" algn="ctr" eaLnBrk="0" hangingPunct="0"/>
            <a:r>
              <a:rPr lang="en-US" sz="1400" b="1" i="1" dirty="0">
                <a:cs typeface="ＭＳ Ｐゴシック"/>
              </a:rPr>
              <a:t>Free versions available for  Members!</a:t>
            </a:r>
          </a:p>
          <a:p>
            <a:pPr lvl="1" algn="ctr" eaLnBrk="0" hangingPunct="0"/>
            <a:endParaRPr lang="en-US" sz="1400" b="1" i="1" dirty="0">
              <a:cs typeface="ＭＳ Ｐゴシック"/>
            </a:endParaRPr>
          </a:p>
        </p:txBody>
      </p:sp>
      <p:sp>
        <p:nvSpPr>
          <p:cNvPr id="122887" name="AutoShape 7"/>
          <p:cNvSpPr>
            <a:spLocks noChangeArrowheads="1"/>
          </p:cNvSpPr>
          <p:nvPr/>
        </p:nvSpPr>
        <p:spPr bwMode="auto">
          <a:xfrm>
            <a:off x="6477000" y="3160566"/>
            <a:ext cx="1600200" cy="762000"/>
          </a:xfrm>
          <a:prstGeom prst="roundRect">
            <a:avLst>
              <a:gd name="adj" fmla="val 16667"/>
            </a:avLst>
          </a:prstGeom>
          <a:solidFill>
            <a:srgbClr val="F37E21"/>
          </a:solidFill>
          <a:ln w="28575">
            <a:solidFill>
              <a:schemeClr val="tx1"/>
            </a:solidFill>
            <a:round/>
            <a:headEnd/>
            <a:tailEnd/>
          </a:ln>
        </p:spPr>
        <p:txBody>
          <a:bodyPr/>
          <a:lstStyle/>
          <a:p>
            <a:pPr algn="ctr" eaLnBrk="0" hangingPunct="0"/>
            <a:endParaRPr lang="en-US" sz="1600">
              <a:cs typeface="ＭＳ Ｐゴシック"/>
            </a:endParaRPr>
          </a:p>
        </p:txBody>
      </p:sp>
      <p:sp>
        <p:nvSpPr>
          <p:cNvPr id="122888" name="Rectangle 8"/>
          <p:cNvSpPr>
            <a:spLocks noChangeArrowheads="1"/>
          </p:cNvSpPr>
          <p:nvPr/>
        </p:nvSpPr>
        <p:spPr bwMode="auto">
          <a:xfrm>
            <a:off x="5969390" y="3220182"/>
            <a:ext cx="2209800" cy="730250"/>
          </a:xfrm>
          <a:prstGeom prst="rect">
            <a:avLst/>
          </a:prstGeom>
          <a:noFill/>
          <a:ln w="9525">
            <a:noFill/>
            <a:miter lim="800000"/>
            <a:headEnd/>
            <a:tailEnd/>
          </a:ln>
        </p:spPr>
        <p:txBody>
          <a:bodyPr>
            <a:spAutoFit/>
          </a:bodyPr>
          <a:lstStyle/>
          <a:p>
            <a:pPr lvl="1" algn="ctr" eaLnBrk="0" hangingPunct="0"/>
            <a:r>
              <a:rPr lang="en-US" sz="1400" b="1" i="1" dirty="0">
                <a:cs typeface="ＭＳ Ｐゴシック"/>
              </a:rPr>
              <a:t>Free for members</a:t>
            </a:r>
          </a:p>
          <a:p>
            <a:pPr lvl="1" algn="ctr" eaLnBrk="0" hangingPunct="0"/>
            <a:r>
              <a:rPr lang="en-US" sz="1400" b="1" i="1" dirty="0">
                <a:cs typeface="ＭＳ Ｐゴシック"/>
              </a:rPr>
              <a:t>high-quality</a:t>
            </a:r>
            <a:br>
              <a:rPr lang="en-US" sz="1400" b="1" i="1" dirty="0">
                <a:cs typeface="ＭＳ Ｐゴシック"/>
              </a:rPr>
            </a:br>
            <a:r>
              <a:rPr lang="en-US" sz="1400" b="1" i="1" dirty="0" err="1">
                <a:cs typeface="ＭＳ Ｐゴシック"/>
              </a:rPr>
              <a:t>Acapela</a:t>
            </a:r>
            <a:r>
              <a:rPr lang="en-US" sz="1400" b="1" i="1" dirty="0">
                <a:cs typeface="ＭＳ Ｐゴシック"/>
              </a:rPr>
              <a:t> voices</a:t>
            </a:r>
          </a:p>
        </p:txBody>
      </p:sp>
      <p:sp>
        <p:nvSpPr>
          <p:cNvPr id="122889" name="Text Box 17"/>
          <p:cNvSpPr txBox="1">
            <a:spLocks noChangeArrowheads="1"/>
          </p:cNvSpPr>
          <p:nvPr/>
        </p:nvSpPr>
        <p:spPr bwMode="auto">
          <a:xfrm>
            <a:off x="5165725" y="3694113"/>
            <a:ext cx="184150" cy="366712"/>
          </a:xfrm>
          <a:prstGeom prst="rect">
            <a:avLst/>
          </a:prstGeom>
          <a:noFill/>
          <a:ln w="9525">
            <a:noFill/>
            <a:miter lim="800000"/>
            <a:headEnd/>
            <a:tailEnd/>
          </a:ln>
        </p:spPr>
        <p:txBody>
          <a:bodyPr wrap="none">
            <a:spAutoFit/>
          </a:bodyPr>
          <a:lstStyle/>
          <a:p>
            <a:endParaRPr lang="en-US">
              <a:cs typeface="ＭＳ Ｐゴシック"/>
            </a:endParaRPr>
          </a:p>
        </p:txBody>
      </p:sp>
      <p:sp>
        <p:nvSpPr>
          <p:cNvPr id="122890" name="AutoShape 19"/>
          <p:cNvSpPr>
            <a:spLocks noChangeArrowheads="1"/>
          </p:cNvSpPr>
          <p:nvPr/>
        </p:nvSpPr>
        <p:spPr bwMode="auto">
          <a:xfrm>
            <a:off x="4346282" y="2324100"/>
            <a:ext cx="12954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9525">
            <a:solidFill>
              <a:schemeClr val="tx1"/>
            </a:solidFill>
            <a:miter lim="800000"/>
            <a:headEnd/>
            <a:tailEnd/>
          </a:ln>
        </p:spPr>
        <p:txBody>
          <a:bodyPr wrap="none" anchor="ctr"/>
          <a:lstStyle/>
          <a:p>
            <a:endParaRPr lang="en-US">
              <a:cs typeface="ＭＳ Ｐゴシック"/>
            </a:endParaRPr>
          </a:p>
        </p:txBody>
      </p:sp>
      <p:sp>
        <p:nvSpPr>
          <p:cNvPr id="122891" name="AutoShape 20"/>
          <p:cNvSpPr>
            <a:spLocks noChangeArrowheads="1"/>
          </p:cNvSpPr>
          <p:nvPr/>
        </p:nvSpPr>
        <p:spPr bwMode="auto">
          <a:xfrm>
            <a:off x="4381500" y="2717995"/>
            <a:ext cx="12954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9525">
            <a:solidFill>
              <a:schemeClr val="tx1"/>
            </a:solidFill>
            <a:miter lim="800000"/>
            <a:headEnd/>
            <a:tailEnd/>
          </a:ln>
        </p:spPr>
        <p:txBody>
          <a:bodyPr wrap="none" anchor="ctr"/>
          <a:lstStyle/>
          <a:p>
            <a:endParaRPr lang="en-US">
              <a:cs typeface="ＭＳ Ｐゴシック"/>
            </a:endParaRPr>
          </a:p>
        </p:txBody>
      </p:sp>
      <p:sp>
        <p:nvSpPr>
          <p:cNvPr id="2" name="TextBox 1"/>
          <p:cNvSpPr txBox="1"/>
          <p:nvPr/>
        </p:nvSpPr>
        <p:spPr>
          <a:xfrm>
            <a:off x="1453683" y="6242447"/>
            <a:ext cx="7569177" cy="615553"/>
          </a:xfrm>
          <a:prstGeom prst="rect">
            <a:avLst/>
          </a:prstGeom>
          <a:solidFill>
            <a:schemeClr val="bg1"/>
          </a:solidFill>
        </p:spPr>
        <p:txBody>
          <a:bodyPr wrap="square" rtlCol="0">
            <a:spAutoFit/>
          </a:bodyPr>
          <a:lstStyle/>
          <a:p>
            <a:pPr marL="0" lvl="1"/>
            <a:r>
              <a:rPr lang="en-US" sz="1600" dirty="0">
                <a:cs typeface="ＭＳ Ｐゴシック"/>
              </a:rPr>
              <a:t>See </a:t>
            </a:r>
            <a:r>
              <a:rPr lang="en-US" sz="1600" dirty="0">
                <a:cs typeface="ＭＳ Ｐゴシック"/>
                <a:hlinkClick r:id="rId3"/>
              </a:rPr>
              <a:t>https://www.bookshare.org/cms/help-center/other-reading-tools#applications</a:t>
            </a:r>
            <a:r>
              <a:rPr lang="en-US" sz="1600" dirty="0">
                <a:cs typeface="ＭＳ Ｐゴシック"/>
              </a:rPr>
              <a:t> </a:t>
            </a:r>
          </a:p>
          <a:p>
            <a:endParaRPr lang="en-US" dirty="0"/>
          </a:p>
        </p:txBody>
      </p:sp>
    </p:spTree>
    <p:extLst>
      <p:ext uri="{BB962C8B-B14F-4D97-AF65-F5344CB8AC3E}">
        <p14:creationId xmlns:p14="http://schemas.microsoft.com/office/powerpoint/2010/main" val="34050273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153400" cy="990600"/>
          </a:xfrm>
        </p:spPr>
        <p:txBody>
          <a:bodyPr/>
          <a:lstStyle/>
          <a:p>
            <a:r>
              <a:rPr lang="en-US" sz="3600" dirty="0">
                <a:solidFill>
                  <a:schemeClr val="bg1"/>
                </a:solidFill>
              </a:rPr>
              <a:t>Download Free </a:t>
            </a:r>
            <a:r>
              <a:rPr lang="en-US" sz="3600" dirty="0" err="1">
                <a:solidFill>
                  <a:schemeClr val="bg1"/>
                </a:solidFill>
              </a:rPr>
              <a:t>Bookshare</a:t>
            </a:r>
            <a:r>
              <a:rPr lang="en-US" sz="3600" dirty="0">
                <a:solidFill>
                  <a:schemeClr val="bg1"/>
                </a:solidFill>
              </a:rPr>
              <a:t> Software</a:t>
            </a:r>
          </a:p>
        </p:txBody>
      </p:sp>
      <p:sp>
        <p:nvSpPr>
          <p:cNvPr id="3" name="Content Placeholder 2"/>
          <p:cNvSpPr>
            <a:spLocks noGrp="1"/>
          </p:cNvSpPr>
          <p:nvPr>
            <p:ph idx="1"/>
          </p:nvPr>
        </p:nvSpPr>
        <p:spPr>
          <a:xfrm>
            <a:off x="495300" y="1722437"/>
            <a:ext cx="7924800" cy="4652963"/>
          </a:xfrm>
          <a:solidFill>
            <a:schemeClr val="bg1"/>
          </a:solidFill>
        </p:spPr>
        <p:txBody>
          <a:bodyPr/>
          <a:lstStyle/>
          <a:p>
            <a:r>
              <a:rPr lang="en-US" sz="2400" dirty="0" smtClean="0"/>
              <a:t>Victor Reader Soft </a:t>
            </a:r>
          </a:p>
          <a:p>
            <a:pPr lvl="1"/>
            <a:r>
              <a:rPr lang="en-US" sz="2000" dirty="0" smtClean="0"/>
              <a:t>Only compatible for PC</a:t>
            </a:r>
          </a:p>
          <a:p>
            <a:pPr lvl="1"/>
            <a:r>
              <a:rPr lang="en-US" sz="2000" dirty="0" smtClean="0"/>
              <a:t>Future versions of the software are no longer being developed</a:t>
            </a:r>
          </a:p>
          <a:p>
            <a:pPr lvl="1"/>
            <a:r>
              <a:rPr lang="en-US" sz="2000" dirty="0" smtClean="0"/>
              <a:t>Designed for people who are blind or have low vision</a:t>
            </a:r>
          </a:p>
          <a:p>
            <a:r>
              <a:rPr lang="en-US" sz="2400" dirty="0" err="1" smtClean="0"/>
              <a:t>Read:OutLoud</a:t>
            </a:r>
            <a:r>
              <a:rPr lang="en-US" sz="2400" dirty="0" smtClean="0"/>
              <a:t> </a:t>
            </a:r>
          </a:p>
          <a:p>
            <a:pPr lvl="1"/>
            <a:r>
              <a:rPr lang="en-US" sz="2000" dirty="0" smtClean="0"/>
              <a:t>Compatible with PCs and </a:t>
            </a:r>
            <a:r>
              <a:rPr lang="en-US" sz="2000" dirty="0" err="1"/>
              <a:t>MacOS</a:t>
            </a:r>
            <a:r>
              <a:rPr lang="en-US" sz="2000" dirty="0"/>
              <a:t> 10.4 - </a:t>
            </a:r>
            <a:r>
              <a:rPr lang="en-US" sz="2000" dirty="0" smtClean="0"/>
              <a:t>10.8</a:t>
            </a:r>
          </a:p>
          <a:p>
            <a:pPr lvl="1"/>
            <a:r>
              <a:rPr lang="en-US" sz="2000" dirty="0" smtClean="0"/>
              <a:t>Designed for people with learning disability</a:t>
            </a:r>
          </a:p>
          <a:p>
            <a:pPr marL="342900" lvl="1" indent="-342900">
              <a:buFont typeface="Arial" panose="020B0604020202020204" pitchFamily="34" charset="0"/>
              <a:buChar char="•"/>
            </a:pPr>
            <a:r>
              <a:rPr lang="en-US" sz="2400" dirty="0" err="1" smtClean="0"/>
              <a:t>Acapela</a:t>
            </a:r>
            <a:r>
              <a:rPr lang="en-US" sz="2400" dirty="0" smtClean="0"/>
              <a:t> Voices</a:t>
            </a:r>
          </a:p>
          <a:p>
            <a:pPr lvl="1"/>
            <a:r>
              <a:rPr lang="en-US" sz="2000" dirty="0" smtClean="0"/>
              <a:t>Better quality voices</a:t>
            </a:r>
          </a:p>
          <a:p>
            <a:pPr lvl="1"/>
            <a:r>
              <a:rPr lang="en-US" sz="2000" dirty="0" smtClean="0"/>
              <a:t>Available for Mac and PC</a:t>
            </a: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92</a:t>
            </a:fld>
            <a:endParaRPr lang="en-US"/>
          </a:p>
        </p:txBody>
      </p:sp>
    </p:spTree>
    <p:extLst>
      <p:ext uri="{BB962C8B-B14F-4D97-AF65-F5344CB8AC3E}">
        <p14:creationId xmlns:p14="http://schemas.microsoft.com/office/powerpoint/2010/main" val="1071192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D75E6CE-27B2-4EC9-A343-385ED5BF9029}" type="slidenum">
              <a:rPr lang="en-US" smtClean="0"/>
              <a:pPr>
                <a:defRPr/>
              </a:pPr>
              <a:t>93</a:t>
            </a:fld>
            <a:endParaRPr lang="en-US"/>
          </a:p>
        </p:txBody>
      </p:sp>
      <p:sp>
        <p:nvSpPr>
          <p:cNvPr id="4" name="Rectangle 2"/>
          <p:cNvSpPr txBox="1">
            <a:spLocks noChangeArrowheads="1"/>
          </p:cNvSpPr>
          <p:nvPr/>
        </p:nvSpPr>
        <p:spPr bwMode="auto">
          <a:xfrm>
            <a:off x="563249" y="149529"/>
            <a:ext cx="7772400" cy="7479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bg1"/>
                </a:solidFill>
                <a:effectLst/>
                <a:uLnTx/>
                <a:uFillTx/>
                <a:latin typeface="+mj-lt"/>
                <a:ea typeface="+mj-ea"/>
                <a:cs typeface="+mj-cs"/>
              </a:rPr>
              <a:t>Downloading Free Software </a:t>
            </a:r>
          </a:p>
        </p:txBody>
      </p:sp>
      <p:pic>
        <p:nvPicPr>
          <p:cNvPr id="6" name="Picture 5" descr="Image of Free Reading Tools page from My Bookshare"/>
          <p:cNvPicPr>
            <a:picLocks noChangeAspect="1"/>
          </p:cNvPicPr>
          <p:nvPr/>
        </p:nvPicPr>
        <p:blipFill rotWithShape="1">
          <a:blip r:embed="rId3">
            <a:extLst>
              <a:ext uri="{28A0092B-C50C-407E-A947-70E740481C1C}">
                <a14:useLocalDpi xmlns:a14="http://schemas.microsoft.com/office/drawing/2010/main" val="0"/>
              </a:ext>
            </a:extLst>
          </a:blip>
          <a:srcRect t="2778"/>
          <a:stretch/>
        </p:blipFill>
        <p:spPr>
          <a:xfrm>
            <a:off x="3624473" y="876300"/>
            <a:ext cx="5011719" cy="5394960"/>
          </a:xfrm>
          <a:prstGeom prst="rect">
            <a:avLst/>
          </a:prstGeom>
          <a:ln>
            <a:solidFill>
              <a:schemeClr val="tx1"/>
            </a:solidFill>
          </a:ln>
        </p:spPr>
      </p:pic>
      <p:sp>
        <p:nvSpPr>
          <p:cNvPr id="7" name="Rectangle 6"/>
          <p:cNvSpPr/>
          <p:nvPr/>
        </p:nvSpPr>
        <p:spPr>
          <a:xfrm>
            <a:off x="563249" y="5457019"/>
            <a:ext cx="2544387" cy="861774"/>
          </a:xfrm>
          <a:prstGeom prst="rect">
            <a:avLst/>
          </a:prstGeom>
          <a:ln>
            <a:solidFill>
              <a:schemeClr val="tx1"/>
            </a:solidFill>
          </a:ln>
        </p:spPr>
        <p:txBody>
          <a:bodyPr wrap="square">
            <a:spAutoFit/>
          </a:bodyPr>
          <a:lstStyle/>
          <a:p>
            <a:r>
              <a:rPr lang="en-US" dirty="0">
                <a:solidFill>
                  <a:srgbClr val="FF0000"/>
                </a:solidFill>
              </a:rPr>
              <a:t>*</a:t>
            </a:r>
            <a:r>
              <a:rPr lang="en-US" sz="1600" dirty="0" smtClean="0">
                <a:solidFill>
                  <a:srgbClr val="FF0000"/>
                </a:solidFill>
              </a:rPr>
              <a:t>Remember</a:t>
            </a:r>
            <a:r>
              <a:rPr lang="en-US" sz="1600" dirty="0">
                <a:solidFill>
                  <a:srgbClr val="FF0000"/>
                </a:solidFill>
              </a:rPr>
              <a:t>: You </a:t>
            </a:r>
            <a:r>
              <a:rPr lang="en-US" sz="1600" dirty="0" smtClean="0">
                <a:solidFill>
                  <a:srgbClr val="FF0000"/>
                </a:solidFill>
              </a:rPr>
              <a:t>must </a:t>
            </a:r>
            <a:r>
              <a:rPr lang="en-US" sz="1600" dirty="0">
                <a:solidFill>
                  <a:srgbClr val="FF0000"/>
                </a:solidFill>
              </a:rPr>
              <a:t>be </a:t>
            </a:r>
            <a:r>
              <a:rPr lang="en-US" sz="1600" dirty="0" smtClean="0">
                <a:solidFill>
                  <a:srgbClr val="FF0000"/>
                </a:solidFill>
              </a:rPr>
              <a:t>logged </a:t>
            </a:r>
            <a:r>
              <a:rPr lang="en-US" sz="1600" dirty="0">
                <a:solidFill>
                  <a:srgbClr val="FF0000"/>
                </a:solidFill>
              </a:rPr>
              <a:t>i</a:t>
            </a:r>
            <a:r>
              <a:rPr lang="en-US" sz="1600" dirty="0" smtClean="0">
                <a:solidFill>
                  <a:srgbClr val="FF0000"/>
                </a:solidFill>
              </a:rPr>
              <a:t>n to download programs</a:t>
            </a:r>
            <a:endParaRPr lang="en-US" sz="1600" dirty="0">
              <a:solidFill>
                <a:srgbClr val="FF0000"/>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08" y="850900"/>
            <a:ext cx="2845848" cy="3291840"/>
          </a:xfrm>
          <a:prstGeom prst="rect">
            <a:avLst/>
          </a:prstGeom>
          <a:ln>
            <a:solidFill>
              <a:schemeClr val="tx1"/>
            </a:solidFill>
          </a:ln>
        </p:spPr>
      </p:pic>
      <p:sp>
        <p:nvSpPr>
          <p:cNvPr id="9" name="Oval 8"/>
          <p:cNvSpPr/>
          <p:nvPr/>
        </p:nvSpPr>
        <p:spPr>
          <a:xfrm>
            <a:off x="732213" y="3573780"/>
            <a:ext cx="1934787" cy="3124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2191353" y="1578344"/>
            <a:ext cx="1629455" cy="19954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6"/>
          </p:cNvCxnSpPr>
          <p:nvPr/>
        </p:nvCxnSpPr>
        <p:spPr>
          <a:xfrm flipV="1">
            <a:off x="2667000" y="3200400"/>
            <a:ext cx="1143000" cy="5295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590800" y="3754185"/>
            <a:ext cx="1219200" cy="10480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599322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12"/>
          </p:nvPr>
        </p:nvSpPr>
        <p:spPr/>
        <p:txBody>
          <a:bodyPr/>
          <a:lstStyle/>
          <a:p>
            <a:pPr>
              <a:defRPr/>
            </a:pPr>
            <a:fld id="{15BF443C-06B4-40FE-BE3E-F317ED9DFA1B}" type="slidenum">
              <a:rPr lang="en-US"/>
              <a:pPr>
                <a:defRPr/>
              </a:pPr>
              <a:t>94</a:t>
            </a:fld>
            <a:endParaRPr lang="en-US"/>
          </a:p>
        </p:txBody>
      </p:sp>
      <p:sp>
        <p:nvSpPr>
          <p:cNvPr id="126978" name="Rectangle 2"/>
          <p:cNvSpPr>
            <a:spLocks noGrp="1" noChangeArrowheads="1"/>
          </p:cNvSpPr>
          <p:nvPr>
            <p:ph type="title" idx="4294967295"/>
          </p:nvPr>
        </p:nvSpPr>
        <p:spPr>
          <a:xfrm>
            <a:off x="457200" y="190500"/>
            <a:ext cx="7772400" cy="990600"/>
          </a:xfrm>
        </p:spPr>
        <p:txBody>
          <a:bodyPr>
            <a:normAutofit fontScale="90000"/>
          </a:bodyPr>
          <a:lstStyle/>
          <a:p>
            <a:r>
              <a:rPr lang="en-US" dirty="0" smtClean="0">
                <a:solidFill>
                  <a:schemeClr val="bg1"/>
                </a:solidFill>
              </a:rPr>
              <a:t>Downloading Books to Your Computer</a:t>
            </a:r>
            <a:endParaRPr lang="en-US" i="1" dirty="0" smtClean="0">
              <a:solidFill>
                <a:schemeClr val="bg1"/>
              </a:solidFill>
            </a:endParaRPr>
          </a:p>
        </p:txBody>
      </p:sp>
      <p:sp>
        <p:nvSpPr>
          <p:cNvPr id="45059" name="Rectangle 3"/>
          <p:cNvSpPr>
            <a:spLocks noGrp="1" noChangeArrowheads="1"/>
          </p:cNvSpPr>
          <p:nvPr>
            <p:ph type="body" idx="4294967295"/>
          </p:nvPr>
        </p:nvSpPr>
        <p:spPr>
          <a:xfrm>
            <a:off x="457201" y="1501477"/>
            <a:ext cx="8258174" cy="4572000"/>
          </a:xfrm>
          <a:prstGeom prst="rect">
            <a:avLst/>
          </a:prstGeom>
        </p:spPr>
        <p:txBody>
          <a:bodyPr/>
          <a:lstStyle/>
          <a:p>
            <a:pPr marL="457200" indent="-457200">
              <a:buFont typeface="+mj-lt"/>
              <a:buAutoNum type="arabicPeriod"/>
            </a:pPr>
            <a:r>
              <a:rPr lang="en-US" sz="2000" dirty="0" smtClean="0"/>
              <a:t>Go </a:t>
            </a:r>
            <a:r>
              <a:rPr lang="en-US" sz="2000" dirty="0"/>
              <a:t>to </a:t>
            </a:r>
            <a:r>
              <a:rPr lang="en-US" sz="2000" dirty="0">
                <a:solidFill>
                  <a:srgbClr val="FF0000"/>
                </a:solidFill>
                <a:hlinkClick r:id="rId3"/>
              </a:rPr>
              <a:t>www.bookshare.org</a:t>
            </a:r>
            <a:r>
              <a:rPr lang="en-US" sz="2000" dirty="0">
                <a:solidFill>
                  <a:srgbClr val="FF0000"/>
                </a:solidFill>
              </a:rPr>
              <a:t> </a:t>
            </a:r>
            <a:r>
              <a:rPr lang="en-US" sz="2000" dirty="0"/>
              <a:t>and log in with your account</a:t>
            </a:r>
          </a:p>
          <a:p>
            <a:pPr marL="457200" indent="-457200">
              <a:buFont typeface="+mj-lt"/>
              <a:buAutoNum type="arabicPeriod"/>
            </a:pPr>
            <a:r>
              <a:rPr lang="en-US" sz="2000" dirty="0" smtClean="0"/>
              <a:t>Search/Browse </a:t>
            </a:r>
            <a:r>
              <a:rPr lang="en-US" sz="2000" dirty="0"/>
              <a:t>for book</a:t>
            </a:r>
          </a:p>
          <a:p>
            <a:pPr marL="457200" indent="-457200">
              <a:buFont typeface="+mj-lt"/>
              <a:buAutoNum type="arabicPeriod"/>
            </a:pPr>
            <a:r>
              <a:rPr lang="en-US" sz="2000" dirty="0" smtClean="0"/>
              <a:t>Select Download (</a:t>
            </a:r>
            <a:r>
              <a:rPr lang="en-US" sz="2000" b="1" dirty="0" smtClean="0"/>
              <a:t>Note:</a:t>
            </a:r>
            <a:r>
              <a:rPr lang="en-US" sz="2000" dirty="0" smtClean="0"/>
              <a:t> you receive 100 downloads each month. If you need more, contact </a:t>
            </a:r>
            <a:r>
              <a:rPr lang="en-US" sz="2000" dirty="0" err="1" smtClean="0"/>
              <a:t>Bookshare</a:t>
            </a:r>
            <a:r>
              <a:rPr lang="en-US" sz="2000" dirty="0" smtClean="0"/>
              <a:t>)</a:t>
            </a:r>
            <a:endParaRPr lang="en-US" sz="2000" dirty="0"/>
          </a:p>
          <a:p>
            <a:pPr marL="457200" indent="-457200">
              <a:buFont typeface="+mj-lt"/>
              <a:buAutoNum type="arabicPeriod"/>
            </a:pPr>
            <a:r>
              <a:rPr lang="en-US" sz="2000" dirty="0" smtClean="0"/>
              <a:t>Select </a:t>
            </a:r>
            <a:r>
              <a:rPr lang="en-US" sz="2000" dirty="0"/>
              <a:t>students (members)</a:t>
            </a:r>
          </a:p>
          <a:p>
            <a:pPr marL="457200" indent="-457200">
              <a:buFont typeface="+mj-lt"/>
              <a:buAutoNum type="arabicPeriod"/>
            </a:pPr>
            <a:r>
              <a:rPr lang="en-US" sz="2000" dirty="0" smtClean="0"/>
              <a:t>Confirm </a:t>
            </a:r>
            <a:r>
              <a:rPr lang="en-US" sz="2000" dirty="0"/>
              <a:t>download</a:t>
            </a:r>
          </a:p>
          <a:p>
            <a:pPr marL="457200" indent="-457200">
              <a:buFont typeface="+mj-lt"/>
              <a:buAutoNum type="arabicPeriod"/>
            </a:pPr>
            <a:r>
              <a:rPr lang="en-US" sz="2000" dirty="0" smtClean="0"/>
              <a:t>Click Available/Downloaded </a:t>
            </a:r>
            <a:r>
              <a:rPr lang="en-US" sz="2000" dirty="0"/>
              <a:t>under Status </a:t>
            </a:r>
            <a:r>
              <a:rPr lang="en-US" sz="2000" dirty="0" smtClean="0"/>
              <a:t>within </a:t>
            </a:r>
            <a:r>
              <a:rPr lang="en-US" sz="2000" dirty="0"/>
              <a:t>My History </a:t>
            </a:r>
            <a:endParaRPr lang="en-US" sz="2000" dirty="0" smtClean="0"/>
          </a:p>
          <a:p>
            <a:pPr marL="457200" indent="-457200">
              <a:buFont typeface="+mj-lt"/>
              <a:buAutoNum type="arabicPeriod"/>
            </a:pPr>
            <a:r>
              <a:rPr lang="en-US" sz="2000" dirty="0" smtClean="0"/>
              <a:t>Save </a:t>
            </a:r>
            <a:r>
              <a:rPr lang="en-US" sz="2000" dirty="0"/>
              <a:t>the zip file </a:t>
            </a:r>
          </a:p>
          <a:p>
            <a:pPr marL="457200" indent="-457200">
              <a:buFont typeface="+mj-lt"/>
              <a:buAutoNum type="arabicPeriod"/>
            </a:pPr>
            <a:r>
              <a:rPr lang="en-US" sz="2000" dirty="0" smtClean="0"/>
              <a:t>Find </a:t>
            </a:r>
            <a:r>
              <a:rPr lang="en-US" sz="2000" dirty="0"/>
              <a:t>saved zip file (it may automatically download to the My Downloads folder on your computer)</a:t>
            </a:r>
          </a:p>
          <a:p>
            <a:pPr marL="457200" indent="-457200">
              <a:buFont typeface="+mj-lt"/>
              <a:buAutoNum type="arabicPeriod"/>
            </a:pPr>
            <a:r>
              <a:rPr lang="en-US" sz="2000" dirty="0" smtClean="0"/>
              <a:t>Extract </a:t>
            </a:r>
            <a:r>
              <a:rPr lang="en-US" sz="2000" dirty="0"/>
              <a:t>or unzip zip file (may vary slightly based on software) but try to unzip into a file folder to ensure all the parts of the book are saved together</a:t>
            </a:r>
          </a:p>
          <a:p>
            <a:pPr marL="0" indent="0">
              <a:buNone/>
              <a:defRPr/>
            </a:pPr>
            <a:endParaRPr lang="en-US" sz="2000" dirty="0" smtClean="0"/>
          </a:p>
        </p:txBody>
      </p:sp>
    </p:spTree>
    <p:extLst>
      <p:ext uri="{BB962C8B-B14F-4D97-AF65-F5344CB8AC3E}">
        <p14:creationId xmlns:p14="http://schemas.microsoft.com/office/powerpoint/2010/main" val="614176733"/>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990600"/>
          </a:xfrm>
        </p:spPr>
        <p:txBody>
          <a:bodyPr/>
          <a:lstStyle/>
          <a:p>
            <a:r>
              <a:rPr lang="en-US" dirty="0" smtClean="0">
                <a:solidFill>
                  <a:schemeClr val="bg1"/>
                </a:solidFill>
              </a:rPr>
              <a:t>Downloading a Book</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95</a:t>
            </a:fld>
            <a:endParaRPr lang="en-US"/>
          </a:p>
        </p:txBody>
      </p:sp>
      <p:pic>
        <p:nvPicPr>
          <p:cNvPr id="16" name="Content Placeholder 15" descr="Image of Download page from Booksha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624818"/>
            <a:ext cx="8356447" cy="4572000"/>
          </a:xfrm>
        </p:spPr>
      </p:pic>
      <p:sp>
        <p:nvSpPr>
          <p:cNvPr id="23" name="Oval 22"/>
          <p:cNvSpPr/>
          <p:nvPr/>
        </p:nvSpPr>
        <p:spPr>
          <a:xfrm>
            <a:off x="6934200" y="4096431"/>
            <a:ext cx="914400" cy="2102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677443" y="4302369"/>
            <a:ext cx="914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038600" y="1982762"/>
            <a:ext cx="2895600" cy="646331"/>
          </a:xfrm>
          <a:prstGeom prst="rect">
            <a:avLst/>
          </a:prstGeom>
          <a:noFill/>
          <a:ln>
            <a:solidFill>
              <a:srgbClr val="FF0000"/>
            </a:solidFill>
          </a:ln>
        </p:spPr>
        <p:txBody>
          <a:bodyPr wrap="square" rtlCol="0">
            <a:spAutoFit/>
          </a:bodyPr>
          <a:lstStyle/>
          <a:p>
            <a:r>
              <a:rPr lang="en-US" dirty="0" smtClean="0"/>
              <a:t>Download book or add to a Reading List</a:t>
            </a:r>
            <a:endParaRPr lang="en-US" dirty="0"/>
          </a:p>
        </p:txBody>
      </p:sp>
    </p:spTree>
    <p:extLst>
      <p:ext uri="{BB962C8B-B14F-4D97-AF65-F5344CB8AC3E}">
        <p14:creationId xmlns:p14="http://schemas.microsoft.com/office/powerpoint/2010/main" val="5801507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Select a Member and Format Type</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96</a:t>
            </a:fld>
            <a:endParaRPr lang="en-US"/>
          </a:p>
        </p:txBody>
      </p:sp>
      <p:pic>
        <p:nvPicPr>
          <p:cNvPr id="5" name="Picture 4" descr="Image of download file options from Bookshare."/>
          <p:cNvPicPr>
            <a:picLocks noChangeAspect="1"/>
          </p:cNvPicPr>
          <p:nvPr/>
        </p:nvPicPr>
        <p:blipFill rotWithShape="1">
          <a:blip r:embed="rId3">
            <a:extLst>
              <a:ext uri="{28A0092B-C50C-407E-A947-70E740481C1C}">
                <a14:useLocalDpi xmlns:a14="http://schemas.microsoft.com/office/drawing/2010/main" val="0"/>
              </a:ext>
            </a:extLst>
          </a:blip>
          <a:srcRect t="5645" b="2871"/>
          <a:stretch/>
        </p:blipFill>
        <p:spPr>
          <a:xfrm>
            <a:off x="320040" y="1562333"/>
            <a:ext cx="8503920" cy="4677157"/>
          </a:xfrm>
          <a:prstGeom prst="rect">
            <a:avLst/>
          </a:prstGeom>
          <a:ln>
            <a:solidFill>
              <a:schemeClr val="tx1"/>
            </a:solidFill>
          </a:ln>
        </p:spPr>
      </p:pic>
      <p:sp>
        <p:nvSpPr>
          <p:cNvPr id="9" name="Oval 8"/>
          <p:cNvSpPr/>
          <p:nvPr/>
        </p:nvSpPr>
        <p:spPr>
          <a:xfrm>
            <a:off x="6553200" y="3877465"/>
            <a:ext cx="1676399" cy="2209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91388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Downloading Book</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97</a:t>
            </a:fld>
            <a:endParaRPr lang="en-US"/>
          </a:p>
        </p:txBody>
      </p:sp>
      <p:sp>
        <p:nvSpPr>
          <p:cNvPr id="7" name="Oval 6"/>
          <p:cNvSpPr/>
          <p:nvPr/>
        </p:nvSpPr>
        <p:spPr>
          <a:xfrm>
            <a:off x="6172200" y="2514600"/>
            <a:ext cx="16764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6276975" y="2895600"/>
            <a:ext cx="830358" cy="16192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descr="Image of My History list of books downloaded from Bookshare."/>
          <p:cNvPicPr>
            <a:picLocks noChangeAspect="1"/>
          </p:cNvPicPr>
          <p:nvPr/>
        </p:nvPicPr>
        <p:blipFill rotWithShape="1">
          <a:blip r:embed="rId3">
            <a:extLst>
              <a:ext uri="{28A0092B-C50C-407E-A947-70E740481C1C}">
                <a14:useLocalDpi xmlns:a14="http://schemas.microsoft.com/office/drawing/2010/main" val="0"/>
              </a:ext>
            </a:extLst>
          </a:blip>
          <a:srcRect l="3090" r="1633"/>
          <a:stretch/>
        </p:blipFill>
        <p:spPr>
          <a:xfrm>
            <a:off x="320842" y="1609080"/>
            <a:ext cx="8502316" cy="3657600"/>
          </a:xfrm>
          <a:prstGeom prst="rect">
            <a:avLst/>
          </a:prstGeom>
          <a:ln>
            <a:solidFill>
              <a:schemeClr val="tx1"/>
            </a:solidFill>
          </a:ln>
        </p:spPr>
      </p:pic>
      <p:sp>
        <p:nvSpPr>
          <p:cNvPr id="5" name="Oval 4"/>
          <p:cNvSpPr/>
          <p:nvPr/>
        </p:nvSpPr>
        <p:spPr>
          <a:xfrm>
            <a:off x="6553200" y="4484668"/>
            <a:ext cx="838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486400" y="5405810"/>
            <a:ext cx="2895600" cy="923330"/>
          </a:xfrm>
          <a:prstGeom prst="rect">
            <a:avLst/>
          </a:prstGeom>
          <a:noFill/>
          <a:ln>
            <a:solidFill>
              <a:srgbClr val="FF0000"/>
            </a:solidFill>
          </a:ln>
        </p:spPr>
        <p:txBody>
          <a:bodyPr wrap="square" rtlCol="0">
            <a:spAutoFit/>
          </a:bodyPr>
          <a:lstStyle/>
          <a:p>
            <a:r>
              <a:rPr lang="en-US" dirty="0" smtClean="0"/>
              <a:t>Select Available and save book to a flash drive or network folder</a:t>
            </a:r>
            <a:endParaRPr lang="en-US" dirty="0"/>
          </a:p>
        </p:txBody>
      </p:sp>
      <p:cxnSp>
        <p:nvCxnSpPr>
          <p:cNvPr id="10" name="Straight Arrow Connector 9"/>
          <p:cNvCxnSpPr>
            <a:stCxn id="6" idx="0"/>
          </p:cNvCxnSpPr>
          <p:nvPr/>
        </p:nvCxnSpPr>
        <p:spPr>
          <a:xfrm flipV="1">
            <a:off x="6934200" y="4913775"/>
            <a:ext cx="0" cy="4920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87070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Book File Download</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98</a:t>
            </a:fld>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37269"/>
          <a:stretch/>
        </p:blipFill>
        <p:spPr>
          <a:xfrm>
            <a:off x="5541589" y="2677436"/>
            <a:ext cx="2410161" cy="478075"/>
          </a:xfrm>
          <a:prstGeom prst="rect">
            <a:avLst/>
          </a:prstGeom>
          <a:ln>
            <a:solidFill>
              <a:schemeClr val="tx1"/>
            </a:solidFill>
          </a:ln>
        </p:spPr>
      </p:pic>
      <p:pic>
        <p:nvPicPr>
          <p:cNvPr id="9" name="Picture 8" descr="Image of book file download."/>
          <p:cNvPicPr>
            <a:picLocks noChangeAspect="1"/>
          </p:cNvPicPr>
          <p:nvPr/>
        </p:nvPicPr>
        <p:blipFill rotWithShape="1">
          <a:blip r:embed="rId4">
            <a:extLst>
              <a:ext uri="{28A0092B-C50C-407E-A947-70E740481C1C}">
                <a14:useLocalDpi xmlns:a14="http://schemas.microsoft.com/office/drawing/2010/main" val="0"/>
              </a:ext>
            </a:extLst>
          </a:blip>
          <a:srcRect l="6399" t="6184" r="4013" b="5168"/>
          <a:stretch/>
        </p:blipFill>
        <p:spPr>
          <a:xfrm>
            <a:off x="990600" y="1882002"/>
            <a:ext cx="4267201" cy="3276600"/>
          </a:xfrm>
          <a:prstGeom prst="rect">
            <a:avLst/>
          </a:prstGeom>
          <a:ln>
            <a:solidFill>
              <a:schemeClr val="tx1"/>
            </a:solidFill>
          </a:ln>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500" t="25221" r="1667" b="7454"/>
          <a:stretch/>
        </p:blipFill>
        <p:spPr>
          <a:xfrm>
            <a:off x="228600" y="5418951"/>
            <a:ext cx="8763000" cy="677050"/>
          </a:xfrm>
          <a:prstGeom prst="rect">
            <a:avLst/>
          </a:prstGeom>
          <a:ln>
            <a:solidFill>
              <a:schemeClr val="tx1"/>
            </a:solidFill>
          </a:ln>
        </p:spPr>
      </p:pic>
    </p:spTree>
    <p:extLst>
      <p:ext uri="{BB962C8B-B14F-4D97-AF65-F5344CB8AC3E}">
        <p14:creationId xmlns:p14="http://schemas.microsoft.com/office/powerpoint/2010/main" val="21785832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083"/>
            <a:ext cx="8686800" cy="1105243"/>
          </a:xfrm>
        </p:spPr>
        <p:txBody>
          <a:bodyPr/>
          <a:lstStyle/>
          <a:p>
            <a:r>
              <a:rPr lang="en-US" dirty="0" smtClean="0">
                <a:solidFill>
                  <a:schemeClr val="bg1"/>
                </a:solidFill>
              </a:rPr>
              <a:t>Save to Flash Drive/Network Folder/ or  Other Location</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16857914-356B-4D11-B340-63215F950606}" type="slidenum">
              <a:rPr lang="en-US" smtClean="0"/>
              <a:pPr>
                <a:defRPr/>
              </a:pPr>
              <a:t>99</a:t>
            </a:fld>
            <a:endParaRPr lang="en-US"/>
          </a:p>
        </p:txBody>
      </p:sp>
      <p:pic>
        <p:nvPicPr>
          <p:cNvPr id="2051" name="Picture 3" descr="Image of book folder."/>
          <p:cNvPicPr>
            <a:picLocks noChangeAspect="1" noChangeArrowheads="1"/>
          </p:cNvPicPr>
          <p:nvPr/>
        </p:nvPicPr>
        <p:blipFill>
          <a:blip r:embed="rId3" cstate="print"/>
          <a:srcRect/>
          <a:stretch>
            <a:fillRect/>
          </a:stretch>
        </p:blipFill>
        <p:spPr bwMode="auto">
          <a:xfrm>
            <a:off x="793652" y="2178148"/>
            <a:ext cx="7639050" cy="3819525"/>
          </a:xfrm>
          <a:prstGeom prst="rect">
            <a:avLst/>
          </a:prstGeom>
          <a:noFill/>
          <a:ln w="9525">
            <a:noFill/>
            <a:miter lim="800000"/>
            <a:headEnd/>
            <a:tailEnd/>
          </a:ln>
        </p:spPr>
      </p:pic>
    </p:spTree>
    <p:extLst>
      <p:ext uri="{BB962C8B-B14F-4D97-AF65-F5344CB8AC3E}">
        <p14:creationId xmlns:p14="http://schemas.microsoft.com/office/powerpoint/2010/main" val="3009038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ookshare-2">
      <a:dk1>
        <a:sysClr val="windowText" lastClr="000000"/>
      </a:dk1>
      <a:lt1>
        <a:sysClr val="window" lastClr="FFFFFF"/>
      </a:lt1>
      <a:dk2>
        <a:srgbClr val="003580"/>
      </a:dk2>
      <a:lt2>
        <a:srgbClr val="CF4422"/>
      </a:lt2>
      <a:accent1>
        <a:srgbClr val="437FC1"/>
      </a:accent1>
      <a:accent2>
        <a:srgbClr val="D71F26"/>
      </a:accent2>
      <a:accent3>
        <a:srgbClr val="F99A32"/>
      </a:accent3>
      <a:accent4>
        <a:srgbClr val="51B95D"/>
      </a:accent4>
      <a:accent5>
        <a:srgbClr val="13B0D5"/>
      </a:accent5>
      <a:accent6>
        <a:srgbClr val="BE3D9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Bookshare-R4</Template>
  <TotalTime>3255</TotalTime>
  <Words>15137</Words>
  <Application>Microsoft Office PowerPoint</Application>
  <PresentationFormat>On-screen Show (4:3)</PresentationFormat>
  <Paragraphs>1719</Paragraphs>
  <Slides>154</Slides>
  <Notes>124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154</vt:i4>
      </vt:variant>
    </vt:vector>
  </HeadingPairs>
  <TitlesOfParts>
    <vt:vector size="164" baseType="lpstr">
      <vt:lpstr>ＭＳ Ｐゴシック</vt:lpstr>
      <vt:lpstr>Arial</vt:lpstr>
      <vt:lpstr>Calibri</vt:lpstr>
      <vt:lpstr>Courier New</vt:lpstr>
      <vt:lpstr>Georgia</vt:lpstr>
      <vt:lpstr>Times New Roman</vt:lpstr>
      <vt:lpstr>Verdana</vt:lpstr>
      <vt:lpstr>Wingdings</vt:lpstr>
      <vt:lpstr>Wingdings 2</vt:lpstr>
      <vt:lpstr>Office Theme</vt:lpstr>
      <vt:lpstr>Lifelong Learning with Bookshare Professional Development Workshop</vt:lpstr>
      <vt:lpstr>PowerPoint Presentation</vt:lpstr>
      <vt:lpstr>Welcome and Introductions</vt:lpstr>
      <vt:lpstr>Personal Journaling Opportunity</vt:lpstr>
      <vt:lpstr>Workshop Outcomes</vt:lpstr>
      <vt:lpstr>Four Part Training Modules</vt:lpstr>
      <vt:lpstr>Module 1:  What is Bookshare and how to get your students access? </vt:lpstr>
      <vt:lpstr>What is Bookshare</vt:lpstr>
      <vt:lpstr>What are Accessible Educational  Materials (AEM)?</vt:lpstr>
      <vt:lpstr>What is Bookshare®?</vt:lpstr>
      <vt:lpstr>Bookshare’s Mission</vt:lpstr>
      <vt:lpstr>What Bookshare Offers</vt:lpstr>
      <vt:lpstr>How Does Bookshare Help? </vt:lpstr>
      <vt:lpstr>How Can Bookshare Help Students?</vt:lpstr>
      <vt:lpstr>Ways to Read using Bookshare</vt:lpstr>
      <vt:lpstr>Available Bookshare Formats</vt:lpstr>
      <vt:lpstr>Bookshare Format Options: DAISY</vt:lpstr>
      <vt:lpstr>Features of DAISY Applications</vt:lpstr>
      <vt:lpstr>Bookshare’s Specialized Formats: Audio (i.e. MP3)</vt:lpstr>
      <vt:lpstr>Bookshare’s Specialized Formats: BRF</vt:lpstr>
      <vt:lpstr>Eligibility</vt:lpstr>
      <vt:lpstr>Bookshare Eligibility Pre-Quiz: True or False</vt:lpstr>
      <vt:lpstr>How does Bookshare have access to books and why is eligibility so important? </vt:lpstr>
      <vt:lpstr>What is a Print Disability? </vt:lpstr>
      <vt:lpstr>Eligible Students </vt:lpstr>
      <vt:lpstr>Identifying Students with Learning and Reading Disabilities</vt:lpstr>
      <vt:lpstr>Questions for Competent Authorities to Consider When Making Bookshare Eligibility Decisions</vt:lpstr>
      <vt:lpstr>Think-Pair-Share</vt:lpstr>
      <vt:lpstr>Bookshare Eligibility Post-Quiz: Case Application </vt:lpstr>
      <vt:lpstr>Organizational Memberships</vt:lpstr>
      <vt:lpstr>Easy Membership Options</vt:lpstr>
      <vt:lpstr>Limited Student Access</vt:lpstr>
      <vt:lpstr>Roles in an Organizational Membership</vt:lpstr>
      <vt:lpstr>Considerations for Setting up an Organizational Account</vt:lpstr>
      <vt:lpstr>Sharing Bookshare with Families</vt:lpstr>
      <vt:lpstr>Value-Add Option for Members Individual Membership</vt:lpstr>
      <vt:lpstr>Encouraging Individual Memberships  Teachers Can Make the Process Easy!</vt:lpstr>
      <vt:lpstr>Terms of Membership Agreement: </vt:lpstr>
      <vt:lpstr>Seven Point Digital Rights Management </vt:lpstr>
      <vt:lpstr>Questions?</vt:lpstr>
      <vt:lpstr>Bookshare Website</vt:lpstr>
      <vt:lpstr>Bookshare Website</vt:lpstr>
      <vt:lpstr>Home Screen</vt:lpstr>
      <vt:lpstr>Is Bookshare for Me?</vt:lpstr>
      <vt:lpstr>Signing Up for an Organizational Membership</vt:lpstr>
      <vt:lpstr>Get Started</vt:lpstr>
      <vt:lpstr>Help and FAQ’s https://www.bookshare.org/cms/help-center</vt:lpstr>
      <vt:lpstr>The Help Center</vt:lpstr>
      <vt:lpstr>Training and Resources https://www.bookshare.org/cms/help-center/training-and-resources</vt:lpstr>
      <vt:lpstr>Bookshare Academy: The New Home for Training Resources</vt:lpstr>
      <vt:lpstr>Log-In to Bookshare Website</vt:lpstr>
      <vt:lpstr>Can’t Find or Remember Your Password? </vt:lpstr>
      <vt:lpstr>Using the Demo Account</vt:lpstr>
      <vt:lpstr>My Bookshare: Managing Your Bookshare Account</vt:lpstr>
      <vt:lpstr>Member Roster</vt:lpstr>
      <vt:lpstr>Practice</vt:lpstr>
      <vt:lpstr>Module 2: How to find the books your students need? </vt:lpstr>
      <vt:lpstr>What is available in the  Bookshare library?</vt:lpstr>
      <vt:lpstr>How Bookshare Gets Digital Books</vt:lpstr>
      <vt:lpstr>The NIMAC</vt:lpstr>
      <vt:lpstr>Books available through NIMAC but not in Bookshare</vt:lpstr>
      <vt:lpstr>Bookshare as a State  Authorized User</vt:lpstr>
      <vt:lpstr>NIMAC Resources</vt:lpstr>
      <vt:lpstr>Bookshare Use by Type of Book</vt:lpstr>
      <vt:lpstr>Search or Browse</vt:lpstr>
      <vt:lpstr>Louis Plus</vt:lpstr>
      <vt:lpstr>Practice</vt:lpstr>
      <vt:lpstr>Reading Lists</vt:lpstr>
      <vt:lpstr> Reading Lists: Sharing with Members </vt:lpstr>
      <vt:lpstr>Creating a Reading List</vt:lpstr>
      <vt:lpstr>Adding a Book to Your Reading List</vt:lpstr>
      <vt:lpstr>Accessing Your Reading Lists</vt:lpstr>
      <vt:lpstr>View Reading Lists</vt:lpstr>
      <vt:lpstr>Add Students to Reading Lists</vt:lpstr>
      <vt:lpstr>Sharing Reading List with a Student</vt:lpstr>
      <vt:lpstr>Practice</vt:lpstr>
      <vt:lpstr>Requesting a Book</vt:lpstr>
      <vt:lpstr>Book Request Form</vt:lpstr>
      <vt:lpstr>Module 3:  How to find the right tools for your students? </vt:lpstr>
      <vt:lpstr>Reading Technology Partners </vt:lpstr>
      <vt:lpstr>Bookshare Reading Options</vt:lpstr>
      <vt:lpstr>Read on The Computer</vt:lpstr>
      <vt:lpstr>Ways to Read on the Computer</vt:lpstr>
      <vt:lpstr>Web Reader: Reading Bookshare Books on the Web </vt:lpstr>
      <vt:lpstr>Browser Information Bookshare Web Reader</vt:lpstr>
      <vt:lpstr>Bookshare Web Reader</vt:lpstr>
      <vt:lpstr>Reading in Bookshare Web Reader</vt:lpstr>
      <vt:lpstr>Opening the Book Directly in Bookshare</vt:lpstr>
      <vt:lpstr>Navigating in the Book</vt:lpstr>
      <vt:lpstr>Practice Downloading Books</vt:lpstr>
      <vt:lpstr>Compatible AT Software: Reading Bookshare Books on the Computer</vt:lpstr>
      <vt:lpstr>Download Free Bookshare Software</vt:lpstr>
      <vt:lpstr>PowerPoint Presentation</vt:lpstr>
      <vt:lpstr>Downloading Books to Your Computer</vt:lpstr>
      <vt:lpstr>Downloading a Book</vt:lpstr>
      <vt:lpstr>Select a Member and Format Type</vt:lpstr>
      <vt:lpstr>Downloading Book</vt:lpstr>
      <vt:lpstr>Book File Download</vt:lpstr>
      <vt:lpstr>Save to Flash Drive/Network Folder/ or  Other Location</vt:lpstr>
      <vt:lpstr>Extract File</vt:lpstr>
      <vt:lpstr>Extracting Files</vt:lpstr>
      <vt:lpstr>Folder Should Look Like</vt:lpstr>
      <vt:lpstr>PowerPoint Presentation</vt:lpstr>
      <vt:lpstr>Practice Searching for and Downloading Books</vt:lpstr>
      <vt:lpstr>PowerPoint Presentation</vt:lpstr>
      <vt:lpstr>Read:OutLoud Bookshare Edition</vt:lpstr>
      <vt:lpstr>Opening a Book From Your Computer in ROL</vt:lpstr>
      <vt:lpstr>Opened Book in ROL</vt:lpstr>
      <vt:lpstr>Navigating ROL</vt:lpstr>
      <vt:lpstr>Read, Highlight, Take Notes</vt:lpstr>
      <vt:lpstr>Practice Using the Software to Read Books</vt:lpstr>
      <vt:lpstr>Bookshare XML file Format</vt:lpstr>
      <vt:lpstr>Read On Hardware Devices </vt:lpstr>
      <vt:lpstr>Compatible AT Hardware</vt:lpstr>
      <vt:lpstr>Bookshare with a Braille Device</vt:lpstr>
      <vt:lpstr>Read On a Tablet or Smartphone</vt:lpstr>
      <vt:lpstr>Bookshare On the Go!</vt:lpstr>
      <vt:lpstr>Read2Go: Search and Download</vt:lpstr>
      <vt:lpstr>Open Books from Bookshelf, Read</vt:lpstr>
      <vt:lpstr>Visual Settings  for Different Disabilities</vt:lpstr>
      <vt:lpstr>Visual Settings  for Different Disabilities</vt:lpstr>
      <vt:lpstr>Audio Settings  for Different Disabilities</vt:lpstr>
      <vt:lpstr>DAISY* Navigation within Books</vt:lpstr>
      <vt:lpstr>Synching DAISY Books to iPad to get Books with Images</vt:lpstr>
      <vt:lpstr>Voice Dream</vt:lpstr>
      <vt:lpstr>Voice Dream</vt:lpstr>
      <vt:lpstr>Voice Dream</vt:lpstr>
      <vt:lpstr>Voice Dream Audio</vt:lpstr>
      <vt:lpstr>Go Read</vt:lpstr>
      <vt:lpstr>Darwin Reader</vt:lpstr>
      <vt:lpstr>Sign in and Select Book for Student</vt:lpstr>
      <vt:lpstr>Choose Book and Reading Mode </vt:lpstr>
      <vt:lpstr>Kindle/Nook/E-Readers </vt:lpstr>
      <vt:lpstr>Downloading MP3s</vt:lpstr>
      <vt:lpstr>Practice</vt:lpstr>
      <vt:lpstr>Questions?</vt:lpstr>
      <vt:lpstr>PowerPoint Presentation</vt:lpstr>
      <vt:lpstr>Module 4: How to support students transitioning to other schools or college and career?</vt:lpstr>
      <vt:lpstr>Bookshare Spans a Lifetime</vt:lpstr>
      <vt:lpstr>Student Transitioning to  New School or District</vt:lpstr>
      <vt:lpstr>College Bound?</vt:lpstr>
      <vt:lpstr>Taking a Break?</vt:lpstr>
      <vt:lpstr>Reading Success in College</vt:lpstr>
      <vt:lpstr>Reading Success in College</vt:lpstr>
      <vt:lpstr>Next Steps</vt:lpstr>
      <vt:lpstr>Personal Journaling</vt:lpstr>
      <vt:lpstr>Action Plan</vt:lpstr>
      <vt:lpstr>Become a Mentor Teacher</vt:lpstr>
      <vt:lpstr>Become a Parent Ambassador</vt:lpstr>
      <vt:lpstr>Connect with Bookshare</vt:lpstr>
      <vt:lpstr>Bookshare Follow-up Support</vt:lpstr>
      <vt:lpstr>Contact Bookshare!</vt:lpstr>
      <vt:lpstr>Questions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blue option Subtitle goes here</dc:title>
  <dc:creator>Mario Oliveros</dc:creator>
  <cp:lastModifiedBy>Lara Rondberg</cp:lastModifiedBy>
  <cp:revision>159</cp:revision>
  <dcterms:created xsi:type="dcterms:W3CDTF">2014-11-21T23:44:46Z</dcterms:created>
  <dcterms:modified xsi:type="dcterms:W3CDTF">2015-09-09T19:13:12Z</dcterms:modified>
</cp:coreProperties>
</file>